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1599" r:id="rId5"/>
    <p:sldId id="1622" r:id="rId6"/>
    <p:sldId id="1623" r:id="rId7"/>
    <p:sldId id="1613" r:id="rId8"/>
    <p:sldId id="1621" r:id="rId9"/>
    <p:sldId id="1614" r:id="rId10"/>
    <p:sldId id="1615" r:id="rId11"/>
    <p:sldId id="1624" r:id="rId12"/>
    <p:sldId id="1625" r:id="rId13"/>
    <p:sldId id="1616" r:id="rId14"/>
    <p:sldId id="1629" r:id="rId15"/>
    <p:sldId id="1630" r:id="rId16"/>
    <p:sldId id="1628" r:id="rId17"/>
    <p:sldId id="1631" r:id="rId18"/>
    <p:sldId id="1642" r:id="rId19"/>
    <p:sldId id="1636" r:id="rId20"/>
    <p:sldId id="1637" r:id="rId21"/>
    <p:sldId id="1645" r:id="rId22"/>
    <p:sldId id="1639" r:id="rId23"/>
    <p:sldId id="1641" r:id="rId24"/>
    <p:sldId id="1644" r:id="rId25"/>
    <p:sldId id="1649" r:id="rId26"/>
    <p:sldId id="1659" r:id="rId27"/>
    <p:sldId id="1660" r:id="rId28"/>
    <p:sldId id="1652" r:id="rId29"/>
    <p:sldId id="1653" r:id="rId30"/>
    <p:sldId id="1658" r:id="rId31"/>
    <p:sldId id="1661" r:id="rId32"/>
    <p:sldId id="1662" r:id="rId33"/>
    <p:sldId id="1663" r:id="rId34"/>
    <p:sldId id="1669" r:id="rId35"/>
    <p:sldId id="1579" r:id="rId36"/>
    <p:sldId id="1665" r:id="rId37"/>
    <p:sldId id="1666" r:id="rId38"/>
    <p:sldId id="1667" r:id="rId39"/>
    <p:sldId id="1668" r:id="rId40"/>
    <p:sldId id="1598" r:id="rId41"/>
    <p:sldId id="1586" r:id="rId42"/>
    <p:sldId id="1673" r:id="rId43"/>
    <p:sldId id="1670" r:id="rId44"/>
    <p:sldId id="1672" r:id="rId45"/>
    <p:sldId id="1677" r:id="rId46"/>
    <p:sldId id="1678" r:id="rId47"/>
    <p:sldId id="1679" r:id="rId48"/>
    <p:sldId id="1680" r:id="rId49"/>
    <p:sldId id="1588" r:id="rId50"/>
    <p:sldId id="1681" r:id="rId51"/>
    <p:sldId id="1682" r:id="rId5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262" autoAdjust="0"/>
  </p:normalViewPr>
  <p:slideViewPr>
    <p:cSldViewPr snapToGrid="0">
      <p:cViewPr varScale="1">
        <p:scale>
          <a:sx n="44" d="100"/>
          <a:sy n="44" d="100"/>
        </p:scale>
        <p:origin x="148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lde Bouquin (HF)" userId="c0147cb1-efb6-4db8-8df4-d255276d823a" providerId="ADAL" clId="{7B7FC748-EEA9-40F7-8CCC-B8B1EDA2EAC2}"/>
    <pc:docChg chg="custSel modSld">
      <pc:chgData name="Mathilde Bouquin (HF)" userId="c0147cb1-efb6-4db8-8df4-d255276d823a" providerId="ADAL" clId="{7B7FC748-EEA9-40F7-8CCC-B8B1EDA2EAC2}" dt="2024-03-06T08:55:21.098" v="86" actId="478"/>
      <pc:docMkLst>
        <pc:docMk/>
      </pc:docMkLst>
      <pc:sldChg chg="delSp mod">
        <pc:chgData name="Mathilde Bouquin (HF)" userId="c0147cb1-efb6-4db8-8df4-d255276d823a" providerId="ADAL" clId="{7B7FC748-EEA9-40F7-8CCC-B8B1EDA2EAC2}" dt="2024-03-06T08:54:32.502" v="72" actId="478"/>
        <pc:sldMkLst>
          <pc:docMk/>
          <pc:sldMk cId="2444482576" sldId="1579"/>
        </pc:sldMkLst>
        <pc:picChg chg="del">
          <ac:chgData name="Mathilde Bouquin (HF)" userId="c0147cb1-efb6-4db8-8df4-d255276d823a" providerId="ADAL" clId="{7B7FC748-EEA9-40F7-8CCC-B8B1EDA2EAC2}" dt="2024-03-06T08:54:32.502" v="72" actId="478"/>
          <ac:picMkLst>
            <pc:docMk/>
            <pc:sldMk cId="2444482576" sldId="1579"/>
            <ac:picMk id="2" creationId="{EE996EB8-4FC6-E9F6-B956-745F5BE87857}"/>
          </ac:picMkLst>
        </pc:picChg>
      </pc:sldChg>
      <pc:sldChg chg="delSp mod">
        <pc:chgData name="Mathilde Bouquin (HF)" userId="c0147cb1-efb6-4db8-8df4-d255276d823a" providerId="ADAL" clId="{7B7FC748-EEA9-40F7-8CCC-B8B1EDA2EAC2}" dt="2024-03-06T08:54:48.959" v="77" actId="478"/>
        <pc:sldMkLst>
          <pc:docMk/>
          <pc:sldMk cId="1905410926" sldId="1586"/>
        </pc:sldMkLst>
        <pc:picChg chg="del">
          <ac:chgData name="Mathilde Bouquin (HF)" userId="c0147cb1-efb6-4db8-8df4-d255276d823a" providerId="ADAL" clId="{7B7FC748-EEA9-40F7-8CCC-B8B1EDA2EAC2}" dt="2024-03-06T08:54:48.959" v="77" actId="478"/>
          <ac:picMkLst>
            <pc:docMk/>
            <pc:sldMk cId="1905410926" sldId="1586"/>
            <ac:picMk id="2" creationId="{EE996EB8-4FC6-E9F6-B956-745F5BE87857}"/>
          </ac:picMkLst>
        </pc:picChg>
      </pc:sldChg>
      <pc:sldChg chg="delSp mod">
        <pc:chgData name="Mathilde Bouquin (HF)" userId="c0147cb1-efb6-4db8-8df4-d255276d823a" providerId="ADAL" clId="{7B7FC748-EEA9-40F7-8CCC-B8B1EDA2EAC2}" dt="2024-03-06T08:55:15.061" v="84" actId="478"/>
        <pc:sldMkLst>
          <pc:docMk/>
          <pc:sldMk cId="3100303111" sldId="1588"/>
        </pc:sldMkLst>
        <pc:picChg chg="del">
          <ac:chgData name="Mathilde Bouquin (HF)" userId="c0147cb1-efb6-4db8-8df4-d255276d823a" providerId="ADAL" clId="{7B7FC748-EEA9-40F7-8CCC-B8B1EDA2EAC2}" dt="2024-03-06T08:55:15.061" v="84" actId="478"/>
          <ac:picMkLst>
            <pc:docMk/>
            <pc:sldMk cId="3100303111" sldId="1588"/>
            <ac:picMk id="2" creationId="{EE996EB8-4FC6-E9F6-B956-745F5BE87857}"/>
          </ac:picMkLst>
        </pc:picChg>
      </pc:sldChg>
      <pc:sldChg chg="delSp mod">
        <pc:chgData name="Mathilde Bouquin (HF)" userId="c0147cb1-efb6-4db8-8df4-d255276d823a" providerId="ADAL" clId="{7B7FC748-EEA9-40F7-8CCC-B8B1EDA2EAC2}" dt="2024-03-06T08:52:19.057" v="2" actId="478"/>
        <pc:sldMkLst>
          <pc:docMk/>
          <pc:sldMk cId="2223481415" sldId="1613"/>
        </pc:sldMkLst>
        <pc:picChg chg="del">
          <ac:chgData name="Mathilde Bouquin (HF)" userId="c0147cb1-efb6-4db8-8df4-d255276d823a" providerId="ADAL" clId="{7B7FC748-EEA9-40F7-8CCC-B8B1EDA2EAC2}" dt="2024-03-06T08:52:19.057" v="2" actId="478"/>
          <ac:picMkLst>
            <pc:docMk/>
            <pc:sldMk cId="2223481415" sldId="1613"/>
            <ac:picMk id="2" creationId="{EE996EB8-4FC6-E9F6-B956-745F5BE87857}"/>
          </ac:picMkLst>
        </pc:picChg>
      </pc:sldChg>
      <pc:sldChg chg="delSp mod">
        <pc:chgData name="Mathilde Bouquin (HF)" userId="c0147cb1-efb6-4db8-8df4-d255276d823a" providerId="ADAL" clId="{7B7FC748-EEA9-40F7-8CCC-B8B1EDA2EAC2}" dt="2024-03-06T08:52:30.579" v="5" actId="478"/>
        <pc:sldMkLst>
          <pc:docMk/>
          <pc:sldMk cId="241821089" sldId="1614"/>
        </pc:sldMkLst>
        <pc:picChg chg="del">
          <ac:chgData name="Mathilde Bouquin (HF)" userId="c0147cb1-efb6-4db8-8df4-d255276d823a" providerId="ADAL" clId="{7B7FC748-EEA9-40F7-8CCC-B8B1EDA2EAC2}" dt="2024-03-06T08:52:30.579" v="5" actId="478"/>
          <ac:picMkLst>
            <pc:docMk/>
            <pc:sldMk cId="241821089" sldId="1614"/>
            <ac:picMk id="2" creationId="{EE996EB8-4FC6-E9F6-B956-745F5BE87857}"/>
          </ac:picMkLst>
        </pc:picChg>
      </pc:sldChg>
      <pc:sldChg chg="delSp mod">
        <pc:chgData name="Mathilde Bouquin (HF)" userId="c0147cb1-efb6-4db8-8df4-d255276d823a" providerId="ADAL" clId="{7B7FC748-EEA9-40F7-8CCC-B8B1EDA2EAC2}" dt="2024-03-06T08:52:33.856" v="6" actId="478"/>
        <pc:sldMkLst>
          <pc:docMk/>
          <pc:sldMk cId="1674182393" sldId="1615"/>
        </pc:sldMkLst>
        <pc:picChg chg="del">
          <ac:chgData name="Mathilde Bouquin (HF)" userId="c0147cb1-efb6-4db8-8df4-d255276d823a" providerId="ADAL" clId="{7B7FC748-EEA9-40F7-8CCC-B8B1EDA2EAC2}" dt="2024-03-06T08:52:33.856" v="6" actId="478"/>
          <ac:picMkLst>
            <pc:docMk/>
            <pc:sldMk cId="1674182393" sldId="1615"/>
            <ac:picMk id="2" creationId="{EE996EB8-4FC6-E9F6-B956-745F5BE87857}"/>
          </ac:picMkLst>
        </pc:picChg>
      </pc:sldChg>
      <pc:sldChg chg="delSp mod">
        <pc:chgData name="Mathilde Bouquin (HF)" userId="c0147cb1-efb6-4db8-8df4-d255276d823a" providerId="ADAL" clId="{7B7FC748-EEA9-40F7-8CCC-B8B1EDA2EAC2}" dt="2024-03-06T08:52:45.201" v="9" actId="478"/>
        <pc:sldMkLst>
          <pc:docMk/>
          <pc:sldMk cId="2253431694" sldId="1616"/>
        </pc:sldMkLst>
        <pc:picChg chg="del">
          <ac:chgData name="Mathilde Bouquin (HF)" userId="c0147cb1-efb6-4db8-8df4-d255276d823a" providerId="ADAL" clId="{7B7FC748-EEA9-40F7-8CCC-B8B1EDA2EAC2}" dt="2024-03-06T08:52:45.201" v="9" actId="478"/>
          <ac:picMkLst>
            <pc:docMk/>
            <pc:sldMk cId="2253431694" sldId="1616"/>
            <ac:picMk id="2" creationId="{EE996EB8-4FC6-E9F6-B956-745F5BE87857}"/>
          </ac:picMkLst>
        </pc:picChg>
      </pc:sldChg>
      <pc:sldChg chg="delSp mod modShow">
        <pc:chgData name="Mathilde Bouquin (HF)" userId="c0147cb1-efb6-4db8-8df4-d255276d823a" providerId="ADAL" clId="{7B7FC748-EEA9-40F7-8CCC-B8B1EDA2EAC2}" dt="2024-03-06T08:52:27.481" v="4" actId="729"/>
        <pc:sldMkLst>
          <pc:docMk/>
          <pc:sldMk cId="873711972" sldId="1621"/>
        </pc:sldMkLst>
        <pc:spChg chg="topLvl">
          <ac:chgData name="Mathilde Bouquin (HF)" userId="c0147cb1-efb6-4db8-8df4-d255276d823a" providerId="ADAL" clId="{7B7FC748-EEA9-40F7-8CCC-B8B1EDA2EAC2}" dt="2024-03-06T08:52:24.692" v="3" actId="478"/>
          <ac:spMkLst>
            <pc:docMk/>
            <pc:sldMk cId="873711972" sldId="1621"/>
            <ac:spMk id="6" creationId="{2F13621E-A8F4-86D9-FE99-C81D066D0767}"/>
          </ac:spMkLst>
        </pc:spChg>
        <pc:grpChg chg="del">
          <ac:chgData name="Mathilde Bouquin (HF)" userId="c0147cb1-efb6-4db8-8df4-d255276d823a" providerId="ADAL" clId="{7B7FC748-EEA9-40F7-8CCC-B8B1EDA2EAC2}" dt="2024-03-06T08:52:24.692" v="3" actId="478"/>
          <ac:grpSpMkLst>
            <pc:docMk/>
            <pc:sldMk cId="873711972" sldId="1621"/>
            <ac:grpSpMk id="14" creationId="{22B9EFA7-4111-C5E0-A5B4-414A3941C25B}"/>
          </ac:grpSpMkLst>
        </pc:grpChg>
        <pc:picChg chg="del topLvl">
          <ac:chgData name="Mathilde Bouquin (HF)" userId="c0147cb1-efb6-4db8-8df4-d255276d823a" providerId="ADAL" clId="{7B7FC748-EEA9-40F7-8CCC-B8B1EDA2EAC2}" dt="2024-03-06T08:52:24.692" v="3" actId="478"/>
          <ac:picMkLst>
            <pc:docMk/>
            <pc:sldMk cId="873711972" sldId="1621"/>
            <ac:picMk id="2" creationId="{EE996EB8-4FC6-E9F6-B956-745F5BE87857}"/>
          </ac:picMkLst>
        </pc:picChg>
      </pc:sldChg>
      <pc:sldChg chg="delSp mod">
        <pc:chgData name="Mathilde Bouquin (HF)" userId="c0147cb1-efb6-4db8-8df4-d255276d823a" providerId="ADAL" clId="{7B7FC748-EEA9-40F7-8CCC-B8B1EDA2EAC2}" dt="2024-03-06T08:52:11.267" v="0" actId="478"/>
        <pc:sldMkLst>
          <pc:docMk/>
          <pc:sldMk cId="276109414" sldId="1622"/>
        </pc:sldMkLst>
        <pc:picChg chg="del">
          <ac:chgData name="Mathilde Bouquin (HF)" userId="c0147cb1-efb6-4db8-8df4-d255276d823a" providerId="ADAL" clId="{7B7FC748-EEA9-40F7-8CCC-B8B1EDA2EAC2}" dt="2024-03-06T08:52:11.267" v="0" actId="478"/>
          <ac:picMkLst>
            <pc:docMk/>
            <pc:sldMk cId="276109414" sldId="1622"/>
            <ac:picMk id="2" creationId="{EE996EB8-4FC6-E9F6-B956-745F5BE87857}"/>
          </ac:picMkLst>
        </pc:picChg>
      </pc:sldChg>
      <pc:sldChg chg="delSp mod">
        <pc:chgData name="Mathilde Bouquin (HF)" userId="c0147cb1-efb6-4db8-8df4-d255276d823a" providerId="ADAL" clId="{7B7FC748-EEA9-40F7-8CCC-B8B1EDA2EAC2}" dt="2024-03-06T08:52:15.658" v="1" actId="478"/>
        <pc:sldMkLst>
          <pc:docMk/>
          <pc:sldMk cId="788265565" sldId="1623"/>
        </pc:sldMkLst>
        <pc:picChg chg="del">
          <ac:chgData name="Mathilde Bouquin (HF)" userId="c0147cb1-efb6-4db8-8df4-d255276d823a" providerId="ADAL" clId="{7B7FC748-EEA9-40F7-8CCC-B8B1EDA2EAC2}" dt="2024-03-06T08:52:15.658" v="1" actId="478"/>
          <ac:picMkLst>
            <pc:docMk/>
            <pc:sldMk cId="788265565" sldId="1623"/>
            <ac:picMk id="2" creationId="{EE996EB8-4FC6-E9F6-B956-745F5BE87857}"/>
          </ac:picMkLst>
        </pc:picChg>
      </pc:sldChg>
      <pc:sldChg chg="delSp mod">
        <pc:chgData name="Mathilde Bouquin (HF)" userId="c0147cb1-efb6-4db8-8df4-d255276d823a" providerId="ADAL" clId="{7B7FC748-EEA9-40F7-8CCC-B8B1EDA2EAC2}" dt="2024-03-06T08:52:36.978" v="7" actId="478"/>
        <pc:sldMkLst>
          <pc:docMk/>
          <pc:sldMk cId="3119850677" sldId="1624"/>
        </pc:sldMkLst>
        <pc:spChg chg="topLvl">
          <ac:chgData name="Mathilde Bouquin (HF)" userId="c0147cb1-efb6-4db8-8df4-d255276d823a" providerId="ADAL" clId="{7B7FC748-EEA9-40F7-8CCC-B8B1EDA2EAC2}" dt="2024-03-06T08:52:36.978" v="7" actId="478"/>
          <ac:spMkLst>
            <pc:docMk/>
            <pc:sldMk cId="3119850677" sldId="1624"/>
            <ac:spMk id="3" creationId="{A91A1753-65E9-A429-8652-12C1C61E9C94}"/>
          </ac:spMkLst>
        </pc:spChg>
        <pc:grpChg chg="del">
          <ac:chgData name="Mathilde Bouquin (HF)" userId="c0147cb1-efb6-4db8-8df4-d255276d823a" providerId="ADAL" clId="{7B7FC748-EEA9-40F7-8CCC-B8B1EDA2EAC2}" dt="2024-03-06T08:52:36.978" v="7" actId="478"/>
          <ac:grpSpMkLst>
            <pc:docMk/>
            <pc:sldMk cId="3119850677" sldId="1624"/>
            <ac:grpSpMk id="14" creationId="{22B9EFA7-4111-C5E0-A5B4-414A3941C25B}"/>
          </ac:grpSpMkLst>
        </pc:grpChg>
        <pc:picChg chg="del topLvl">
          <ac:chgData name="Mathilde Bouquin (HF)" userId="c0147cb1-efb6-4db8-8df4-d255276d823a" providerId="ADAL" clId="{7B7FC748-EEA9-40F7-8CCC-B8B1EDA2EAC2}" dt="2024-03-06T08:52:36.978" v="7" actId="478"/>
          <ac:picMkLst>
            <pc:docMk/>
            <pc:sldMk cId="3119850677" sldId="1624"/>
            <ac:picMk id="2" creationId="{EE996EB8-4FC6-E9F6-B956-745F5BE87857}"/>
          </ac:picMkLst>
        </pc:picChg>
      </pc:sldChg>
      <pc:sldChg chg="delSp mod">
        <pc:chgData name="Mathilde Bouquin (HF)" userId="c0147cb1-efb6-4db8-8df4-d255276d823a" providerId="ADAL" clId="{7B7FC748-EEA9-40F7-8CCC-B8B1EDA2EAC2}" dt="2024-03-06T08:52:41.170" v="8" actId="478"/>
        <pc:sldMkLst>
          <pc:docMk/>
          <pc:sldMk cId="3575193102" sldId="1625"/>
        </pc:sldMkLst>
        <pc:spChg chg="topLvl">
          <ac:chgData name="Mathilde Bouquin (HF)" userId="c0147cb1-efb6-4db8-8df4-d255276d823a" providerId="ADAL" clId="{7B7FC748-EEA9-40F7-8CCC-B8B1EDA2EAC2}" dt="2024-03-06T08:52:41.170" v="8" actId="478"/>
          <ac:spMkLst>
            <pc:docMk/>
            <pc:sldMk cId="3575193102" sldId="1625"/>
            <ac:spMk id="3" creationId="{A91A1753-65E9-A429-8652-12C1C61E9C94}"/>
          </ac:spMkLst>
        </pc:spChg>
        <pc:grpChg chg="del">
          <ac:chgData name="Mathilde Bouquin (HF)" userId="c0147cb1-efb6-4db8-8df4-d255276d823a" providerId="ADAL" clId="{7B7FC748-EEA9-40F7-8CCC-B8B1EDA2EAC2}" dt="2024-03-06T08:52:41.170" v="8" actId="478"/>
          <ac:grpSpMkLst>
            <pc:docMk/>
            <pc:sldMk cId="3575193102" sldId="1625"/>
            <ac:grpSpMk id="14" creationId="{22B9EFA7-4111-C5E0-A5B4-414A3941C25B}"/>
          </ac:grpSpMkLst>
        </pc:grpChg>
        <pc:picChg chg="del topLvl">
          <ac:chgData name="Mathilde Bouquin (HF)" userId="c0147cb1-efb6-4db8-8df4-d255276d823a" providerId="ADAL" clId="{7B7FC748-EEA9-40F7-8CCC-B8B1EDA2EAC2}" dt="2024-03-06T08:52:41.170" v="8" actId="478"/>
          <ac:picMkLst>
            <pc:docMk/>
            <pc:sldMk cId="3575193102" sldId="1625"/>
            <ac:picMk id="2" creationId="{EE996EB8-4FC6-E9F6-B956-745F5BE87857}"/>
          </ac:picMkLst>
        </pc:picChg>
      </pc:sldChg>
      <pc:sldChg chg="delSp mod">
        <pc:chgData name="Mathilde Bouquin (HF)" userId="c0147cb1-efb6-4db8-8df4-d255276d823a" providerId="ADAL" clId="{7B7FC748-EEA9-40F7-8CCC-B8B1EDA2EAC2}" dt="2024-03-06T08:52:48.055" v="10" actId="478"/>
        <pc:sldMkLst>
          <pc:docMk/>
          <pc:sldMk cId="1124012016" sldId="1629"/>
        </pc:sldMkLst>
        <pc:spChg chg="topLvl">
          <ac:chgData name="Mathilde Bouquin (HF)" userId="c0147cb1-efb6-4db8-8df4-d255276d823a" providerId="ADAL" clId="{7B7FC748-EEA9-40F7-8CCC-B8B1EDA2EAC2}" dt="2024-03-06T08:52:48.055" v="10" actId="478"/>
          <ac:spMkLst>
            <pc:docMk/>
            <pc:sldMk cId="1124012016" sldId="1629"/>
            <ac:spMk id="3" creationId="{A91A1753-65E9-A429-8652-12C1C61E9C94}"/>
          </ac:spMkLst>
        </pc:spChg>
        <pc:grpChg chg="del">
          <ac:chgData name="Mathilde Bouquin (HF)" userId="c0147cb1-efb6-4db8-8df4-d255276d823a" providerId="ADAL" clId="{7B7FC748-EEA9-40F7-8CCC-B8B1EDA2EAC2}" dt="2024-03-06T08:52:48.055" v="10" actId="478"/>
          <ac:grpSpMkLst>
            <pc:docMk/>
            <pc:sldMk cId="1124012016" sldId="1629"/>
            <ac:grpSpMk id="14" creationId="{22B9EFA7-4111-C5E0-A5B4-414A3941C25B}"/>
          </ac:grpSpMkLst>
        </pc:grpChg>
        <pc:picChg chg="del topLvl">
          <ac:chgData name="Mathilde Bouquin (HF)" userId="c0147cb1-efb6-4db8-8df4-d255276d823a" providerId="ADAL" clId="{7B7FC748-EEA9-40F7-8CCC-B8B1EDA2EAC2}" dt="2024-03-06T08:52:48.055" v="10" actId="478"/>
          <ac:picMkLst>
            <pc:docMk/>
            <pc:sldMk cId="1124012016" sldId="1629"/>
            <ac:picMk id="2" creationId="{EE996EB8-4FC6-E9F6-B956-745F5BE87857}"/>
          </ac:picMkLst>
        </pc:picChg>
      </pc:sldChg>
      <pc:sldChg chg="delSp mod">
        <pc:chgData name="Mathilde Bouquin (HF)" userId="c0147cb1-efb6-4db8-8df4-d255276d823a" providerId="ADAL" clId="{7B7FC748-EEA9-40F7-8CCC-B8B1EDA2EAC2}" dt="2024-03-06T08:52:51.244" v="11" actId="478"/>
        <pc:sldMkLst>
          <pc:docMk/>
          <pc:sldMk cId="2914321965" sldId="1630"/>
        </pc:sldMkLst>
        <pc:spChg chg="topLvl">
          <ac:chgData name="Mathilde Bouquin (HF)" userId="c0147cb1-efb6-4db8-8df4-d255276d823a" providerId="ADAL" clId="{7B7FC748-EEA9-40F7-8CCC-B8B1EDA2EAC2}" dt="2024-03-06T08:52:51.244" v="11" actId="478"/>
          <ac:spMkLst>
            <pc:docMk/>
            <pc:sldMk cId="2914321965" sldId="1630"/>
            <ac:spMk id="3" creationId="{A91A1753-65E9-A429-8652-12C1C61E9C94}"/>
          </ac:spMkLst>
        </pc:spChg>
        <pc:grpChg chg="del">
          <ac:chgData name="Mathilde Bouquin (HF)" userId="c0147cb1-efb6-4db8-8df4-d255276d823a" providerId="ADAL" clId="{7B7FC748-EEA9-40F7-8CCC-B8B1EDA2EAC2}" dt="2024-03-06T08:52:51.244" v="11" actId="478"/>
          <ac:grpSpMkLst>
            <pc:docMk/>
            <pc:sldMk cId="2914321965" sldId="1630"/>
            <ac:grpSpMk id="14" creationId="{22B9EFA7-4111-C5E0-A5B4-414A3941C25B}"/>
          </ac:grpSpMkLst>
        </pc:grpChg>
        <pc:picChg chg="del topLvl">
          <ac:chgData name="Mathilde Bouquin (HF)" userId="c0147cb1-efb6-4db8-8df4-d255276d823a" providerId="ADAL" clId="{7B7FC748-EEA9-40F7-8CCC-B8B1EDA2EAC2}" dt="2024-03-06T08:52:51.244" v="11" actId="478"/>
          <ac:picMkLst>
            <pc:docMk/>
            <pc:sldMk cId="2914321965" sldId="1630"/>
            <ac:picMk id="2" creationId="{EE996EB8-4FC6-E9F6-B956-745F5BE87857}"/>
          </ac:picMkLst>
        </pc:picChg>
      </pc:sldChg>
      <pc:sldChg chg="delSp mod">
        <pc:chgData name="Mathilde Bouquin (HF)" userId="c0147cb1-efb6-4db8-8df4-d255276d823a" providerId="ADAL" clId="{7B7FC748-EEA9-40F7-8CCC-B8B1EDA2EAC2}" dt="2024-03-06T08:52:55.910" v="12" actId="478"/>
        <pc:sldMkLst>
          <pc:docMk/>
          <pc:sldMk cId="3701946215" sldId="1631"/>
        </pc:sldMkLst>
        <pc:picChg chg="del">
          <ac:chgData name="Mathilde Bouquin (HF)" userId="c0147cb1-efb6-4db8-8df4-d255276d823a" providerId="ADAL" clId="{7B7FC748-EEA9-40F7-8CCC-B8B1EDA2EAC2}" dt="2024-03-06T08:52:55.910" v="12" actId="478"/>
          <ac:picMkLst>
            <pc:docMk/>
            <pc:sldMk cId="3701946215" sldId="1631"/>
            <ac:picMk id="2" creationId="{EE996EB8-4FC6-E9F6-B956-745F5BE87857}"/>
          </ac:picMkLst>
        </pc:picChg>
      </pc:sldChg>
      <pc:sldChg chg="delSp mod">
        <pc:chgData name="Mathilde Bouquin (HF)" userId="c0147cb1-efb6-4db8-8df4-d255276d823a" providerId="ADAL" clId="{7B7FC748-EEA9-40F7-8CCC-B8B1EDA2EAC2}" dt="2024-03-06T08:53:02.012" v="14" actId="478"/>
        <pc:sldMkLst>
          <pc:docMk/>
          <pc:sldMk cId="3475238659" sldId="1636"/>
        </pc:sldMkLst>
        <pc:picChg chg="del">
          <ac:chgData name="Mathilde Bouquin (HF)" userId="c0147cb1-efb6-4db8-8df4-d255276d823a" providerId="ADAL" clId="{7B7FC748-EEA9-40F7-8CCC-B8B1EDA2EAC2}" dt="2024-03-06T08:53:02.012" v="14" actId="478"/>
          <ac:picMkLst>
            <pc:docMk/>
            <pc:sldMk cId="3475238659" sldId="1636"/>
            <ac:picMk id="2" creationId="{EE996EB8-4FC6-E9F6-B956-745F5BE87857}"/>
          </ac:picMkLst>
        </pc:picChg>
      </pc:sldChg>
      <pc:sldChg chg="delSp mod">
        <pc:chgData name="Mathilde Bouquin (HF)" userId="c0147cb1-efb6-4db8-8df4-d255276d823a" providerId="ADAL" clId="{7B7FC748-EEA9-40F7-8CCC-B8B1EDA2EAC2}" dt="2024-03-06T08:53:05.990" v="15" actId="478"/>
        <pc:sldMkLst>
          <pc:docMk/>
          <pc:sldMk cId="2327103995" sldId="1637"/>
        </pc:sldMkLst>
        <pc:spChg chg="topLvl">
          <ac:chgData name="Mathilde Bouquin (HF)" userId="c0147cb1-efb6-4db8-8df4-d255276d823a" providerId="ADAL" clId="{7B7FC748-EEA9-40F7-8CCC-B8B1EDA2EAC2}" dt="2024-03-06T08:53:05.990" v="15" actId="478"/>
          <ac:spMkLst>
            <pc:docMk/>
            <pc:sldMk cId="2327103995" sldId="1637"/>
            <ac:spMk id="3" creationId="{A91A1753-65E9-A429-8652-12C1C61E9C94}"/>
          </ac:spMkLst>
        </pc:spChg>
        <pc:grpChg chg="del">
          <ac:chgData name="Mathilde Bouquin (HF)" userId="c0147cb1-efb6-4db8-8df4-d255276d823a" providerId="ADAL" clId="{7B7FC748-EEA9-40F7-8CCC-B8B1EDA2EAC2}" dt="2024-03-06T08:53:05.990" v="15" actId="478"/>
          <ac:grpSpMkLst>
            <pc:docMk/>
            <pc:sldMk cId="2327103995" sldId="1637"/>
            <ac:grpSpMk id="14" creationId="{22B9EFA7-4111-C5E0-A5B4-414A3941C25B}"/>
          </ac:grpSpMkLst>
        </pc:grpChg>
        <pc:picChg chg="del topLvl">
          <ac:chgData name="Mathilde Bouquin (HF)" userId="c0147cb1-efb6-4db8-8df4-d255276d823a" providerId="ADAL" clId="{7B7FC748-EEA9-40F7-8CCC-B8B1EDA2EAC2}" dt="2024-03-06T08:53:05.990" v="15" actId="478"/>
          <ac:picMkLst>
            <pc:docMk/>
            <pc:sldMk cId="2327103995" sldId="1637"/>
            <ac:picMk id="2" creationId="{EE996EB8-4FC6-E9F6-B956-745F5BE87857}"/>
          </ac:picMkLst>
        </pc:picChg>
      </pc:sldChg>
      <pc:sldChg chg="delSp mod">
        <pc:chgData name="Mathilde Bouquin (HF)" userId="c0147cb1-efb6-4db8-8df4-d255276d823a" providerId="ADAL" clId="{7B7FC748-EEA9-40F7-8CCC-B8B1EDA2EAC2}" dt="2024-03-06T08:53:14.855" v="17" actId="478"/>
        <pc:sldMkLst>
          <pc:docMk/>
          <pc:sldMk cId="3186582303" sldId="1639"/>
        </pc:sldMkLst>
        <pc:picChg chg="del">
          <ac:chgData name="Mathilde Bouquin (HF)" userId="c0147cb1-efb6-4db8-8df4-d255276d823a" providerId="ADAL" clId="{7B7FC748-EEA9-40F7-8CCC-B8B1EDA2EAC2}" dt="2024-03-06T08:53:14.855" v="17" actId="478"/>
          <ac:picMkLst>
            <pc:docMk/>
            <pc:sldMk cId="3186582303" sldId="1639"/>
            <ac:picMk id="2" creationId="{EE996EB8-4FC6-E9F6-B956-745F5BE87857}"/>
          </ac:picMkLst>
        </pc:picChg>
      </pc:sldChg>
      <pc:sldChg chg="delSp mod">
        <pc:chgData name="Mathilde Bouquin (HF)" userId="c0147cb1-efb6-4db8-8df4-d255276d823a" providerId="ADAL" clId="{7B7FC748-EEA9-40F7-8CCC-B8B1EDA2EAC2}" dt="2024-03-06T08:53:18.103" v="18" actId="478"/>
        <pc:sldMkLst>
          <pc:docMk/>
          <pc:sldMk cId="1349161541" sldId="1641"/>
        </pc:sldMkLst>
        <pc:spChg chg="topLvl">
          <ac:chgData name="Mathilde Bouquin (HF)" userId="c0147cb1-efb6-4db8-8df4-d255276d823a" providerId="ADAL" clId="{7B7FC748-EEA9-40F7-8CCC-B8B1EDA2EAC2}" dt="2024-03-06T08:53:18.103" v="18" actId="478"/>
          <ac:spMkLst>
            <pc:docMk/>
            <pc:sldMk cId="1349161541" sldId="1641"/>
            <ac:spMk id="3" creationId="{A91A1753-65E9-A429-8652-12C1C61E9C94}"/>
          </ac:spMkLst>
        </pc:spChg>
        <pc:grpChg chg="del">
          <ac:chgData name="Mathilde Bouquin (HF)" userId="c0147cb1-efb6-4db8-8df4-d255276d823a" providerId="ADAL" clId="{7B7FC748-EEA9-40F7-8CCC-B8B1EDA2EAC2}" dt="2024-03-06T08:53:18.103" v="18" actId="478"/>
          <ac:grpSpMkLst>
            <pc:docMk/>
            <pc:sldMk cId="1349161541" sldId="1641"/>
            <ac:grpSpMk id="14" creationId="{22B9EFA7-4111-C5E0-A5B4-414A3941C25B}"/>
          </ac:grpSpMkLst>
        </pc:grpChg>
        <pc:picChg chg="del topLvl">
          <ac:chgData name="Mathilde Bouquin (HF)" userId="c0147cb1-efb6-4db8-8df4-d255276d823a" providerId="ADAL" clId="{7B7FC748-EEA9-40F7-8CCC-B8B1EDA2EAC2}" dt="2024-03-06T08:53:18.103" v="18" actId="478"/>
          <ac:picMkLst>
            <pc:docMk/>
            <pc:sldMk cId="1349161541" sldId="1641"/>
            <ac:picMk id="2" creationId="{EE996EB8-4FC6-E9F6-B956-745F5BE87857}"/>
          </ac:picMkLst>
        </pc:picChg>
      </pc:sldChg>
      <pc:sldChg chg="delSp mod">
        <pc:chgData name="Mathilde Bouquin (HF)" userId="c0147cb1-efb6-4db8-8df4-d255276d823a" providerId="ADAL" clId="{7B7FC748-EEA9-40F7-8CCC-B8B1EDA2EAC2}" dt="2024-03-06T08:52:59.203" v="13" actId="478"/>
        <pc:sldMkLst>
          <pc:docMk/>
          <pc:sldMk cId="111021443" sldId="1642"/>
        </pc:sldMkLst>
        <pc:picChg chg="del">
          <ac:chgData name="Mathilde Bouquin (HF)" userId="c0147cb1-efb6-4db8-8df4-d255276d823a" providerId="ADAL" clId="{7B7FC748-EEA9-40F7-8CCC-B8B1EDA2EAC2}" dt="2024-03-06T08:52:59.203" v="13" actId="478"/>
          <ac:picMkLst>
            <pc:docMk/>
            <pc:sldMk cId="111021443" sldId="1642"/>
            <ac:picMk id="2" creationId="{EE996EB8-4FC6-E9F6-B956-745F5BE87857}"/>
          </ac:picMkLst>
        </pc:picChg>
      </pc:sldChg>
      <pc:sldChg chg="delSp mod">
        <pc:chgData name="Mathilde Bouquin (HF)" userId="c0147cb1-efb6-4db8-8df4-d255276d823a" providerId="ADAL" clId="{7B7FC748-EEA9-40F7-8CCC-B8B1EDA2EAC2}" dt="2024-03-06T08:53:11.747" v="16" actId="478"/>
        <pc:sldMkLst>
          <pc:docMk/>
          <pc:sldMk cId="2357332054" sldId="1645"/>
        </pc:sldMkLst>
        <pc:picChg chg="del">
          <ac:chgData name="Mathilde Bouquin (HF)" userId="c0147cb1-efb6-4db8-8df4-d255276d823a" providerId="ADAL" clId="{7B7FC748-EEA9-40F7-8CCC-B8B1EDA2EAC2}" dt="2024-03-06T08:53:11.747" v="16" actId="478"/>
          <ac:picMkLst>
            <pc:docMk/>
            <pc:sldMk cId="2357332054" sldId="1645"/>
            <ac:picMk id="2" creationId="{EE996EB8-4FC6-E9F6-B956-745F5BE87857}"/>
          </ac:picMkLst>
        </pc:picChg>
      </pc:sldChg>
      <pc:sldChg chg="delSp mod">
        <pc:chgData name="Mathilde Bouquin (HF)" userId="c0147cb1-efb6-4db8-8df4-d255276d823a" providerId="ADAL" clId="{7B7FC748-EEA9-40F7-8CCC-B8B1EDA2EAC2}" dt="2024-03-06T08:53:25.318" v="19" actId="478"/>
        <pc:sldMkLst>
          <pc:docMk/>
          <pc:sldMk cId="3448334266" sldId="1649"/>
        </pc:sldMkLst>
        <pc:picChg chg="del">
          <ac:chgData name="Mathilde Bouquin (HF)" userId="c0147cb1-efb6-4db8-8df4-d255276d823a" providerId="ADAL" clId="{7B7FC748-EEA9-40F7-8CCC-B8B1EDA2EAC2}" dt="2024-03-06T08:53:25.318" v="19" actId="478"/>
          <ac:picMkLst>
            <pc:docMk/>
            <pc:sldMk cId="3448334266" sldId="1649"/>
            <ac:picMk id="2" creationId="{EE996EB8-4FC6-E9F6-B956-745F5BE87857}"/>
          </ac:picMkLst>
        </pc:picChg>
      </pc:sldChg>
      <pc:sldChg chg="delSp mod">
        <pc:chgData name="Mathilde Bouquin (HF)" userId="c0147cb1-efb6-4db8-8df4-d255276d823a" providerId="ADAL" clId="{7B7FC748-EEA9-40F7-8CCC-B8B1EDA2EAC2}" dt="2024-03-06T08:53:34.977" v="22" actId="478"/>
        <pc:sldMkLst>
          <pc:docMk/>
          <pc:sldMk cId="3193961984" sldId="1652"/>
        </pc:sldMkLst>
        <pc:picChg chg="del">
          <ac:chgData name="Mathilde Bouquin (HF)" userId="c0147cb1-efb6-4db8-8df4-d255276d823a" providerId="ADAL" clId="{7B7FC748-EEA9-40F7-8CCC-B8B1EDA2EAC2}" dt="2024-03-06T08:53:34.977" v="22" actId="478"/>
          <ac:picMkLst>
            <pc:docMk/>
            <pc:sldMk cId="3193961984" sldId="1652"/>
            <ac:picMk id="2" creationId="{EE996EB8-4FC6-E9F6-B956-745F5BE87857}"/>
          </ac:picMkLst>
        </pc:picChg>
      </pc:sldChg>
      <pc:sldChg chg="delSp mod">
        <pc:chgData name="Mathilde Bouquin (HF)" userId="c0147cb1-efb6-4db8-8df4-d255276d823a" providerId="ADAL" clId="{7B7FC748-EEA9-40F7-8CCC-B8B1EDA2EAC2}" dt="2024-03-06T08:53:38.999" v="23" actId="478"/>
        <pc:sldMkLst>
          <pc:docMk/>
          <pc:sldMk cId="3041680399" sldId="1653"/>
        </pc:sldMkLst>
        <pc:spChg chg="topLvl">
          <ac:chgData name="Mathilde Bouquin (HF)" userId="c0147cb1-efb6-4db8-8df4-d255276d823a" providerId="ADAL" clId="{7B7FC748-EEA9-40F7-8CCC-B8B1EDA2EAC2}" dt="2024-03-06T08:53:38.999" v="23" actId="478"/>
          <ac:spMkLst>
            <pc:docMk/>
            <pc:sldMk cId="3041680399" sldId="1653"/>
            <ac:spMk id="3" creationId="{A91A1753-65E9-A429-8652-12C1C61E9C94}"/>
          </ac:spMkLst>
        </pc:spChg>
        <pc:grpChg chg="del">
          <ac:chgData name="Mathilde Bouquin (HF)" userId="c0147cb1-efb6-4db8-8df4-d255276d823a" providerId="ADAL" clId="{7B7FC748-EEA9-40F7-8CCC-B8B1EDA2EAC2}" dt="2024-03-06T08:53:38.999" v="23" actId="478"/>
          <ac:grpSpMkLst>
            <pc:docMk/>
            <pc:sldMk cId="3041680399" sldId="1653"/>
            <ac:grpSpMk id="14" creationId="{22B9EFA7-4111-C5E0-A5B4-414A3941C25B}"/>
          </ac:grpSpMkLst>
        </pc:grpChg>
        <pc:picChg chg="del topLvl">
          <ac:chgData name="Mathilde Bouquin (HF)" userId="c0147cb1-efb6-4db8-8df4-d255276d823a" providerId="ADAL" clId="{7B7FC748-EEA9-40F7-8CCC-B8B1EDA2EAC2}" dt="2024-03-06T08:53:38.999" v="23" actId="478"/>
          <ac:picMkLst>
            <pc:docMk/>
            <pc:sldMk cId="3041680399" sldId="1653"/>
            <ac:picMk id="2" creationId="{EE996EB8-4FC6-E9F6-B956-745F5BE87857}"/>
          </ac:picMkLst>
        </pc:picChg>
      </pc:sldChg>
      <pc:sldChg chg="delSp mod">
        <pc:chgData name="Mathilde Bouquin (HF)" userId="c0147cb1-efb6-4db8-8df4-d255276d823a" providerId="ADAL" clId="{7B7FC748-EEA9-40F7-8CCC-B8B1EDA2EAC2}" dt="2024-03-06T08:53:49.048" v="24" actId="478"/>
        <pc:sldMkLst>
          <pc:docMk/>
          <pc:sldMk cId="2454782524" sldId="1658"/>
        </pc:sldMkLst>
        <pc:spChg chg="topLvl">
          <ac:chgData name="Mathilde Bouquin (HF)" userId="c0147cb1-efb6-4db8-8df4-d255276d823a" providerId="ADAL" clId="{7B7FC748-EEA9-40F7-8CCC-B8B1EDA2EAC2}" dt="2024-03-06T08:53:49.048" v="24" actId="478"/>
          <ac:spMkLst>
            <pc:docMk/>
            <pc:sldMk cId="2454782524" sldId="1658"/>
            <ac:spMk id="3" creationId="{A91A1753-65E9-A429-8652-12C1C61E9C94}"/>
          </ac:spMkLst>
        </pc:spChg>
        <pc:grpChg chg="del">
          <ac:chgData name="Mathilde Bouquin (HF)" userId="c0147cb1-efb6-4db8-8df4-d255276d823a" providerId="ADAL" clId="{7B7FC748-EEA9-40F7-8CCC-B8B1EDA2EAC2}" dt="2024-03-06T08:53:49.048" v="24" actId="478"/>
          <ac:grpSpMkLst>
            <pc:docMk/>
            <pc:sldMk cId="2454782524" sldId="1658"/>
            <ac:grpSpMk id="14" creationId="{22B9EFA7-4111-C5E0-A5B4-414A3941C25B}"/>
          </ac:grpSpMkLst>
        </pc:grpChg>
        <pc:picChg chg="del topLvl">
          <ac:chgData name="Mathilde Bouquin (HF)" userId="c0147cb1-efb6-4db8-8df4-d255276d823a" providerId="ADAL" clId="{7B7FC748-EEA9-40F7-8CCC-B8B1EDA2EAC2}" dt="2024-03-06T08:53:49.048" v="24" actId="478"/>
          <ac:picMkLst>
            <pc:docMk/>
            <pc:sldMk cId="2454782524" sldId="1658"/>
            <ac:picMk id="2" creationId="{EE996EB8-4FC6-E9F6-B956-745F5BE87857}"/>
          </ac:picMkLst>
        </pc:picChg>
      </pc:sldChg>
      <pc:sldChg chg="delSp mod">
        <pc:chgData name="Mathilde Bouquin (HF)" userId="c0147cb1-efb6-4db8-8df4-d255276d823a" providerId="ADAL" clId="{7B7FC748-EEA9-40F7-8CCC-B8B1EDA2EAC2}" dt="2024-03-06T08:53:29.164" v="20" actId="478"/>
        <pc:sldMkLst>
          <pc:docMk/>
          <pc:sldMk cId="710021916" sldId="1659"/>
        </pc:sldMkLst>
        <pc:picChg chg="del">
          <ac:chgData name="Mathilde Bouquin (HF)" userId="c0147cb1-efb6-4db8-8df4-d255276d823a" providerId="ADAL" clId="{7B7FC748-EEA9-40F7-8CCC-B8B1EDA2EAC2}" dt="2024-03-06T08:53:29.164" v="20" actId="478"/>
          <ac:picMkLst>
            <pc:docMk/>
            <pc:sldMk cId="710021916" sldId="1659"/>
            <ac:picMk id="2" creationId="{EE996EB8-4FC6-E9F6-B956-745F5BE87857}"/>
          </ac:picMkLst>
        </pc:picChg>
      </pc:sldChg>
      <pc:sldChg chg="delSp mod">
        <pc:chgData name="Mathilde Bouquin (HF)" userId="c0147cb1-efb6-4db8-8df4-d255276d823a" providerId="ADAL" clId="{7B7FC748-EEA9-40F7-8CCC-B8B1EDA2EAC2}" dt="2024-03-06T08:53:32.114" v="21" actId="478"/>
        <pc:sldMkLst>
          <pc:docMk/>
          <pc:sldMk cId="2027953653" sldId="1660"/>
        </pc:sldMkLst>
        <pc:picChg chg="del">
          <ac:chgData name="Mathilde Bouquin (HF)" userId="c0147cb1-efb6-4db8-8df4-d255276d823a" providerId="ADAL" clId="{7B7FC748-EEA9-40F7-8CCC-B8B1EDA2EAC2}" dt="2024-03-06T08:53:32.114" v="21" actId="478"/>
          <ac:picMkLst>
            <pc:docMk/>
            <pc:sldMk cId="2027953653" sldId="1660"/>
            <ac:picMk id="2" creationId="{EE996EB8-4FC6-E9F6-B956-745F5BE87857}"/>
          </ac:picMkLst>
        </pc:picChg>
      </pc:sldChg>
      <pc:sldChg chg="delSp mod">
        <pc:chgData name="Mathilde Bouquin (HF)" userId="c0147cb1-efb6-4db8-8df4-d255276d823a" providerId="ADAL" clId="{7B7FC748-EEA9-40F7-8CCC-B8B1EDA2EAC2}" dt="2024-03-06T08:53:52.356" v="25" actId="478"/>
        <pc:sldMkLst>
          <pc:docMk/>
          <pc:sldMk cId="3579783924" sldId="1661"/>
        </pc:sldMkLst>
        <pc:spChg chg="topLvl">
          <ac:chgData name="Mathilde Bouquin (HF)" userId="c0147cb1-efb6-4db8-8df4-d255276d823a" providerId="ADAL" clId="{7B7FC748-EEA9-40F7-8CCC-B8B1EDA2EAC2}" dt="2024-03-06T08:53:52.356" v="25" actId="478"/>
          <ac:spMkLst>
            <pc:docMk/>
            <pc:sldMk cId="3579783924" sldId="1661"/>
            <ac:spMk id="3" creationId="{A91A1753-65E9-A429-8652-12C1C61E9C94}"/>
          </ac:spMkLst>
        </pc:spChg>
        <pc:grpChg chg="del">
          <ac:chgData name="Mathilde Bouquin (HF)" userId="c0147cb1-efb6-4db8-8df4-d255276d823a" providerId="ADAL" clId="{7B7FC748-EEA9-40F7-8CCC-B8B1EDA2EAC2}" dt="2024-03-06T08:53:52.356" v="25" actId="478"/>
          <ac:grpSpMkLst>
            <pc:docMk/>
            <pc:sldMk cId="3579783924" sldId="1661"/>
            <ac:grpSpMk id="14" creationId="{22B9EFA7-4111-C5E0-A5B4-414A3941C25B}"/>
          </ac:grpSpMkLst>
        </pc:grpChg>
        <pc:picChg chg="del topLvl">
          <ac:chgData name="Mathilde Bouquin (HF)" userId="c0147cb1-efb6-4db8-8df4-d255276d823a" providerId="ADAL" clId="{7B7FC748-EEA9-40F7-8CCC-B8B1EDA2EAC2}" dt="2024-03-06T08:53:52.356" v="25" actId="478"/>
          <ac:picMkLst>
            <pc:docMk/>
            <pc:sldMk cId="3579783924" sldId="1661"/>
            <ac:picMk id="2" creationId="{EE996EB8-4FC6-E9F6-B956-745F5BE87857}"/>
          </ac:picMkLst>
        </pc:picChg>
      </pc:sldChg>
      <pc:sldChg chg="delSp mod">
        <pc:chgData name="Mathilde Bouquin (HF)" userId="c0147cb1-efb6-4db8-8df4-d255276d823a" providerId="ADAL" clId="{7B7FC748-EEA9-40F7-8CCC-B8B1EDA2EAC2}" dt="2024-03-06T08:53:56.348" v="26" actId="478"/>
        <pc:sldMkLst>
          <pc:docMk/>
          <pc:sldMk cId="2840439664" sldId="1662"/>
        </pc:sldMkLst>
        <pc:spChg chg="topLvl">
          <ac:chgData name="Mathilde Bouquin (HF)" userId="c0147cb1-efb6-4db8-8df4-d255276d823a" providerId="ADAL" clId="{7B7FC748-EEA9-40F7-8CCC-B8B1EDA2EAC2}" dt="2024-03-06T08:53:56.348" v="26" actId="478"/>
          <ac:spMkLst>
            <pc:docMk/>
            <pc:sldMk cId="2840439664" sldId="1662"/>
            <ac:spMk id="3" creationId="{A91A1753-65E9-A429-8652-12C1C61E9C94}"/>
          </ac:spMkLst>
        </pc:spChg>
        <pc:grpChg chg="del">
          <ac:chgData name="Mathilde Bouquin (HF)" userId="c0147cb1-efb6-4db8-8df4-d255276d823a" providerId="ADAL" clId="{7B7FC748-EEA9-40F7-8CCC-B8B1EDA2EAC2}" dt="2024-03-06T08:53:56.348" v="26" actId="478"/>
          <ac:grpSpMkLst>
            <pc:docMk/>
            <pc:sldMk cId="2840439664" sldId="1662"/>
            <ac:grpSpMk id="14" creationId="{22B9EFA7-4111-C5E0-A5B4-414A3941C25B}"/>
          </ac:grpSpMkLst>
        </pc:grpChg>
        <pc:picChg chg="del topLvl">
          <ac:chgData name="Mathilde Bouquin (HF)" userId="c0147cb1-efb6-4db8-8df4-d255276d823a" providerId="ADAL" clId="{7B7FC748-EEA9-40F7-8CCC-B8B1EDA2EAC2}" dt="2024-03-06T08:53:56.348" v="26" actId="478"/>
          <ac:picMkLst>
            <pc:docMk/>
            <pc:sldMk cId="2840439664" sldId="1662"/>
            <ac:picMk id="2" creationId="{EE996EB8-4FC6-E9F6-B956-745F5BE87857}"/>
          </ac:picMkLst>
        </pc:picChg>
      </pc:sldChg>
      <pc:sldChg chg="delSp mod">
        <pc:chgData name="Mathilde Bouquin (HF)" userId="c0147cb1-efb6-4db8-8df4-d255276d823a" providerId="ADAL" clId="{7B7FC748-EEA9-40F7-8CCC-B8B1EDA2EAC2}" dt="2024-03-06T08:54:35.745" v="73" actId="478"/>
        <pc:sldMkLst>
          <pc:docMk/>
          <pc:sldMk cId="3016816787" sldId="1665"/>
        </pc:sldMkLst>
        <pc:picChg chg="del">
          <ac:chgData name="Mathilde Bouquin (HF)" userId="c0147cb1-efb6-4db8-8df4-d255276d823a" providerId="ADAL" clId="{7B7FC748-EEA9-40F7-8CCC-B8B1EDA2EAC2}" dt="2024-03-06T08:54:35.745" v="73" actId="478"/>
          <ac:picMkLst>
            <pc:docMk/>
            <pc:sldMk cId="3016816787" sldId="1665"/>
            <ac:picMk id="2" creationId="{EE996EB8-4FC6-E9F6-B956-745F5BE87857}"/>
          </ac:picMkLst>
        </pc:picChg>
      </pc:sldChg>
      <pc:sldChg chg="delSp mod">
        <pc:chgData name="Mathilde Bouquin (HF)" userId="c0147cb1-efb6-4db8-8df4-d255276d823a" providerId="ADAL" clId="{7B7FC748-EEA9-40F7-8CCC-B8B1EDA2EAC2}" dt="2024-03-06T08:54:39.473" v="74" actId="478"/>
        <pc:sldMkLst>
          <pc:docMk/>
          <pc:sldMk cId="2801603174" sldId="1666"/>
        </pc:sldMkLst>
        <pc:picChg chg="del">
          <ac:chgData name="Mathilde Bouquin (HF)" userId="c0147cb1-efb6-4db8-8df4-d255276d823a" providerId="ADAL" clId="{7B7FC748-EEA9-40F7-8CCC-B8B1EDA2EAC2}" dt="2024-03-06T08:54:39.473" v="74" actId="478"/>
          <ac:picMkLst>
            <pc:docMk/>
            <pc:sldMk cId="2801603174" sldId="1666"/>
            <ac:picMk id="2" creationId="{EE996EB8-4FC6-E9F6-B956-745F5BE87857}"/>
          </ac:picMkLst>
        </pc:picChg>
      </pc:sldChg>
      <pc:sldChg chg="delSp mod">
        <pc:chgData name="Mathilde Bouquin (HF)" userId="c0147cb1-efb6-4db8-8df4-d255276d823a" providerId="ADAL" clId="{7B7FC748-EEA9-40F7-8CCC-B8B1EDA2EAC2}" dt="2024-03-06T08:54:42.136" v="75" actId="478"/>
        <pc:sldMkLst>
          <pc:docMk/>
          <pc:sldMk cId="3056047687" sldId="1667"/>
        </pc:sldMkLst>
        <pc:picChg chg="del">
          <ac:chgData name="Mathilde Bouquin (HF)" userId="c0147cb1-efb6-4db8-8df4-d255276d823a" providerId="ADAL" clId="{7B7FC748-EEA9-40F7-8CCC-B8B1EDA2EAC2}" dt="2024-03-06T08:54:42.136" v="75" actId="478"/>
          <ac:picMkLst>
            <pc:docMk/>
            <pc:sldMk cId="3056047687" sldId="1667"/>
            <ac:picMk id="2" creationId="{EE996EB8-4FC6-E9F6-B956-745F5BE87857}"/>
          </ac:picMkLst>
        </pc:picChg>
      </pc:sldChg>
      <pc:sldChg chg="delSp mod">
        <pc:chgData name="Mathilde Bouquin (HF)" userId="c0147cb1-efb6-4db8-8df4-d255276d823a" providerId="ADAL" clId="{7B7FC748-EEA9-40F7-8CCC-B8B1EDA2EAC2}" dt="2024-03-06T08:54:46.197" v="76" actId="478"/>
        <pc:sldMkLst>
          <pc:docMk/>
          <pc:sldMk cId="4173867246" sldId="1668"/>
        </pc:sldMkLst>
        <pc:picChg chg="del">
          <ac:chgData name="Mathilde Bouquin (HF)" userId="c0147cb1-efb6-4db8-8df4-d255276d823a" providerId="ADAL" clId="{7B7FC748-EEA9-40F7-8CCC-B8B1EDA2EAC2}" dt="2024-03-06T08:54:46.197" v="76" actId="478"/>
          <ac:picMkLst>
            <pc:docMk/>
            <pc:sldMk cId="4173867246" sldId="1668"/>
            <ac:picMk id="2" creationId="{EE996EB8-4FC6-E9F6-B956-745F5BE87857}"/>
          </ac:picMkLst>
        </pc:picChg>
      </pc:sldChg>
      <pc:sldChg chg="delSp modSp mod">
        <pc:chgData name="Mathilde Bouquin (HF)" userId="c0147cb1-efb6-4db8-8df4-d255276d823a" providerId="ADAL" clId="{7B7FC748-EEA9-40F7-8CCC-B8B1EDA2EAC2}" dt="2024-03-06T08:54:27.975" v="71" actId="1076"/>
        <pc:sldMkLst>
          <pc:docMk/>
          <pc:sldMk cId="4219872090" sldId="1669"/>
        </pc:sldMkLst>
        <pc:spChg chg="topLvl">
          <ac:chgData name="Mathilde Bouquin (HF)" userId="c0147cb1-efb6-4db8-8df4-d255276d823a" providerId="ADAL" clId="{7B7FC748-EEA9-40F7-8CCC-B8B1EDA2EAC2}" dt="2024-03-06T08:54:01.059" v="27" actId="478"/>
          <ac:spMkLst>
            <pc:docMk/>
            <pc:sldMk cId="4219872090" sldId="1669"/>
            <ac:spMk id="7" creationId="{BC431EE7-3949-2FB0-5C34-6B92D8001556}"/>
          </ac:spMkLst>
        </pc:spChg>
        <pc:spChg chg="mod">
          <ac:chgData name="Mathilde Bouquin (HF)" userId="c0147cb1-efb6-4db8-8df4-d255276d823a" providerId="ADAL" clId="{7B7FC748-EEA9-40F7-8CCC-B8B1EDA2EAC2}" dt="2024-03-06T08:54:24.766" v="70" actId="20577"/>
          <ac:spMkLst>
            <pc:docMk/>
            <pc:sldMk cId="4219872090" sldId="1669"/>
            <ac:spMk id="8" creationId="{878F881A-8E40-2F9B-CBAF-C3612FC21C94}"/>
          </ac:spMkLst>
        </pc:spChg>
        <pc:spChg chg="mod">
          <ac:chgData name="Mathilde Bouquin (HF)" userId="c0147cb1-efb6-4db8-8df4-d255276d823a" providerId="ADAL" clId="{7B7FC748-EEA9-40F7-8CCC-B8B1EDA2EAC2}" dt="2024-03-06T08:54:27.975" v="71" actId="1076"/>
          <ac:spMkLst>
            <pc:docMk/>
            <pc:sldMk cId="4219872090" sldId="1669"/>
            <ac:spMk id="14" creationId="{73B04697-4865-2609-229B-29657BA8765D}"/>
          </ac:spMkLst>
        </pc:spChg>
        <pc:grpChg chg="del">
          <ac:chgData name="Mathilde Bouquin (HF)" userId="c0147cb1-efb6-4db8-8df4-d255276d823a" providerId="ADAL" clId="{7B7FC748-EEA9-40F7-8CCC-B8B1EDA2EAC2}" dt="2024-03-06T08:54:01.059" v="27" actId="478"/>
          <ac:grpSpMkLst>
            <pc:docMk/>
            <pc:sldMk cId="4219872090" sldId="1669"/>
            <ac:grpSpMk id="4" creationId="{43883CDF-16F5-E680-510C-9511777D8577}"/>
          </ac:grpSpMkLst>
        </pc:grpChg>
        <pc:picChg chg="del topLvl">
          <ac:chgData name="Mathilde Bouquin (HF)" userId="c0147cb1-efb6-4db8-8df4-d255276d823a" providerId="ADAL" clId="{7B7FC748-EEA9-40F7-8CCC-B8B1EDA2EAC2}" dt="2024-03-06T08:54:01.059" v="27" actId="478"/>
          <ac:picMkLst>
            <pc:docMk/>
            <pc:sldMk cId="4219872090" sldId="1669"/>
            <ac:picMk id="13" creationId="{91424F8D-6100-837A-BA26-3ED47254F8CE}"/>
          </ac:picMkLst>
        </pc:picChg>
      </pc:sldChg>
      <pc:sldChg chg="delSp mod">
        <pc:chgData name="Mathilde Bouquin (HF)" userId="c0147cb1-efb6-4db8-8df4-d255276d823a" providerId="ADAL" clId="{7B7FC748-EEA9-40F7-8CCC-B8B1EDA2EAC2}" dt="2024-03-06T08:54:55.618" v="79" actId="478"/>
        <pc:sldMkLst>
          <pc:docMk/>
          <pc:sldMk cId="3142128352" sldId="1670"/>
        </pc:sldMkLst>
        <pc:picChg chg="del">
          <ac:chgData name="Mathilde Bouquin (HF)" userId="c0147cb1-efb6-4db8-8df4-d255276d823a" providerId="ADAL" clId="{7B7FC748-EEA9-40F7-8CCC-B8B1EDA2EAC2}" dt="2024-03-06T08:54:55.618" v="79" actId="478"/>
          <ac:picMkLst>
            <pc:docMk/>
            <pc:sldMk cId="3142128352" sldId="1670"/>
            <ac:picMk id="2" creationId="{EE996EB8-4FC6-E9F6-B956-745F5BE87857}"/>
          </ac:picMkLst>
        </pc:picChg>
      </pc:sldChg>
      <pc:sldChg chg="delSp mod">
        <pc:chgData name="Mathilde Bouquin (HF)" userId="c0147cb1-efb6-4db8-8df4-d255276d823a" providerId="ADAL" clId="{7B7FC748-EEA9-40F7-8CCC-B8B1EDA2EAC2}" dt="2024-03-06T08:54:59.518" v="80" actId="478"/>
        <pc:sldMkLst>
          <pc:docMk/>
          <pc:sldMk cId="1915778443" sldId="1672"/>
        </pc:sldMkLst>
        <pc:picChg chg="del">
          <ac:chgData name="Mathilde Bouquin (HF)" userId="c0147cb1-efb6-4db8-8df4-d255276d823a" providerId="ADAL" clId="{7B7FC748-EEA9-40F7-8CCC-B8B1EDA2EAC2}" dt="2024-03-06T08:54:59.518" v="80" actId="478"/>
          <ac:picMkLst>
            <pc:docMk/>
            <pc:sldMk cId="1915778443" sldId="1672"/>
            <ac:picMk id="2" creationId="{EE996EB8-4FC6-E9F6-B956-745F5BE87857}"/>
          </ac:picMkLst>
        </pc:picChg>
      </pc:sldChg>
      <pc:sldChg chg="delSp mod">
        <pc:chgData name="Mathilde Bouquin (HF)" userId="c0147cb1-efb6-4db8-8df4-d255276d823a" providerId="ADAL" clId="{7B7FC748-EEA9-40F7-8CCC-B8B1EDA2EAC2}" dt="2024-03-06T08:54:52.284" v="78" actId="478"/>
        <pc:sldMkLst>
          <pc:docMk/>
          <pc:sldMk cId="770560532" sldId="1673"/>
        </pc:sldMkLst>
        <pc:picChg chg="del">
          <ac:chgData name="Mathilde Bouquin (HF)" userId="c0147cb1-efb6-4db8-8df4-d255276d823a" providerId="ADAL" clId="{7B7FC748-EEA9-40F7-8CCC-B8B1EDA2EAC2}" dt="2024-03-06T08:54:52.284" v="78" actId="478"/>
          <ac:picMkLst>
            <pc:docMk/>
            <pc:sldMk cId="770560532" sldId="1673"/>
            <ac:picMk id="2" creationId="{EE996EB8-4FC6-E9F6-B956-745F5BE87857}"/>
          </ac:picMkLst>
        </pc:picChg>
      </pc:sldChg>
      <pc:sldChg chg="delSp mod">
        <pc:chgData name="Mathilde Bouquin (HF)" userId="c0147cb1-efb6-4db8-8df4-d255276d823a" providerId="ADAL" clId="{7B7FC748-EEA9-40F7-8CCC-B8B1EDA2EAC2}" dt="2024-03-06T08:55:03.158" v="81" actId="478"/>
        <pc:sldMkLst>
          <pc:docMk/>
          <pc:sldMk cId="71192077" sldId="1677"/>
        </pc:sldMkLst>
        <pc:picChg chg="del">
          <ac:chgData name="Mathilde Bouquin (HF)" userId="c0147cb1-efb6-4db8-8df4-d255276d823a" providerId="ADAL" clId="{7B7FC748-EEA9-40F7-8CCC-B8B1EDA2EAC2}" dt="2024-03-06T08:55:03.158" v="81" actId="478"/>
          <ac:picMkLst>
            <pc:docMk/>
            <pc:sldMk cId="71192077" sldId="1677"/>
            <ac:picMk id="2" creationId="{EE996EB8-4FC6-E9F6-B956-745F5BE87857}"/>
          </ac:picMkLst>
        </pc:picChg>
      </pc:sldChg>
      <pc:sldChg chg="delSp mod">
        <pc:chgData name="Mathilde Bouquin (HF)" userId="c0147cb1-efb6-4db8-8df4-d255276d823a" providerId="ADAL" clId="{7B7FC748-EEA9-40F7-8CCC-B8B1EDA2EAC2}" dt="2024-03-06T08:55:06.436" v="82" actId="478"/>
        <pc:sldMkLst>
          <pc:docMk/>
          <pc:sldMk cId="56700447" sldId="1678"/>
        </pc:sldMkLst>
        <pc:picChg chg="del">
          <ac:chgData name="Mathilde Bouquin (HF)" userId="c0147cb1-efb6-4db8-8df4-d255276d823a" providerId="ADAL" clId="{7B7FC748-EEA9-40F7-8CCC-B8B1EDA2EAC2}" dt="2024-03-06T08:55:06.436" v="82" actId="478"/>
          <ac:picMkLst>
            <pc:docMk/>
            <pc:sldMk cId="56700447" sldId="1678"/>
            <ac:picMk id="2" creationId="{EE996EB8-4FC6-E9F6-B956-745F5BE87857}"/>
          </ac:picMkLst>
        </pc:picChg>
      </pc:sldChg>
      <pc:sldChg chg="delSp mod">
        <pc:chgData name="Mathilde Bouquin (HF)" userId="c0147cb1-efb6-4db8-8df4-d255276d823a" providerId="ADAL" clId="{7B7FC748-EEA9-40F7-8CCC-B8B1EDA2EAC2}" dt="2024-03-06T08:55:09.261" v="83" actId="478"/>
        <pc:sldMkLst>
          <pc:docMk/>
          <pc:sldMk cId="3387372177" sldId="1679"/>
        </pc:sldMkLst>
        <pc:picChg chg="del">
          <ac:chgData name="Mathilde Bouquin (HF)" userId="c0147cb1-efb6-4db8-8df4-d255276d823a" providerId="ADAL" clId="{7B7FC748-EEA9-40F7-8CCC-B8B1EDA2EAC2}" dt="2024-03-06T08:55:09.261" v="83" actId="478"/>
          <ac:picMkLst>
            <pc:docMk/>
            <pc:sldMk cId="3387372177" sldId="1679"/>
            <ac:picMk id="2" creationId="{EE996EB8-4FC6-E9F6-B956-745F5BE87857}"/>
          </ac:picMkLst>
        </pc:picChg>
      </pc:sldChg>
      <pc:sldChg chg="delSp mod">
        <pc:chgData name="Mathilde Bouquin (HF)" userId="c0147cb1-efb6-4db8-8df4-d255276d823a" providerId="ADAL" clId="{7B7FC748-EEA9-40F7-8CCC-B8B1EDA2EAC2}" dt="2024-03-06T08:55:18.153" v="85" actId="478"/>
        <pc:sldMkLst>
          <pc:docMk/>
          <pc:sldMk cId="2516186338" sldId="1681"/>
        </pc:sldMkLst>
        <pc:picChg chg="del">
          <ac:chgData name="Mathilde Bouquin (HF)" userId="c0147cb1-efb6-4db8-8df4-d255276d823a" providerId="ADAL" clId="{7B7FC748-EEA9-40F7-8CCC-B8B1EDA2EAC2}" dt="2024-03-06T08:55:18.153" v="85" actId="478"/>
          <ac:picMkLst>
            <pc:docMk/>
            <pc:sldMk cId="2516186338" sldId="1681"/>
            <ac:picMk id="2" creationId="{EE996EB8-4FC6-E9F6-B956-745F5BE87857}"/>
          </ac:picMkLst>
        </pc:picChg>
      </pc:sldChg>
      <pc:sldChg chg="delSp mod">
        <pc:chgData name="Mathilde Bouquin (HF)" userId="c0147cb1-efb6-4db8-8df4-d255276d823a" providerId="ADAL" clId="{7B7FC748-EEA9-40F7-8CCC-B8B1EDA2EAC2}" dt="2024-03-06T08:55:21.098" v="86" actId="478"/>
        <pc:sldMkLst>
          <pc:docMk/>
          <pc:sldMk cId="164654832" sldId="1682"/>
        </pc:sldMkLst>
        <pc:picChg chg="del">
          <ac:chgData name="Mathilde Bouquin (HF)" userId="c0147cb1-efb6-4db8-8df4-d255276d823a" providerId="ADAL" clId="{7B7FC748-EEA9-40F7-8CCC-B8B1EDA2EAC2}" dt="2024-03-06T08:55:21.098" v="86" actId="478"/>
          <ac:picMkLst>
            <pc:docMk/>
            <pc:sldMk cId="164654832" sldId="1682"/>
            <ac:picMk id="2" creationId="{EE996EB8-4FC6-E9F6-B956-745F5BE87857}"/>
          </ac:picMkLst>
        </pc:picChg>
      </pc:sldChg>
    </pc:docChg>
  </pc:docChgLst>
  <pc:docChgLst>
    <pc:chgData name="Mathilde Bouquin (HF)" userId="c0147cb1-efb6-4db8-8df4-d255276d823a" providerId="ADAL" clId="{47B42366-1860-4BBD-AC22-AD8437E1EF9D}"/>
    <pc:docChg chg="undo custSel delSld modSld">
      <pc:chgData name="Mathilde Bouquin (HF)" userId="c0147cb1-efb6-4db8-8df4-d255276d823a" providerId="ADAL" clId="{47B42366-1860-4BBD-AC22-AD8437E1EF9D}" dt="2024-03-05T22:12:05.322" v="3" actId="47"/>
      <pc:docMkLst>
        <pc:docMk/>
      </pc:docMkLst>
      <pc:sldChg chg="del">
        <pc:chgData name="Mathilde Bouquin (HF)" userId="c0147cb1-efb6-4db8-8df4-d255276d823a" providerId="ADAL" clId="{47B42366-1860-4BBD-AC22-AD8437E1EF9D}" dt="2024-03-05T22:12:05.322" v="3" actId="47"/>
        <pc:sldMkLst>
          <pc:docMk/>
          <pc:sldMk cId="3294746049" sldId="1594"/>
        </pc:sldMkLst>
      </pc:sldChg>
      <pc:sldChg chg="modSp mod">
        <pc:chgData name="Mathilde Bouquin (HF)" userId="c0147cb1-efb6-4db8-8df4-d255276d823a" providerId="ADAL" clId="{47B42366-1860-4BBD-AC22-AD8437E1EF9D}" dt="2024-03-05T22:11:02.369" v="1" actId="1076"/>
        <pc:sldMkLst>
          <pc:docMk/>
          <pc:sldMk cId="3544230314" sldId="1628"/>
        </pc:sldMkLst>
        <pc:spChg chg="mod">
          <ac:chgData name="Mathilde Bouquin (HF)" userId="c0147cb1-efb6-4db8-8df4-d255276d823a" providerId="ADAL" clId="{47B42366-1860-4BBD-AC22-AD8437E1EF9D}" dt="2024-03-05T22:11:02.369" v="1" actId="1076"/>
          <ac:spMkLst>
            <pc:docMk/>
            <pc:sldMk cId="3544230314" sldId="1628"/>
            <ac:spMk id="2" creationId="{29179E11-6C03-170B-E9A7-AAE835E40CB2}"/>
          </ac:spMkLst>
        </pc:spChg>
      </pc:sldChg>
      <pc:sldChg chg="modSp mod">
        <pc:chgData name="Mathilde Bouquin (HF)" userId="c0147cb1-efb6-4db8-8df4-d255276d823a" providerId="ADAL" clId="{47B42366-1860-4BBD-AC22-AD8437E1EF9D}" dt="2024-03-05T22:11:32.289" v="2" actId="1036"/>
        <pc:sldMkLst>
          <pc:docMk/>
          <pc:sldMk cId="1838322154" sldId="1644"/>
        </pc:sldMkLst>
        <pc:spChg chg="mod">
          <ac:chgData name="Mathilde Bouquin (HF)" userId="c0147cb1-efb6-4db8-8df4-d255276d823a" providerId="ADAL" clId="{47B42366-1860-4BBD-AC22-AD8437E1EF9D}" dt="2024-03-05T22:11:32.289" v="2" actId="1036"/>
          <ac:spMkLst>
            <pc:docMk/>
            <pc:sldMk cId="1838322154" sldId="1644"/>
            <ac:spMk id="3" creationId="{9C4EC0E9-A817-1FD6-4317-F3C57728971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562F10B-8D66-4163-8021-C981E5A7DDC6}" type="datetimeFigureOut">
              <a:rPr lang="en-GB" smtClean="0"/>
              <a:t>06/03/2024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664F679-D9D4-4B3C-BBF9-FA662D47E3AE}" type="slidenum">
              <a:rPr lang="en-GB" smtClean="0"/>
              <a:t>‹#›</a:t>
            </a:fld>
            <a:endParaRPr lang="en-GB"/>
          </a:p>
        </p:txBody>
      </p:sp>
    </p:spTree>
    <p:extLst>
      <p:ext uri="{BB962C8B-B14F-4D97-AF65-F5344CB8AC3E}">
        <p14:creationId xmlns:p14="http://schemas.microsoft.com/office/powerpoint/2010/main" val="22937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[15]</a:t>
            </a:r>
          </a:p>
          <a:p>
            <a:endParaRPr lang="en-GB"/>
          </a:p>
        </p:txBody>
      </p:sp>
      <p:sp>
        <p:nvSpPr>
          <p:cNvPr id="4" name="Slide Number Placeholder 3"/>
          <p:cNvSpPr>
            <a:spLocks noGrp="1"/>
          </p:cNvSpPr>
          <p:nvPr>
            <p:ph type="sldNum" sz="quarter" idx="5"/>
          </p:nvPr>
        </p:nvSpPr>
        <p:spPr/>
        <p:txBody>
          <a:bodyPr/>
          <a:lstStyle/>
          <a:p>
            <a:fld id="{4B905D45-5A0B-468F-910A-CFAB366A57F0}" type="slidenum">
              <a:rPr lang="en-GB" smtClean="0"/>
              <a:t>1</a:t>
            </a:fld>
            <a:endParaRPr lang="en-GB"/>
          </a:p>
        </p:txBody>
      </p:sp>
    </p:spTree>
    <p:extLst>
      <p:ext uri="{BB962C8B-B14F-4D97-AF65-F5344CB8AC3E}">
        <p14:creationId xmlns:p14="http://schemas.microsoft.com/office/powerpoint/2010/main" val="264997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1 minute [20]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rgbClr val="FFFFFF"/>
                </a:solidFill>
                <a:effectLst/>
                <a:latin typeface="Calibri" panose="020F0502020204030204" pitchFamily="34" charset="0"/>
              </a:rPr>
              <a:t>To complete the learning phase, students should be given the opportunity to apply the strategies they have just learnt to a similar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rgbClr val="FFFFFF"/>
                </a:solidFill>
                <a:effectLst/>
                <a:latin typeface="Calibri" panose="020F0502020204030204" pitchFamily="34" charset="0"/>
              </a:rPr>
              <a:t>Teacher can prompt them and give them time limit to complete preparation, but they will receive less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rgbClr val="FFFFFF"/>
                </a:solidFill>
                <a:effectLst/>
                <a:latin typeface="Calibri" panose="020F0502020204030204" pitchFamily="34" charset="0"/>
              </a:rPr>
              <a:t>Display transcript for correction.</a:t>
            </a:r>
          </a:p>
          <a:p>
            <a:pPr marL="1080135" marR="360045" indent="-720090" algn="l">
              <a:spcBef>
                <a:spcPts val="1200"/>
              </a:spcBef>
              <a:spcAft>
                <a:spcPts val="0"/>
              </a:spcAft>
            </a:pPr>
            <a:endParaRPr lang="fr-FR" sz="1800" b="1" i="0">
              <a:solidFill>
                <a:srgbClr val="000000"/>
              </a:solidFill>
              <a:effectLst/>
              <a:latin typeface="Arial" panose="020B0604020202020204" pitchFamily="34" charset="0"/>
            </a:endParaRPr>
          </a:p>
          <a:p>
            <a:pPr marL="1080135" marR="360045" indent="-720090" algn="l">
              <a:spcBef>
                <a:spcPts val="1200"/>
              </a:spcBef>
              <a:spcAft>
                <a:spcPts val="0"/>
              </a:spcAft>
            </a:pPr>
            <a:endParaRPr lang="fr-FR" sz="1800" b="1" i="0">
              <a:solidFill>
                <a:srgbClr val="000000"/>
              </a:solidFill>
              <a:effectLst/>
              <a:latin typeface="Arial" panose="020B0604020202020204" pitchFamily="34" charset="0"/>
            </a:endParaRPr>
          </a:p>
          <a:p>
            <a:pPr marL="1080135" marR="360045" indent="-720090" algn="l">
              <a:spcBef>
                <a:spcPts val="1200"/>
              </a:spcBef>
              <a:spcAft>
                <a:spcPts val="0"/>
              </a:spcAf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82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1 minute [21]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1 B</a:t>
            </a:r>
          </a:p>
          <a:p>
            <a:r>
              <a:rPr lang="en-GB"/>
              <a:t>2 C</a:t>
            </a:r>
          </a:p>
          <a:p>
            <a:r>
              <a:rPr lang="en-GB"/>
              <a:t>3 B </a:t>
            </a:r>
          </a:p>
          <a:p>
            <a:r>
              <a:rPr lang="en-GB"/>
              <a:t>4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60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1 minute [21] </a:t>
            </a:r>
          </a:p>
          <a:p>
            <a:pPr marL="1080135" marR="360045" indent="-720090" algn="l">
              <a:spcBef>
                <a:spcPts val="1200"/>
              </a:spcBef>
              <a:spcAft>
                <a:spcPts val="0"/>
              </a:spcAft>
            </a:pPr>
            <a:endParaRPr lang="en-GB"/>
          </a:p>
          <a:p>
            <a:r>
              <a:rPr lang="en-GB"/>
              <a:t>2 C</a:t>
            </a:r>
          </a:p>
          <a:p>
            <a:r>
              <a:rPr lang="en-GB"/>
              <a:t>3 B </a:t>
            </a:r>
          </a:p>
          <a:p>
            <a:r>
              <a:rPr lang="en-GB"/>
              <a:t>4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866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[22] </a:t>
            </a:r>
          </a:p>
          <a:p>
            <a:endParaRPr lang="en-GB"/>
          </a:p>
          <a:p>
            <a:r>
              <a:rPr lang="en-GB"/>
              <a:t>One of the barriers for this type of task is that students do not recognise the distractors.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Definition of a distractor: </a:t>
            </a:r>
            <a:r>
              <a:rPr lang="en-GB" b="0" i="0">
                <a:solidFill>
                  <a:srgbClr val="202124"/>
                </a:solidFill>
                <a:effectLst/>
                <a:latin typeface="arial" panose="020B0604020202020204" pitchFamily="34" charset="0"/>
              </a:rPr>
              <a:t>an incorrect option in a multiple-choice question.</a:t>
            </a:r>
          </a:p>
          <a:p>
            <a:endParaRPr lang="en-GB"/>
          </a:p>
        </p:txBody>
      </p:sp>
      <p:sp>
        <p:nvSpPr>
          <p:cNvPr id="4" name="Slide Number Placeholder 3"/>
          <p:cNvSpPr>
            <a:spLocks noGrp="1"/>
          </p:cNvSpPr>
          <p:nvPr>
            <p:ph type="sldNum" sz="quarter" idx="5"/>
          </p:nvPr>
        </p:nvSpPr>
        <p:spPr/>
        <p:txBody>
          <a:bodyPr/>
          <a:lstStyle/>
          <a:p>
            <a:fld id="{4B905D45-5A0B-468F-910A-CFAB366A57F0}" type="slidenum">
              <a:rPr lang="en-GB" smtClean="0"/>
              <a:t>13</a:t>
            </a:fld>
            <a:endParaRPr lang="en-GB"/>
          </a:p>
        </p:txBody>
      </p:sp>
    </p:spTree>
    <p:extLst>
      <p:ext uri="{BB962C8B-B14F-4D97-AF65-F5344CB8AC3E}">
        <p14:creationId xmlns:p14="http://schemas.microsoft.com/office/powerpoint/2010/main" val="3561769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Voici</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Cindy. Inconnue du public,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elle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vient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 donner naissance à son premier enfant.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Ensuite, il y 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Émilie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qui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est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couple avec Abdel.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Ils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sont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sur le point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fêter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un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mois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mariage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ensemble.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Et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maintenant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voici</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Luna. Elle cache à son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partenaire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qu’il</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va</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être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papa.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Vont-ils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se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séparer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05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Voici</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Cindy. Inconnue du public,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elle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vient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 donner naissance à son premier enfant.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Ensuite, il y 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Émilie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qui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est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couple avec Abdel.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Ils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sont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sur le point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fêter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un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mois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mariage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ensemble.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Et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maintenant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voici</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Luna. Elle cache à son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partenaire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qu’il</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va</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être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papa.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Vont-ils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se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séparer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017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895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0.5 minute [25] </a:t>
            </a:r>
          </a:p>
          <a:p>
            <a:pPr algn="l"/>
            <a:endParaRPr lang="fr-FR" sz="1800" b="0" i="0">
              <a:solidFill>
                <a:srgbClr val="000000"/>
              </a:solidFill>
              <a:effectLst/>
              <a:latin typeface="Arial" panose="020B0604020202020204" pitchFamily="34" charset="0"/>
            </a:endParaRPr>
          </a:p>
          <a:p>
            <a:pPr marL="0" marR="0" algn="r">
              <a:lnSpc>
                <a:spcPts val="1200"/>
              </a:lnSpc>
              <a:spcBef>
                <a:spcPts val="300"/>
              </a:spcBef>
              <a:spcAft>
                <a:spcPts val="0"/>
              </a:spcAft>
            </a:pPr>
            <a:r>
              <a:rPr lang="fr-FR" sz="1800" b="1" i="0">
                <a:solidFill>
                  <a:srgbClr val="000000"/>
                </a:solidFill>
                <a:effectLst/>
                <a:latin typeface="Arial" panose="020B0604020202020204" pitchFamily="34" charset="0"/>
              </a:rPr>
              <a: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62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2 minutes [29] </a:t>
            </a:r>
          </a:p>
          <a:p>
            <a:pPr marL="0" indent="0">
              <a:buFont typeface="+mj-lt"/>
              <a:buNone/>
            </a:pPr>
            <a:endParaRPr lang="en-GB">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745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1 minute [26]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rgbClr val="FFFFFF"/>
                </a:solidFill>
                <a:effectLst/>
                <a:latin typeface="Calibri" panose="020F0502020204030204" pitchFamily="34" charset="0"/>
              </a:rPr>
              <a:t>To complete the learning phase, students should be given the opportunity to apply the strategies they have just learnt to a similar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rgbClr val="FFFFFF"/>
                </a:solidFill>
                <a:effectLst/>
                <a:latin typeface="Calibri" panose="020F0502020204030204" pitchFamily="34" charset="0"/>
              </a:rPr>
              <a:t>Teacher can prompt them and give them time limit to complete preparation, but they will receive less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rgbClr val="FFFFFF"/>
                </a:solidFill>
                <a:effectLst/>
                <a:latin typeface="Calibri" panose="020F0502020204030204" pitchFamily="34" charset="0"/>
              </a:rPr>
              <a:t>Display transcript for correction.</a:t>
            </a:r>
          </a:p>
          <a:p>
            <a:pPr marL="1080135" marR="360045" indent="-720090" algn="l">
              <a:spcBef>
                <a:spcPts val="1200"/>
              </a:spcBef>
              <a:spcAft>
                <a:spcPts val="0"/>
              </a:spcAft>
            </a:pPr>
            <a:endParaRPr lang="fr-FR" sz="1800" b="1" i="0">
              <a:solidFill>
                <a:srgbClr val="000000"/>
              </a:solidFill>
              <a:effectLst/>
              <a:latin typeface="Arial" panose="020B0604020202020204" pitchFamily="34" charset="0"/>
            </a:endParaRPr>
          </a:p>
          <a:p>
            <a:pPr marL="1080135" marR="360045" indent="-720090" algn="l">
              <a:spcBef>
                <a:spcPts val="1200"/>
              </a:spcBef>
              <a:spcAft>
                <a:spcPts val="0"/>
              </a:spcAft>
            </a:pPr>
            <a:endParaRPr lang="fr-FR" sz="1800" b="1" i="0">
              <a:solidFill>
                <a:srgbClr val="000000"/>
              </a:solidFill>
              <a:effectLst/>
              <a:latin typeface="Arial" panose="020B0604020202020204" pitchFamily="34" charset="0"/>
            </a:endParaRPr>
          </a:p>
          <a:p>
            <a:pPr marL="1080135" marR="360045" indent="-720090" algn="l">
              <a:spcBef>
                <a:spcPts val="1200"/>
              </a:spcBef>
              <a:spcAft>
                <a:spcPts val="0"/>
              </a:spcAf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16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[18] </a:t>
            </a:r>
          </a:p>
          <a:p>
            <a:endParaRPr lang="en-GB"/>
          </a:p>
          <a:p>
            <a:r>
              <a:rPr lang="en-GB"/>
              <a:t>Sharing planning process step by step:</a:t>
            </a:r>
          </a:p>
          <a:p>
            <a:pPr marL="228600" indent="-228600">
              <a:buAutoNum type="arabicPeriod"/>
            </a:pPr>
            <a:r>
              <a:rPr lang="en-GB"/>
              <a:t>create an activity with this vocabulary for the class</a:t>
            </a:r>
          </a:p>
          <a:p>
            <a:pPr marL="228600" indent="-228600">
              <a:buAutoNum type="arabicPeriod"/>
            </a:pPr>
            <a:r>
              <a:rPr lang="en-GB"/>
              <a:t>we will show different activities throughout this session: let’s start with a simple match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718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0.5 minute [26]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rgbClr val="FFFFFF"/>
                </a:solidFill>
                <a:effectLst/>
                <a:latin typeface="Calibri" panose="020F0502020204030204" pitchFamily="34" charset="0"/>
              </a:rPr>
              <a:t>Make students notice that the advantage comes first, and the disadvantage is given after – same structure for each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842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[30] </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5D45-5A0B-468F-910A-CFAB366A57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299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 1 minute [31]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a:lnSpc>
                <a:spcPct val="107000"/>
              </a:lnSpc>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1</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M2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La Suisse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est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symbole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d’une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meilleure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qualité</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 vie. Mais,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moi</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je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l’ai</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choisie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car, dans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pays, on parle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plusieurs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langues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Et, les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Suisses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consomment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beaucoup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chocolat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donc</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on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vend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partout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M2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L’augmentation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travailleurs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à temps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partiel</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contribue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à la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pauvreté</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Un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autre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facteur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c’est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qu’il</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n’y</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 pas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salaire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minimum.</a:t>
            </a:r>
            <a:endParaRPr lang="en-GB" sz="1800" kern="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3</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M2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L’environnement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est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une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préoccupation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Donc</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maintenant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les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Suisses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voyagent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moins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dehors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leur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frontière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Une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conséquence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directe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été</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l’amélioration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du chemin de fer.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539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[32]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FFFF"/>
                </a:solidFill>
                <a:effectLst/>
                <a:latin typeface="Calibri" panose="020F0502020204030204" pitchFamily="34" charset="0"/>
              </a:rPr>
              <a:t>Listening activities can be opportunities to build our students’ cultural capital.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68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a:t>
            </a:r>
            <a:r>
              <a:rPr lang="en-GB" sz="1200" b="0">
                <a:solidFill>
                  <a:srgbClr val="FFFFFF"/>
                </a:solidFill>
                <a:effectLst/>
                <a:latin typeface="Calibri" panose="020F0502020204030204" pitchFamily="34" charset="0"/>
              </a:rPr>
              <a:t> 0.5 minute [32]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a:lnSpc>
                <a:spcPct val="107000"/>
              </a:lnSpc>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1</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M2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La Suisse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est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symbole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d’une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meilleure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qualité</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 vie. Mais,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moi</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je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l’ai</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choisie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car, dans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pays, on parle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plusieurs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langues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Et, les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Suisses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consomment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beaucoup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chocolat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donc</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on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vend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partout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M2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L’augmentation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travailleurs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à temps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partiel</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contribue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à la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pauvreté</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Un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autre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facteur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c’est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qu’il</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n’y</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 pas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salaire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minimum.</a:t>
            </a:r>
            <a:endParaRPr lang="en-GB" sz="1800" kern="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3</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M2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L’environnement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est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une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préoccupation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Donc</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maintenant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les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Suisses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voyagent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moins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dehors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leur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frontière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Une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conséquence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directe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été</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l’amélioration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du chemin de fer.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815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[33]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192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2 minutes [35]</a:t>
            </a:r>
          </a:p>
          <a:p>
            <a:pPr algn="l"/>
            <a:endParaRPr lang="fr-FR" sz="1800" b="0" i="0">
              <a:solidFill>
                <a:srgbClr val="000000"/>
              </a:solidFill>
              <a:effectLst/>
              <a:latin typeface="Arial" panose="020B0604020202020204" pitchFamily="34" charset="0"/>
            </a:endParaRPr>
          </a:p>
          <a:p>
            <a:pPr algn="l"/>
            <a:r>
              <a:rPr lang="fr-FR" sz="1800" b="0" i="0">
                <a:solidFill>
                  <a:srgbClr val="000000"/>
                </a:solidFill>
                <a:effectLst/>
                <a:latin typeface="Arial" panose="020B0604020202020204" pitchFamily="34" charset="0"/>
              </a:rPr>
              <a:t>Pair discussion: </a:t>
            </a:r>
            <a:r>
              <a:rPr lang="en-GB" sz="1800" b="0" i="0" noProof="0">
                <a:solidFill>
                  <a:srgbClr val="000000"/>
                </a:solidFill>
                <a:effectLst/>
                <a:latin typeface="Arial" panose="020B0604020202020204" pitchFamily="34" charset="0"/>
              </a:rPr>
              <a:t>what would this marking activity teach our students?</a:t>
            </a:r>
          </a:p>
          <a:p>
            <a:pPr marL="342900" indent="-342900" algn="l">
              <a:buAutoNum type="arabicPeriod"/>
            </a:pPr>
            <a:r>
              <a:rPr lang="en-GB" sz="1800" b="0" i="0" noProof="0">
                <a:solidFill>
                  <a:srgbClr val="000000"/>
                </a:solidFill>
                <a:effectLst/>
                <a:latin typeface="Arial" panose="020B0604020202020204" pitchFamily="34" charset="0"/>
              </a:rPr>
              <a:t>They will notice that this type of questions requires precision.</a:t>
            </a:r>
          </a:p>
          <a:p>
            <a:pPr marL="342900" indent="-342900" algn="l">
              <a:buAutoNum type="arabicPeriod"/>
            </a:pPr>
            <a:r>
              <a:rPr lang="en-GB" sz="1800" b="0" i="0" noProof="0">
                <a:solidFill>
                  <a:srgbClr val="000000"/>
                </a:solidFill>
                <a:effectLst/>
                <a:latin typeface="Arial" panose="020B0604020202020204" pitchFamily="34" charset="0"/>
              </a:rPr>
              <a:t>They will also notice that the student gave 2 details for part 1 when only one was required.</a:t>
            </a:r>
          </a:p>
          <a:p>
            <a:pPr marL="342900" indent="-342900" algn="l">
              <a:buAutoNum type="arabicPeriod"/>
            </a:pPr>
            <a:r>
              <a:rPr lang="en-GB" sz="1800" b="0" i="0" noProof="0">
                <a:solidFill>
                  <a:srgbClr val="000000"/>
                </a:solidFill>
                <a:effectLst/>
                <a:latin typeface="Arial" panose="020B0604020202020204" pitchFamily="34" charset="0"/>
              </a:rPr>
              <a:t>By seeing the mark scheme, they will start to realise how much details they need to give in their own answers in future to be able to get the mark.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160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FFFF"/>
                </a:solidFill>
                <a:effectLst/>
                <a:latin typeface="Calibri" panose="020F0502020204030204" pitchFamily="34" charset="0"/>
              </a:rPr>
              <a:t>Opportunity to build our students’ cultural capital in this context too. Do they know what lectures at university look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FFFF"/>
                </a:solidFill>
                <a:effectLst/>
                <a:latin typeface="Calibri" panose="020F0502020204030204" pitchFamily="34" charset="0"/>
              </a:rPr>
              <a:t>What do they know about the French school system and what comes before going to university in France (</a:t>
            </a:r>
            <a:r>
              <a:rPr lang="en-GB" sz="1200" b="1">
                <a:solidFill>
                  <a:srgbClr val="FFFFFF"/>
                </a:solidFill>
                <a:effectLst/>
                <a:latin typeface="Calibri" panose="020F0502020204030204" pitchFamily="34" charset="0"/>
              </a:rPr>
              <a:t>lycée</a:t>
            </a:r>
            <a:r>
              <a:rPr lang="en-GB" sz="1200" b="0">
                <a:solidFill>
                  <a:srgbClr val="FFFFFF"/>
                </a:solidFill>
                <a:effectLst/>
                <a:latin typeface="Calibri" panose="020F0502020204030204" pitchFamily="34" charset="0"/>
              </a:rPr>
              <a:t> and </a:t>
            </a:r>
            <a:r>
              <a:rPr lang="en-GB" sz="1200" b="1">
                <a:solidFill>
                  <a:srgbClr val="FFFFFF"/>
                </a:solidFill>
                <a:effectLst/>
                <a:latin typeface="Calibri" panose="020F0502020204030204" pitchFamily="34" charset="0"/>
              </a:rPr>
              <a:t>le</a:t>
            </a:r>
            <a:r>
              <a:rPr lang="en-GB" sz="1200" b="0">
                <a:solidFill>
                  <a:srgbClr val="FFFFFF"/>
                </a:solidFill>
                <a:effectLst/>
                <a:latin typeface="Calibri" panose="020F0502020204030204" pitchFamily="34" charset="0"/>
              </a:rPr>
              <a:t> </a:t>
            </a:r>
            <a:r>
              <a:rPr lang="en-GB" sz="1200" b="1">
                <a:solidFill>
                  <a:srgbClr val="FFFFFF"/>
                </a:solidFill>
                <a:effectLst/>
                <a:latin typeface="Calibri" panose="020F0502020204030204" pitchFamily="34" charset="0"/>
              </a:rPr>
              <a:t>bac</a:t>
            </a:r>
            <a:r>
              <a:rPr lang="en-GB" sz="1200" b="0">
                <a:solidFill>
                  <a:srgbClr val="FFFFFF"/>
                </a:solidFill>
                <a:effectLst/>
                <a:latin typeface="Calibri" panose="020F0502020204030204" pitchFamily="34" charset="0"/>
              </a:rPr>
              <a: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586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0.5 minute [36]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014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0.5 minute [36]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820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[18]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58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[40]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5D45-5A0B-468F-910A-CFAB366A57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004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7F6000"/>
                </a:solidFill>
              </a:rPr>
              <a:t>First read</a:t>
            </a:r>
            <a:r>
              <a:rPr lang="en-GB" sz="1200">
                <a:solidFill>
                  <a:srgbClr val="7F6000"/>
                </a:solidFill>
              </a:rPr>
              <a:t>: reading for gist (skimming)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7F6000"/>
                </a:solidFill>
              </a:rPr>
              <a:t>Second read</a:t>
            </a:r>
            <a:r>
              <a:rPr lang="en-GB" sz="1200">
                <a:solidFill>
                  <a:srgbClr val="7F6000"/>
                </a:solidFill>
              </a:rPr>
              <a:t>: scanning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00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[41]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915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[42]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585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[43]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779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[43]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349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[44]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7F6000"/>
                </a:solidFill>
              </a:rPr>
              <a:t>First read</a:t>
            </a:r>
            <a:r>
              <a:rPr lang="en-GB" sz="1200">
                <a:solidFill>
                  <a:srgbClr val="7F6000"/>
                </a:solidFill>
              </a:rPr>
              <a:t>: reading for gist (skimming)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7F6000"/>
                </a:solidFill>
              </a:rPr>
              <a:t>Second read</a:t>
            </a:r>
            <a:r>
              <a:rPr lang="en-GB" sz="1200">
                <a:solidFill>
                  <a:srgbClr val="7F6000"/>
                </a:solidFill>
              </a:rPr>
              <a:t>: scanning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02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B905D45-5A0B-468F-910A-CFAB366A57F0}" type="slidenum">
              <a:rPr lang="en-GB" smtClean="0"/>
              <a:t>37</a:t>
            </a:fld>
            <a:endParaRPr lang="en-GB"/>
          </a:p>
        </p:txBody>
      </p:sp>
    </p:spTree>
    <p:extLst>
      <p:ext uri="{BB962C8B-B14F-4D97-AF65-F5344CB8AC3E}">
        <p14:creationId xmlns:p14="http://schemas.microsoft.com/office/powerpoint/2010/main" val="3092323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[46] </a:t>
            </a:r>
          </a:p>
          <a:p>
            <a:endParaRPr lang="en-GB"/>
          </a:p>
          <a:p>
            <a:r>
              <a:rPr lang="en-GB"/>
              <a:t>Presenting the task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418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[46]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575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794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[47]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606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[47]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528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[49]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252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[50] </a:t>
            </a:r>
          </a:p>
          <a:p>
            <a:endParaRPr lang="fr-FR"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094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[50] </a:t>
            </a:r>
          </a:p>
          <a:p>
            <a:endParaRPr lang="fr-FR"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763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1.5 minute [52]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highlight>
                  <a:srgbClr val="00FF00"/>
                </a:highlight>
              </a:rPr>
              <a:t>• Translation can expose a lack of knowledge of timeframes, negatives, articles and adverbs, pronouns and possessive adjectives and connectives.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FFFF"/>
                </a:solidFill>
                <a:effectLst/>
                <a:latin typeface="Calibri" panose="020F0502020204030204" pitchFamily="34" charset="0"/>
              </a:rPr>
              <a:t>Higher: 60 minutes – 60 marks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FFFF"/>
                </a:solidFill>
                <a:effectLst/>
                <a:latin typeface="Calibri" panose="020F0502020204030204" pitchFamily="34" charset="0"/>
              </a:rPr>
              <a:t>Foundation: 45 minutes – 60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FFFF"/>
                </a:solidFill>
                <a:effectLst/>
                <a:latin typeface="Calibri" panose="020F0502020204030204" pitchFamily="34" charset="0"/>
              </a:rPr>
              <a:t>Section A	33 marks		F: 25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FFFF"/>
                </a:solidFill>
                <a:effectLst/>
                <a:latin typeface="Calibri" panose="020F0502020204030204" pitchFamily="34" charset="0"/>
              </a:rPr>
              <a:t>Section B	18 marks		F: 13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FFFF"/>
                </a:solidFill>
                <a:effectLst/>
                <a:latin typeface="Calibri" panose="020F0502020204030204" pitchFamily="34" charset="0"/>
              </a:rPr>
              <a:t>Section C	9 marks		F: 7 minutes</a:t>
            </a:r>
          </a:p>
        </p:txBody>
      </p:sp>
      <p:sp>
        <p:nvSpPr>
          <p:cNvPr id="4" name="Slide Number Placeholder 3"/>
          <p:cNvSpPr>
            <a:spLocks noGrp="1"/>
          </p:cNvSpPr>
          <p:nvPr>
            <p:ph type="sldNum" sz="quarter" idx="5"/>
          </p:nvPr>
        </p:nvSpPr>
        <p:spPr/>
        <p:txBody>
          <a:bodyPr/>
          <a:lstStyle/>
          <a:p>
            <a:fld id="{4B905D45-5A0B-468F-910A-CFAB366A57F0}" type="slidenum">
              <a:rPr lang="en-GB" smtClean="0"/>
              <a:t>45</a:t>
            </a:fld>
            <a:endParaRPr lang="en-GB"/>
          </a:p>
        </p:txBody>
      </p:sp>
    </p:spTree>
    <p:extLst>
      <p:ext uri="{BB962C8B-B14F-4D97-AF65-F5344CB8AC3E}">
        <p14:creationId xmlns:p14="http://schemas.microsoft.com/office/powerpoint/2010/main" val="3422062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2 minutes [54]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highlight>
                <a:srgbClr val="00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highlight>
                  <a:srgbClr val="00FF00"/>
                </a:highlight>
              </a:rPr>
              <a:t>• Translation can expose a lack of knowledge of timeframes, negatives, articles and adverbs, pronouns and possessive adjectives and connectives.</a:t>
            </a:r>
          </a:p>
          <a:p>
            <a:r>
              <a:rPr lang="en-GB" b="1"/>
              <a:t>November</a:t>
            </a:r>
            <a:r>
              <a:rPr lang="en-GB"/>
              <a:t> </a:t>
            </a:r>
            <a:r>
              <a:rPr lang="en-GB" b="1"/>
              <a:t>2020</a:t>
            </a:r>
            <a:r>
              <a:rPr lang="en-GB"/>
              <a:t>:</a:t>
            </a:r>
          </a:p>
          <a:p>
            <a:r>
              <a:rPr lang="en-GB"/>
              <a:t>Section 1: Je me dispute </a:t>
            </a:r>
            <a:r>
              <a:rPr lang="en-GB" err="1"/>
              <a:t>souvent</a:t>
            </a:r>
            <a:r>
              <a:rPr lang="en-GB"/>
              <a:t> avec </a:t>
            </a:r>
            <a:r>
              <a:rPr lang="en-GB" err="1"/>
              <a:t>mes</a:t>
            </a:r>
            <a:r>
              <a:rPr lang="en-GB"/>
              <a:t> parents was well answered, though some omitted </a:t>
            </a:r>
            <a:r>
              <a:rPr lang="en-GB" err="1"/>
              <a:t>souvent</a:t>
            </a:r>
            <a:r>
              <a:rPr lang="en-GB"/>
              <a:t> in their answer. </a:t>
            </a:r>
          </a:p>
          <a:p>
            <a:r>
              <a:rPr lang="en-GB"/>
              <a:t>Section 2: The vast majority understood à cause de </a:t>
            </a:r>
            <a:r>
              <a:rPr lang="en-GB" err="1"/>
              <a:t>mes</a:t>
            </a:r>
            <a:r>
              <a:rPr lang="en-GB"/>
              <a:t> </a:t>
            </a:r>
            <a:r>
              <a:rPr lang="en-GB" err="1"/>
              <a:t>copains</a:t>
            </a:r>
            <a:r>
              <a:rPr lang="en-GB"/>
              <a:t>. </a:t>
            </a:r>
          </a:p>
          <a:p>
            <a:r>
              <a:rPr lang="en-GB"/>
              <a:t>Section 3: The phrase </a:t>
            </a:r>
            <a:r>
              <a:rPr lang="en-GB" err="1"/>
              <a:t>selon</a:t>
            </a:r>
            <a:r>
              <a:rPr lang="en-GB"/>
              <a:t> </a:t>
            </a:r>
            <a:r>
              <a:rPr lang="en-GB" err="1"/>
              <a:t>mon</a:t>
            </a:r>
            <a:r>
              <a:rPr lang="en-GB"/>
              <a:t> </a:t>
            </a:r>
            <a:r>
              <a:rPr lang="en-GB" err="1"/>
              <a:t>père</a:t>
            </a:r>
            <a:r>
              <a:rPr lang="en-GB"/>
              <a:t> caused difficulties here with some incorrect paraphrasing being used. </a:t>
            </a:r>
          </a:p>
          <a:p>
            <a:r>
              <a:rPr lang="en-GB"/>
              <a:t>Section 4: Occasionally the wrong day of the week was given. </a:t>
            </a:r>
          </a:p>
          <a:p>
            <a:r>
              <a:rPr lang="en-GB"/>
              <a:t>Section 5: Une manifestation was not always correctly rendered and some used the future tense for </a:t>
            </a:r>
            <a:r>
              <a:rPr lang="en-GB" err="1"/>
              <a:t>j’ai</a:t>
            </a:r>
            <a:r>
              <a:rPr lang="en-GB"/>
              <a:t> </a:t>
            </a:r>
            <a:r>
              <a:rPr lang="en-GB" err="1"/>
              <a:t>participé</a:t>
            </a:r>
            <a:r>
              <a:rPr lang="en-GB"/>
              <a:t>. Section 6: Some used a present tense verb here and others failed to convey the pronoun 4lui correctly. </a:t>
            </a:r>
          </a:p>
          <a:p>
            <a:r>
              <a:rPr lang="en-GB"/>
              <a:t>Section 7: The future rather than the conditional tense was often seen here. </a:t>
            </a:r>
          </a:p>
          <a:p>
            <a:r>
              <a:rPr lang="en-GB"/>
              <a:t>Section 8: Pour </a:t>
            </a:r>
            <a:r>
              <a:rPr lang="en-GB" err="1"/>
              <a:t>protéger</a:t>
            </a:r>
            <a:r>
              <a:rPr lang="en-GB"/>
              <a:t> la </a:t>
            </a:r>
            <a:r>
              <a:rPr lang="en-GB" err="1"/>
              <a:t>planète</a:t>
            </a:r>
            <a:r>
              <a:rPr lang="en-GB"/>
              <a:t> was nearly always correctly translated. </a:t>
            </a:r>
          </a:p>
          <a:p>
            <a:r>
              <a:rPr lang="en-GB"/>
              <a:t>Section 9: This proved to be the most challenging section of the passage. The pronoun me was sometimes absent, </a:t>
            </a:r>
            <a:r>
              <a:rPr lang="en-GB" err="1"/>
              <a:t>semble</a:t>
            </a:r>
            <a:r>
              <a:rPr lang="en-GB"/>
              <a:t> was omitted and </a:t>
            </a:r>
            <a:r>
              <a:rPr lang="en-GB" err="1"/>
              <a:t>ce</a:t>
            </a:r>
            <a:r>
              <a:rPr lang="en-GB"/>
              <a:t> qui was not always correctly conveyed.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729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[55] </a:t>
            </a:r>
          </a:p>
          <a:p>
            <a:pPr>
              <a:lnSpc>
                <a:spcPct val="107000"/>
              </a:lnSpc>
              <a:spcAft>
                <a:spcPts val="800"/>
              </a:spcAft>
            </a:pPr>
            <a:endParaRPr lang="en-GB" sz="1200" kern="0">
              <a:ea typeface="Times New Roman" panose="02020603050405020304" pitchFamily="18" charset="0"/>
              <a:cs typeface="Times New Roman" panose="02020603050405020304" pitchFamily="18" charset="0"/>
            </a:endParaRPr>
          </a:p>
          <a:p>
            <a:pPr>
              <a:lnSpc>
                <a:spcPct val="107000"/>
              </a:lnSpc>
              <a:spcAft>
                <a:spcPts val="800"/>
              </a:spcAft>
            </a:pPr>
            <a:r>
              <a:rPr lang="en-GB" sz="1200" kern="0">
                <a:ea typeface="Times New Roman" panose="02020603050405020304" pitchFamily="18" charset="0"/>
                <a:cs typeface="Times New Roman" panose="02020603050405020304" pitchFamily="18" charset="0"/>
              </a:rPr>
              <a:t>Past tense: </a:t>
            </a:r>
            <a:r>
              <a:rPr lang="fr-FR" sz="1200" kern="0" noProof="0">
                <a:ea typeface="Times New Roman" panose="02020603050405020304" pitchFamily="18" charset="0"/>
                <a:cs typeface="Times New Roman" panose="02020603050405020304" pitchFamily="18" charset="0"/>
              </a:rPr>
              <a:t>a déjà décidé d’y aller or Future: j'espère que tu vas accepter</a:t>
            </a:r>
          </a:p>
          <a:p>
            <a:pPr>
              <a:lnSpc>
                <a:spcPct val="107000"/>
              </a:lnSpc>
              <a:spcAft>
                <a:spcPts val="800"/>
              </a:spcAft>
            </a:pPr>
            <a:r>
              <a:rPr lang="en-GB" sz="1200" kern="0">
                <a:ea typeface="Times New Roman" panose="02020603050405020304" pitchFamily="18" charset="0"/>
                <a:cs typeface="Times New Roman" panose="02020603050405020304" pitchFamily="18" charset="0"/>
              </a:rPr>
              <a:t>Conditional and past (mostly -é)</a:t>
            </a:r>
          </a:p>
          <a:p>
            <a:pPr>
              <a:lnSpc>
                <a:spcPct val="107000"/>
              </a:lnSpc>
              <a:spcAft>
                <a:spcPts val="800"/>
              </a:spcAft>
            </a:pPr>
            <a:endParaRPr lang="en-GB" sz="1200" kern="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924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[56] </a:t>
            </a:r>
          </a:p>
          <a:p>
            <a:pPr defTabSz="914400" fontAlgn="auto">
              <a:spcBef>
                <a:spcPts val="0"/>
              </a:spcBef>
              <a:spcAft>
                <a:spcPts val="0"/>
              </a:spcAf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0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1 minute [17]</a:t>
            </a:r>
          </a:p>
          <a:p>
            <a:endParaRPr lang="en-GB"/>
          </a:p>
          <a:p>
            <a:r>
              <a:rPr lang="en-GB"/>
              <a:t>Sharing planning process step by step:</a:t>
            </a:r>
          </a:p>
          <a:p>
            <a:pPr marL="228600" indent="-228600">
              <a:buAutoNum type="arabicPeriod"/>
            </a:pPr>
            <a:r>
              <a:rPr lang="en-GB"/>
              <a:t>look at the transcript to identify unknow vocab: focus on key expressions from each questions.</a:t>
            </a:r>
          </a:p>
          <a:p>
            <a:pPr marL="228600" indent="-228600">
              <a:buAutoNum type="arabicPeriod"/>
            </a:pPr>
            <a:r>
              <a:rPr lang="en-GB"/>
              <a:t>ask teachers to discuss in pairs what vocabulary they would choose to cover with their classes and why</a:t>
            </a:r>
          </a:p>
          <a:p>
            <a:pPr marL="228600" indent="-228600">
              <a:buAutoNum type="arabicPeriod"/>
            </a:pPr>
            <a:r>
              <a:rPr lang="en-GB"/>
              <a:t>get feedback</a:t>
            </a:r>
          </a:p>
          <a:p>
            <a:pPr marL="228600" indent="-228600">
              <a:buAutoNum type="arabicPeriod"/>
            </a:pPr>
            <a:r>
              <a:rPr lang="en-GB"/>
              <a:t>show choices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207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[18] </a:t>
            </a:r>
          </a:p>
          <a:p>
            <a:endParaRPr lang="en-GB"/>
          </a:p>
          <a:p>
            <a:r>
              <a:rPr lang="en-GB"/>
              <a:t>Share last reminders with students before they attempt to complete the task: all options could be somehow mentioned…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81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[19] </a:t>
            </a:r>
          </a:p>
          <a:p>
            <a:endParaRPr lang="en-GB"/>
          </a:p>
          <a:p>
            <a:r>
              <a:rPr lang="en-GB"/>
              <a:t>Always include this step for students to check their answer with the transcript.</a:t>
            </a:r>
          </a:p>
          <a:p>
            <a:r>
              <a:rPr lang="en-GB"/>
              <a:t>With challenging listening tasks, the transcript could be shared during the 2</a:t>
            </a:r>
            <a:r>
              <a:rPr lang="en-GB" baseline="30000"/>
              <a:t>nd</a:t>
            </a:r>
            <a:r>
              <a:rPr lang="en-GB"/>
              <a:t> listen.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74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FFFFFF"/>
                </a:solidFill>
                <a:effectLst/>
                <a:latin typeface="Calibri" panose="020F0502020204030204" pitchFamily="34" charset="0"/>
              </a:rPr>
              <a:t>Timing: </a:t>
            </a:r>
            <a:r>
              <a:rPr lang="en-GB" sz="1800" b="0">
                <a:solidFill>
                  <a:srgbClr val="FFFFFF"/>
                </a:solidFill>
                <a:effectLst/>
                <a:latin typeface="Calibri" panose="020F0502020204030204" pitchFamily="34" charset="0"/>
              </a:rPr>
              <a:t>0.5 minute [19] </a:t>
            </a:r>
          </a:p>
          <a:p>
            <a:pPr algn="l"/>
            <a:endParaRPr lang="fr-FR" sz="1800" b="1" i="0">
              <a:solidFill>
                <a:srgbClr val="000000"/>
              </a:solidFill>
              <a:effectLst/>
              <a:latin typeface="Arial" panose="020B0604020202020204" pitchFamily="34" charset="0"/>
            </a:endParaRPr>
          </a:p>
          <a:p>
            <a:pPr algn="l"/>
            <a:r>
              <a:rPr lang="en-GB" sz="1800" b="0" i="0" noProof="0">
                <a:solidFill>
                  <a:srgbClr val="000000"/>
                </a:solidFill>
                <a:effectLst/>
                <a:latin typeface="Arial" panose="020B0604020202020204" pitchFamily="34" charset="0"/>
              </a:rPr>
              <a:t>Importance to check answers while referring to the transcript.</a:t>
            </a:r>
          </a:p>
          <a:p>
            <a:pPr algn="l"/>
            <a:endParaRPr lang="fr-FR" sz="1800" b="1" i="0">
              <a:solidFill>
                <a:srgbClr val="000000"/>
              </a:solidFill>
              <a:effectLst/>
              <a:latin typeface="Arial" panose="020B0604020202020204" pitchFamily="34" charset="0"/>
            </a:endParaRPr>
          </a:p>
          <a:p>
            <a:pPr algn="l"/>
            <a:r>
              <a:rPr lang="fr-FR" sz="1800" b="1" i="0">
                <a:solidFill>
                  <a:srgbClr val="000000"/>
                </a:solidFill>
                <a:effectLst/>
                <a:latin typeface="Arial" panose="020B0604020202020204" pitchFamily="34" charset="0"/>
              </a:rPr>
              <a:t>1 B</a:t>
            </a:r>
            <a:r>
              <a:rPr lang="fr-FR" sz="1800" b="0" i="0">
                <a:solidFill>
                  <a:srgbClr val="000000"/>
                </a:solidFill>
                <a:effectLst/>
                <a:latin typeface="Arial" panose="020B0604020202020204" pitchFamily="34" charset="0"/>
              </a:rPr>
              <a:t> (au chômage)</a:t>
            </a:r>
          </a:p>
          <a:p>
            <a:pPr algn="l"/>
            <a:r>
              <a:rPr lang="fr-FR" sz="1800" b="1" i="0">
                <a:solidFill>
                  <a:srgbClr val="000000"/>
                </a:solidFill>
                <a:effectLst/>
                <a:latin typeface="Arial" panose="020B0604020202020204" pitchFamily="34" charset="0"/>
              </a:rPr>
              <a:t>2 C</a:t>
            </a:r>
            <a:r>
              <a:rPr lang="fr-FR" sz="1800" b="0" i="0">
                <a:solidFill>
                  <a:srgbClr val="000000"/>
                </a:solidFill>
                <a:effectLst/>
                <a:latin typeface="Arial" panose="020B0604020202020204" pitchFamily="34" charset="0"/>
              </a:rPr>
              <a:t> (pistes cyclables)</a:t>
            </a:r>
          </a:p>
          <a:p>
            <a:pPr algn="l"/>
            <a:r>
              <a:rPr lang="fr-FR" sz="1800" b="1" i="0">
                <a:solidFill>
                  <a:srgbClr val="000000"/>
                </a:solidFill>
                <a:effectLst/>
                <a:latin typeface="Arial" panose="020B0604020202020204" pitchFamily="34" charset="0"/>
              </a:rPr>
              <a:t>3 B</a:t>
            </a:r>
            <a:r>
              <a:rPr lang="fr-FR" sz="1800" b="0" i="0">
                <a:solidFill>
                  <a:srgbClr val="000000"/>
                </a:solidFill>
                <a:effectLst/>
                <a:latin typeface="Arial" panose="020B0604020202020204" pitchFamily="34" charset="0"/>
              </a:rPr>
              <a:t> (le clavier)</a:t>
            </a:r>
          </a:p>
          <a:p>
            <a:pPr algn="l"/>
            <a:r>
              <a:rPr lang="fr-FR" sz="1800" b="1" i="0">
                <a:solidFill>
                  <a:srgbClr val="000000"/>
                </a:solidFill>
                <a:effectLst/>
                <a:latin typeface="Arial" panose="020B0604020202020204" pitchFamily="34" charset="0"/>
              </a:rPr>
              <a:t>4 A</a:t>
            </a:r>
            <a:r>
              <a:rPr lang="fr-FR" sz="1800" b="0" i="0">
                <a:solidFill>
                  <a:srgbClr val="000000"/>
                </a:solidFill>
                <a:effectLst/>
                <a:latin typeface="Arial" panose="020B0604020202020204" pitchFamily="34" charset="0"/>
              </a:rPr>
              <a:t> (dans les boutiques de mode)</a:t>
            </a:r>
          </a:p>
          <a:p>
            <a:pPr algn="l"/>
            <a:endParaRPr lang="fr-FR" sz="1800" b="0" i="0">
              <a:solidFill>
                <a:srgbClr val="000000"/>
              </a:solidFill>
              <a:effectLst/>
              <a:latin typeface="Arial" panose="020B0604020202020204" pitchFamily="34" charset="0"/>
            </a:endParaRPr>
          </a:p>
          <a:p>
            <a:pPr marL="0" marR="0" algn="r">
              <a:lnSpc>
                <a:spcPts val="1200"/>
              </a:lnSpc>
              <a:spcBef>
                <a:spcPts val="300"/>
              </a:spcBef>
              <a:spcAft>
                <a:spcPts val="0"/>
              </a:spcAft>
            </a:pPr>
            <a:r>
              <a:rPr lang="fr-FR" sz="1800" b="1" i="0">
                <a:solidFill>
                  <a:srgbClr val="000000"/>
                </a:solidFill>
                <a:effectLst/>
                <a:latin typeface="Arial" panose="020B0604020202020204" pitchFamily="34" charset="0"/>
              </a:rPr>
              <a: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33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effectLst/>
                <a:latin typeface="Calibri" panose="020F0502020204030204" pitchFamily="34" charset="0"/>
              </a:rPr>
              <a:t>Timing: </a:t>
            </a:r>
            <a:r>
              <a:rPr lang="en-GB" sz="1200" b="0">
                <a:solidFill>
                  <a:srgbClr val="FFFFFF"/>
                </a:solidFill>
                <a:effectLst/>
                <a:latin typeface="Calibri" panose="020F0502020204030204" pitchFamily="34" charset="0"/>
              </a:rPr>
              <a:t>0.5 minute [19] </a:t>
            </a:r>
          </a:p>
          <a:p>
            <a:pPr algn="l"/>
            <a:endParaRPr lang="fr-FR" sz="1200" b="1" i="0">
              <a:solidFill>
                <a:srgbClr val="000000"/>
              </a:solidFill>
              <a:effectLst/>
              <a:latin typeface="Arial" panose="020B0604020202020204" pitchFamily="34" charset="0"/>
            </a:endParaRPr>
          </a:p>
          <a:p>
            <a:pPr algn="l"/>
            <a:r>
              <a:rPr lang="en-GB" sz="1200" b="0" i="0" noProof="0">
                <a:solidFill>
                  <a:srgbClr val="000000"/>
                </a:solidFill>
                <a:effectLst/>
                <a:latin typeface="Arial" panose="020B0604020202020204" pitchFamily="34" charset="0"/>
              </a:rPr>
              <a:t>Importance to check answers while referring to the transcript.</a:t>
            </a:r>
          </a:p>
          <a:p>
            <a:pPr algn="l"/>
            <a:endParaRPr lang="fr-FR" sz="1200" b="1" i="0">
              <a:solidFill>
                <a:srgbClr val="000000"/>
              </a:solidFill>
              <a:effectLst/>
              <a:latin typeface="Arial" panose="020B0604020202020204" pitchFamily="34" charset="0"/>
            </a:endParaRPr>
          </a:p>
          <a:p>
            <a:pPr algn="l"/>
            <a:r>
              <a:rPr lang="fr-FR" sz="1200" b="1" i="0">
                <a:solidFill>
                  <a:srgbClr val="000000"/>
                </a:solidFill>
                <a:effectLst/>
                <a:latin typeface="Arial" panose="020B0604020202020204" pitchFamily="34" charset="0"/>
              </a:rPr>
              <a:t>1 B</a:t>
            </a:r>
            <a:r>
              <a:rPr lang="fr-FR" sz="1200" b="0" i="0">
                <a:solidFill>
                  <a:srgbClr val="000000"/>
                </a:solidFill>
                <a:effectLst/>
                <a:latin typeface="Arial" panose="020B0604020202020204" pitchFamily="34" charset="0"/>
              </a:rPr>
              <a:t> (au chômage)</a:t>
            </a:r>
          </a:p>
          <a:p>
            <a:pPr algn="l"/>
            <a:r>
              <a:rPr lang="fr-FR" sz="1200" b="1" i="0">
                <a:solidFill>
                  <a:srgbClr val="000000"/>
                </a:solidFill>
                <a:effectLst/>
                <a:latin typeface="Arial" panose="020B0604020202020204" pitchFamily="34" charset="0"/>
              </a:rPr>
              <a:t>2 C</a:t>
            </a:r>
            <a:r>
              <a:rPr lang="fr-FR" sz="1200" b="0" i="0">
                <a:solidFill>
                  <a:srgbClr val="000000"/>
                </a:solidFill>
                <a:effectLst/>
                <a:latin typeface="Arial" panose="020B0604020202020204" pitchFamily="34" charset="0"/>
              </a:rPr>
              <a:t> (pistes cyclables)</a:t>
            </a:r>
          </a:p>
          <a:p>
            <a:pPr algn="l"/>
            <a:r>
              <a:rPr lang="fr-FR" sz="1200" b="1" i="0">
                <a:solidFill>
                  <a:srgbClr val="000000"/>
                </a:solidFill>
                <a:effectLst/>
                <a:latin typeface="Arial" panose="020B0604020202020204" pitchFamily="34" charset="0"/>
              </a:rPr>
              <a:t>3 B</a:t>
            </a:r>
            <a:r>
              <a:rPr lang="fr-FR" sz="1200" b="0" i="0">
                <a:solidFill>
                  <a:srgbClr val="000000"/>
                </a:solidFill>
                <a:effectLst/>
                <a:latin typeface="Arial" panose="020B0604020202020204" pitchFamily="34" charset="0"/>
              </a:rPr>
              <a:t> (le clavier)</a:t>
            </a:r>
          </a:p>
          <a:p>
            <a:pPr algn="l"/>
            <a:r>
              <a:rPr lang="fr-FR" sz="1200" b="1" i="0">
                <a:solidFill>
                  <a:srgbClr val="000000"/>
                </a:solidFill>
                <a:effectLst/>
                <a:latin typeface="Arial" panose="020B0604020202020204" pitchFamily="34" charset="0"/>
              </a:rPr>
              <a:t>4 A</a:t>
            </a:r>
            <a:r>
              <a:rPr lang="fr-FR" sz="1200" b="0" i="0">
                <a:solidFill>
                  <a:srgbClr val="000000"/>
                </a:solidFill>
                <a:effectLst/>
                <a:latin typeface="Arial" panose="020B0604020202020204" pitchFamily="34" charset="0"/>
              </a:rPr>
              <a:t> (dans les boutiques de mode)</a:t>
            </a:r>
          </a:p>
          <a:p>
            <a:pPr algn="l"/>
            <a:endParaRPr lang="fr-FR" sz="1200" b="0" i="0">
              <a:solidFill>
                <a:srgbClr val="000000"/>
              </a:solidFill>
              <a:effectLst/>
              <a:latin typeface="Arial" panose="020B0604020202020204" pitchFamily="34" charset="0"/>
            </a:endParaRPr>
          </a:p>
          <a:p>
            <a:pPr marL="0" marR="0" algn="r">
              <a:lnSpc>
                <a:spcPts val="1200"/>
              </a:lnSpc>
              <a:spcBef>
                <a:spcPts val="300"/>
              </a:spcBef>
              <a:spcAft>
                <a:spcPts val="0"/>
              </a:spcAft>
            </a:pPr>
            <a:r>
              <a:rPr lang="fr-FR" sz="1200" b="1" i="0">
                <a:solidFill>
                  <a:srgbClr val="000000"/>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7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F94D-6140-4FBA-BE1A-7D1C8BE827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D8B6B4B-4F68-058C-BCEC-6EC02F54CD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62F0F2-4750-E7C2-6340-DD68463F10CD}"/>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5" name="Footer Placeholder 4">
            <a:extLst>
              <a:ext uri="{FF2B5EF4-FFF2-40B4-BE49-F238E27FC236}">
                <a16:creationId xmlns:a16="http://schemas.microsoft.com/office/drawing/2014/main" id="{F06C446B-9DD3-7FC2-95AB-C59BC54E62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F3D73B-A32C-4B81-E9A6-405C17F7A4EF}"/>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75365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43DC-DA50-5A45-0127-AF6BCE41FC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5F824-83CD-2EB4-5B47-F831F7BDFF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19756B-5FD7-0E43-09F7-BCB13F3CD8B3}"/>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5" name="Footer Placeholder 4">
            <a:extLst>
              <a:ext uri="{FF2B5EF4-FFF2-40B4-BE49-F238E27FC236}">
                <a16:creationId xmlns:a16="http://schemas.microsoft.com/office/drawing/2014/main" id="{1CA5941E-CA28-BE34-5DFF-98926FA695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F87C3D-DE55-46D8-8086-F9C6DA22A299}"/>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350739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024CA-838B-2E61-6C9D-501E05A927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D97125-2F1E-8B1B-2AC8-FECA6087DC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BE8255-724B-D9F3-6F5E-E6F94BAD0511}"/>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5" name="Footer Placeholder 4">
            <a:extLst>
              <a:ext uri="{FF2B5EF4-FFF2-40B4-BE49-F238E27FC236}">
                <a16:creationId xmlns:a16="http://schemas.microsoft.com/office/drawing/2014/main" id="{0346B2D4-D146-54E4-C560-91CD4400B5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CFE19-E186-C9D8-1984-9384B71F5268}"/>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238489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9C71-0A15-FED2-3BA4-41CC67B7F2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4F4106-3086-8170-833A-FAC177DAF9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FF3245-AD36-E5D4-D1C2-0DE5E1042148}"/>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5" name="Footer Placeholder 4">
            <a:extLst>
              <a:ext uri="{FF2B5EF4-FFF2-40B4-BE49-F238E27FC236}">
                <a16:creationId xmlns:a16="http://schemas.microsoft.com/office/drawing/2014/main" id="{0FA65446-2FA5-B924-47AF-E4E6D8D49B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B3BD80-C4FA-1971-948B-721F5092F2A9}"/>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2659066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AC41-5D8A-983F-73F9-D968318FC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E4425B-5F92-64D9-A983-8B52305BF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C852C-C8AA-D28C-C811-5C7B8A9BB983}"/>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5" name="Footer Placeholder 4">
            <a:extLst>
              <a:ext uri="{FF2B5EF4-FFF2-40B4-BE49-F238E27FC236}">
                <a16:creationId xmlns:a16="http://schemas.microsoft.com/office/drawing/2014/main" id="{55E1C47B-20BA-C7BC-D571-2517923ADB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8F1B1F-2F2E-DB2E-8F6A-CD1EC168C185}"/>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190988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5C41E-623E-7BF6-D566-651B44542D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B4D1F5-4493-F4E8-9AE0-E5FC97BE6C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5A5086-2EDA-607E-1F15-34E2B32C83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EEC677-F4ED-D092-448C-88B55D88A5BE}"/>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6" name="Footer Placeholder 5">
            <a:extLst>
              <a:ext uri="{FF2B5EF4-FFF2-40B4-BE49-F238E27FC236}">
                <a16:creationId xmlns:a16="http://schemas.microsoft.com/office/drawing/2014/main" id="{A4C1D80D-9060-2F5B-F14E-9587B51390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EFCA62-2753-EA4F-3677-9DD5DC379353}"/>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3643620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9AD49-9443-B840-D77B-B6B59442EA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9A9096-4761-A0C2-C944-D3261D370F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F318A8-73B3-93A7-951E-F9D90B7352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1E07D2-A658-475B-FBEB-4EE1B6898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7FC044-FCCB-3C2D-1A3F-D3741DED96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B2D172-0960-221E-6078-11401C37194A}"/>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8" name="Footer Placeholder 7">
            <a:extLst>
              <a:ext uri="{FF2B5EF4-FFF2-40B4-BE49-F238E27FC236}">
                <a16:creationId xmlns:a16="http://schemas.microsoft.com/office/drawing/2014/main" id="{E98B6661-6C14-853E-0312-8B2B476344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2799EC-969D-814E-EB06-96ED264886F6}"/>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3250572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AB931-AACD-E86A-6C87-6FDD0FCE463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DD8218-0D0D-E399-8ADC-5D87013546A0}"/>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4" name="Footer Placeholder 3">
            <a:extLst>
              <a:ext uri="{FF2B5EF4-FFF2-40B4-BE49-F238E27FC236}">
                <a16:creationId xmlns:a16="http://schemas.microsoft.com/office/drawing/2014/main" id="{AB7BFDB4-4E84-4558-7321-E39D65299D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D5CDD8-8649-8AB6-1471-16AF4E871FFF}"/>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128330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B26F2E-7E64-5235-5D9A-65D615431A34}"/>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3" name="Footer Placeholder 2">
            <a:extLst>
              <a:ext uri="{FF2B5EF4-FFF2-40B4-BE49-F238E27FC236}">
                <a16:creationId xmlns:a16="http://schemas.microsoft.com/office/drawing/2014/main" id="{A6FB3CB3-2E57-9DC8-3889-94DE81DC41B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ED4B4C-1FEE-BC88-7CF7-208B46D347E2}"/>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3320450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86DD-2C79-D214-2A01-9D29754C90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3AC660-E1DA-8B27-1EB6-FB5A642B1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880AA8-9176-D8DD-544E-DAA797DC2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4CCB0-4EA9-5500-F3D1-3D40F60B1F8C}"/>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6" name="Footer Placeholder 5">
            <a:extLst>
              <a:ext uri="{FF2B5EF4-FFF2-40B4-BE49-F238E27FC236}">
                <a16:creationId xmlns:a16="http://schemas.microsoft.com/office/drawing/2014/main" id="{07C48B88-1FAB-88C9-A424-10C72D74CC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7EF532-7634-FE26-D4AB-17EDCE2383D7}"/>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240329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7BE0-997A-66A0-6E15-2A5251BBAE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B1FEB8E-3F49-5118-1B7D-5F647A4EEA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DDFA44-C299-F8FE-4CEA-2982A988A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49C5E-EC8B-FA96-BC3F-E12354E1B454}"/>
              </a:ext>
            </a:extLst>
          </p:cNvPr>
          <p:cNvSpPr>
            <a:spLocks noGrp="1"/>
          </p:cNvSpPr>
          <p:nvPr>
            <p:ph type="dt" sz="half" idx="10"/>
          </p:nvPr>
        </p:nvSpPr>
        <p:spPr/>
        <p:txBody>
          <a:bodyPr/>
          <a:lstStyle/>
          <a:p>
            <a:fld id="{C662A223-EB45-4B26-8281-2210BECF3E0C}" type="datetimeFigureOut">
              <a:rPr lang="en-GB" smtClean="0"/>
              <a:t>06/03/2024</a:t>
            </a:fld>
            <a:endParaRPr lang="en-GB"/>
          </a:p>
        </p:txBody>
      </p:sp>
      <p:sp>
        <p:nvSpPr>
          <p:cNvPr id="6" name="Footer Placeholder 5">
            <a:extLst>
              <a:ext uri="{FF2B5EF4-FFF2-40B4-BE49-F238E27FC236}">
                <a16:creationId xmlns:a16="http://schemas.microsoft.com/office/drawing/2014/main" id="{164F5F8D-AD4F-087B-EA6F-D874F39CBF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4F7C3A-8F65-E807-EAFE-165C9D82CBED}"/>
              </a:ext>
            </a:extLst>
          </p:cNvPr>
          <p:cNvSpPr>
            <a:spLocks noGrp="1"/>
          </p:cNvSpPr>
          <p:nvPr>
            <p:ph type="sldNum" sz="quarter" idx="12"/>
          </p:nvPr>
        </p:nvSpPr>
        <p:spPr/>
        <p:txBody>
          <a:bodyPr/>
          <a:lstStyle/>
          <a:p>
            <a:fld id="{C04B0F43-C37A-4685-8144-D2997A7EA345}" type="slidenum">
              <a:rPr lang="en-GB" smtClean="0"/>
              <a:t>‹#›</a:t>
            </a:fld>
            <a:endParaRPr lang="en-GB"/>
          </a:p>
        </p:txBody>
      </p:sp>
    </p:spTree>
    <p:extLst>
      <p:ext uri="{BB962C8B-B14F-4D97-AF65-F5344CB8AC3E}">
        <p14:creationId xmlns:p14="http://schemas.microsoft.com/office/powerpoint/2010/main" val="1904434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90021-7C00-8D55-7067-46A1AAE314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BDB6E6-89FB-3110-D5F2-F854EF6563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963AED-F9DC-FE7C-59C8-2FC0B74106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2A223-EB45-4B26-8281-2210BECF3E0C}" type="datetimeFigureOut">
              <a:rPr lang="en-GB" smtClean="0"/>
              <a:t>06/03/2024</a:t>
            </a:fld>
            <a:endParaRPr lang="en-GB"/>
          </a:p>
        </p:txBody>
      </p:sp>
      <p:sp>
        <p:nvSpPr>
          <p:cNvPr id="5" name="Footer Placeholder 4">
            <a:extLst>
              <a:ext uri="{FF2B5EF4-FFF2-40B4-BE49-F238E27FC236}">
                <a16:creationId xmlns:a16="http://schemas.microsoft.com/office/drawing/2014/main" id="{88EA97B0-E9DD-9B1A-5F6A-ACA2214CB9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04DFC6D-DE8E-15EC-35FC-6C144EA730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B0F43-C37A-4685-8144-D2997A7EA345}" type="slidenum">
              <a:rPr lang="en-GB" smtClean="0"/>
              <a:t>‹#›</a:t>
            </a:fld>
            <a:endParaRPr lang="en-GB"/>
          </a:p>
        </p:txBody>
      </p:sp>
    </p:spTree>
    <p:extLst>
      <p:ext uri="{BB962C8B-B14F-4D97-AF65-F5344CB8AC3E}">
        <p14:creationId xmlns:p14="http://schemas.microsoft.com/office/powerpoint/2010/main" val="238918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11.sv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audio" Target="../media/media7.m4a"/><Relationship Id="rId13" Type="http://schemas.microsoft.com/office/2007/relationships/media" Target="../media/media10.m4a"/><Relationship Id="rId18" Type="http://schemas.microsoft.com/office/2007/relationships/hdphoto" Target="../media/hdphoto1.wdp"/><Relationship Id="rId3" Type="http://schemas.microsoft.com/office/2007/relationships/media" Target="../media/media5.m4a"/><Relationship Id="rId7" Type="http://schemas.microsoft.com/office/2007/relationships/media" Target="../media/media7.m4a"/><Relationship Id="rId12" Type="http://schemas.openxmlformats.org/officeDocument/2006/relationships/audio" Target="../media/media9.m4a"/><Relationship Id="rId17" Type="http://schemas.openxmlformats.org/officeDocument/2006/relationships/image" Target="../media/image1.png"/><Relationship Id="rId2" Type="http://schemas.openxmlformats.org/officeDocument/2006/relationships/audio" Target="../media/media4.m4a"/><Relationship Id="rId16" Type="http://schemas.openxmlformats.org/officeDocument/2006/relationships/notesSlide" Target="../notesSlides/notesSlide18.xml"/><Relationship Id="rId1" Type="http://schemas.microsoft.com/office/2007/relationships/media" Target="../media/media4.m4a"/><Relationship Id="rId6" Type="http://schemas.openxmlformats.org/officeDocument/2006/relationships/audio" Target="../media/media6.m4a"/><Relationship Id="rId11" Type="http://schemas.microsoft.com/office/2007/relationships/media" Target="../media/media9.m4a"/><Relationship Id="rId5" Type="http://schemas.microsoft.com/office/2007/relationships/media" Target="../media/media6.m4a"/><Relationship Id="rId15" Type="http://schemas.openxmlformats.org/officeDocument/2006/relationships/slideLayout" Target="../slideLayouts/slideLayout1.xml"/><Relationship Id="rId10" Type="http://schemas.openxmlformats.org/officeDocument/2006/relationships/audio" Target="../media/media8.m4a"/><Relationship Id="rId19" Type="http://schemas.openxmlformats.org/officeDocument/2006/relationships/image" Target="../media/image6.png"/><Relationship Id="rId4" Type="http://schemas.openxmlformats.org/officeDocument/2006/relationships/audio" Target="../media/media5.m4a"/><Relationship Id="rId9" Type="http://schemas.microsoft.com/office/2007/relationships/media" Target="../media/media8.m4a"/><Relationship Id="rId14" Type="http://schemas.openxmlformats.org/officeDocument/2006/relationships/audio" Target="../media/media10.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1.mp3"/><Relationship Id="rId1" Type="http://schemas.microsoft.com/office/2007/relationships/media" Target="../media/media11.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p3"/><Relationship Id="rId1" Type="http://schemas.microsoft.com/office/2007/relationships/media" Target="../media/media13.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p3"/><Relationship Id="rId1" Type="http://schemas.microsoft.com/office/2007/relationships/media" Target="../media/media13.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p3"/><Relationship Id="rId1" Type="http://schemas.microsoft.com/office/2007/relationships/media" Target="../media/media13.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microsoft.com/office/2007/relationships/hdphoto" Target="../media/hdphoto5.wdp"/></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1.png"/><Relationship Id="rId10"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9E11-6C03-170B-E9A7-AAE835E40CB2}"/>
              </a:ext>
            </a:extLst>
          </p:cNvPr>
          <p:cNvSpPr>
            <a:spLocks noGrp="1"/>
          </p:cNvSpPr>
          <p:nvPr>
            <p:ph type="title"/>
          </p:nvPr>
        </p:nvSpPr>
        <p:spPr/>
        <p:txBody>
          <a:bodyPr/>
          <a:lstStyle/>
          <a:p>
            <a:r>
              <a:rPr lang="en-GB" dirty="0"/>
              <a:t>Listening 1: multiple choice questions</a:t>
            </a:r>
          </a:p>
        </p:txBody>
      </p:sp>
      <p:sp>
        <p:nvSpPr>
          <p:cNvPr id="3" name="Content Placeholder 2">
            <a:extLst>
              <a:ext uri="{FF2B5EF4-FFF2-40B4-BE49-F238E27FC236}">
                <a16:creationId xmlns:a16="http://schemas.microsoft.com/office/drawing/2014/main" id="{9C4EC0E9-A817-1FD6-4317-F3C577289719}"/>
              </a:ext>
            </a:extLst>
          </p:cNvPr>
          <p:cNvSpPr>
            <a:spLocks noGrp="1"/>
          </p:cNvSpPr>
          <p:nvPr>
            <p:ph idx="1"/>
          </p:nvPr>
        </p:nvSpPr>
        <p:spPr>
          <a:xfrm>
            <a:off x="609600" y="2743201"/>
            <a:ext cx="6743700" cy="3749399"/>
          </a:xfrm>
        </p:spPr>
        <p:txBody>
          <a:bodyPr>
            <a:norm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ea typeface="+mn-ea"/>
                <a:cs typeface="+mn-cs"/>
              </a:rPr>
              <a:t>Tips </a:t>
            </a:r>
            <a:r>
              <a:rPr lang="en-GB" sz="2400" b="1" dirty="0">
                <a:solidFill>
                  <a:schemeClr val="tx1"/>
                </a:solidFill>
                <a:ea typeface="+mn-ea"/>
              </a:rPr>
              <a:t>for exam success:</a:t>
            </a:r>
          </a:p>
          <a:p>
            <a:pPr marR="0" lvl="0" defTabSz="914400" rtl="0" eaLnBrk="1" fontAlgn="auto" latinLnBrk="0" hangingPunct="1">
              <a:lnSpc>
                <a:spcPct val="100000"/>
              </a:lnSpc>
              <a:spcBef>
                <a:spcPts val="0"/>
              </a:spcBef>
              <a:spcAft>
                <a:spcPts val="0"/>
              </a:spcAft>
              <a:buClrTx/>
              <a:buSzTx/>
              <a:tabLst/>
              <a:defRPr/>
            </a:pPr>
            <a:endParaRPr lang="en-GB" sz="2400" b="1" dirty="0">
              <a:solidFill>
                <a:schemeClr val="tx1"/>
              </a:solidFill>
              <a:ea typeface="+mn-ea"/>
            </a:endParaRP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chemeClr val="tx1"/>
                </a:solidFill>
                <a:effectLst/>
                <a:uLnTx/>
                <a:uFillTx/>
                <a:ea typeface="+mn-ea"/>
                <a:cs typeface="+mn-cs"/>
              </a:rPr>
              <a:t>Maximise your reading time by: </a:t>
            </a:r>
          </a:p>
          <a:p>
            <a:pPr marL="533386" lvl="1" indent="0" defTabSz="914400" fontAlgn="auto">
              <a:spcBef>
                <a:spcPts val="0"/>
              </a:spcBef>
              <a:spcAft>
                <a:spcPts val="0"/>
              </a:spcAft>
              <a:buNone/>
              <a:defRPr/>
            </a:pPr>
            <a:r>
              <a:rPr lang="en-GB" sz="2400" dirty="0">
                <a:solidFill>
                  <a:schemeClr val="tx1"/>
                </a:solidFill>
              </a:rPr>
              <a:t>-</a:t>
            </a:r>
            <a:r>
              <a:rPr kumimoji="0" lang="en-GB" sz="2400" b="0" i="0" u="none" strike="noStrike" kern="1200" cap="none" spc="0" normalizeH="0" baseline="0" noProof="0" dirty="0">
                <a:ln>
                  <a:noFill/>
                </a:ln>
                <a:solidFill>
                  <a:schemeClr val="tx1"/>
                </a:solidFill>
                <a:effectLst/>
                <a:uLnTx/>
                <a:uFillTx/>
                <a:ea typeface="+mn-ea"/>
                <a:cs typeface="+mn-cs"/>
              </a:rPr>
              <a:t> reading instructions carefully </a:t>
            </a:r>
          </a:p>
          <a:p>
            <a:pPr marL="533386" lvl="1" indent="0" defTabSz="914400" fontAlgn="auto">
              <a:spcBef>
                <a:spcPts val="0"/>
              </a:spcBef>
              <a:spcAft>
                <a:spcPts val="0"/>
              </a:spcAft>
              <a:buNone/>
              <a:defRPr/>
            </a:pPr>
            <a:r>
              <a:rPr kumimoji="0" lang="en-GB" sz="2400" b="0" i="0" u="none" strike="noStrike" kern="1200" cap="none" spc="0" normalizeH="0" baseline="0" noProof="0" dirty="0">
                <a:ln>
                  <a:noFill/>
                </a:ln>
                <a:solidFill>
                  <a:schemeClr val="tx1"/>
                </a:solidFill>
                <a:effectLst/>
                <a:uLnTx/>
                <a:uFillTx/>
                <a:ea typeface="+mn-ea"/>
                <a:cs typeface="+mn-cs"/>
              </a:rPr>
              <a:t>- underlining or highlighting key words</a:t>
            </a:r>
          </a:p>
          <a:p>
            <a:endParaRPr lang="en-GB" sz="2400" dirty="0">
              <a:solidFill>
                <a:schemeClr val="tx1"/>
              </a:solidFill>
            </a:endParaRPr>
          </a:p>
          <a:p>
            <a:r>
              <a:rPr kumimoji="0" lang="en-GB" sz="2400" b="0" i="0" u="none" strike="noStrike" kern="1200" cap="none" spc="0" normalizeH="0" baseline="0" noProof="0" dirty="0">
                <a:ln>
                  <a:noFill/>
                </a:ln>
                <a:solidFill>
                  <a:schemeClr val="tx1"/>
                </a:solidFill>
                <a:effectLst/>
                <a:uLnTx/>
                <a:uFillTx/>
                <a:ea typeface="+mn-ea"/>
                <a:cs typeface="+mn-cs"/>
              </a:rPr>
              <a:t>Listen carefully to the whole extract - don’t base your answer on the first thing you hear. </a:t>
            </a:r>
          </a:p>
          <a:p>
            <a:endParaRPr lang="en-GB" sz="2400" dirty="0">
              <a:solidFill>
                <a:schemeClr val="tx1"/>
              </a:solidFill>
            </a:endParaRPr>
          </a:p>
        </p:txBody>
      </p:sp>
    </p:spTree>
    <p:extLst>
      <p:ext uri="{BB962C8B-B14F-4D97-AF65-F5344CB8AC3E}">
        <p14:creationId xmlns:p14="http://schemas.microsoft.com/office/powerpoint/2010/main" val="7658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D6F26BC-8F47-B35F-7617-C485D44950AD}"/>
              </a:ext>
            </a:extLst>
          </p:cNvPr>
          <p:cNvPicPr>
            <a:picLocks noChangeAspect="1"/>
          </p:cNvPicPr>
          <p:nvPr/>
        </p:nvPicPr>
        <p:blipFill>
          <a:blip r:embed="rId5"/>
          <a:stretch>
            <a:fillRect/>
          </a:stretch>
        </p:blipFill>
        <p:spPr>
          <a:xfrm>
            <a:off x="6163607" y="2339028"/>
            <a:ext cx="5508988" cy="4112666"/>
          </a:xfrm>
          <a:prstGeom prst="rect">
            <a:avLst/>
          </a:prstGeom>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627933"/>
            <a:chOff x="461639" y="-76213"/>
            <a:chExt cx="11613057"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302171" y="-76213"/>
              <a:ext cx="37725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essayez encore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peech Bubble: Rectangle 9">
            <a:extLst>
              <a:ext uri="{FF2B5EF4-FFF2-40B4-BE49-F238E27FC236}">
                <a16:creationId xmlns:a16="http://schemas.microsoft.com/office/drawing/2014/main" id="{58B5AC6F-283A-EC28-1936-EC4634E0CED4}"/>
              </a:ext>
            </a:extLst>
          </p:cNvPr>
          <p:cNvSpPr/>
          <p:nvPr/>
        </p:nvSpPr>
        <p:spPr>
          <a:xfrm>
            <a:off x="5579143" y="570857"/>
            <a:ext cx="5261780" cy="1475617"/>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Listen carefully to the whole extract - don’t base your answer on the first thing you hear. </a:t>
            </a:r>
          </a:p>
        </p:txBody>
      </p:sp>
      <p:pic>
        <p:nvPicPr>
          <p:cNvPr id="4" name="Picture 3">
            <a:extLst>
              <a:ext uri="{FF2B5EF4-FFF2-40B4-BE49-F238E27FC236}">
                <a16:creationId xmlns:a16="http://schemas.microsoft.com/office/drawing/2014/main" id="{B4E2638E-18AD-74D4-3D0B-E43EEBAFC4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pic>
        <p:nvPicPr>
          <p:cNvPr id="9" name="Picture 8">
            <a:extLst>
              <a:ext uri="{FF2B5EF4-FFF2-40B4-BE49-F238E27FC236}">
                <a16:creationId xmlns:a16="http://schemas.microsoft.com/office/drawing/2014/main" id="{24649B74-C05C-C55F-126E-5CB25CD4A8A3}"/>
              </a:ext>
            </a:extLst>
          </p:cNvPr>
          <p:cNvPicPr>
            <a:picLocks noChangeAspect="1"/>
          </p:cNvPicPr>
          <p:nvPr/>
        </p:nvPicPr>
        <p:blipFill>
          <a:blip r:embed="rId8"/>
          <a:stretch>
            <a:fillRect/>
          </a:stretch>
        </p:blipFill>
        <p:spPr>
          <a:xfrm>
            <a:off x="485704" y="2339028"/>
            <a:ext cx="5610296" cy="4112666"/>
          </a:xfrm>
          <a:prstGeom prst="rect">
            <a:avLst/>
          </a:prstGeom>
        </p:spPr>
      </p:pic>
      <p:sp>
        <p:nvSpPr>
          <p:cNvPr id="15" name="TextBox 14">
            <a:extLst>
              <a:ext uri="{FF2B5EF4-FFF2-40B4-BE49-F238E27FC236}">
                <a16:creationId xmlns:a16="http://schemas.microsoft.com/office/drawing/2014/main" id="{323E921C-1899-2387-C1B7-D8AE97ECAA89}"/>
              </a:ext>
            </a:extLst>
          </p:cNvPr>
          <p:cNvSpPr txBox="1"/>
          <p:nvPr/>
        </p:nvSpPr>
        <p:spPr>
          <a:xfrm>
            <a:off x="595085" y="618615"/>
            <a:ext cx="4900894" cy="1508105"/>
          </a:xfrm>
          <a:prstGeom prst="rect">
            <a:avLst/>
          </a:prstGeom>
          <a:noFill/>
        </p:spPr>
        <p:txBody>
          <a:bodyPr wrap="square">
            <a:spAutoFit/>
          </a:bodyPr>
          <a:lstStyle/>
          <a:p>
            <a:pPr marL="360045" marR="360045" algn="l">
              <a:spcBef>
                <a:spcPts val="1200"/>
              </a:spcBef>
              <a:spcAft>
                <a:spcPts val="0"/>
              </a:spcAft>
            </a:pPr>
            <a:r>
              <a:rPr lang="fr-FR" sz="1800" b="1" i="0">
                <a:solidFill>
                  <a:srgbClr val="000000"/>
                </a:solidFill>
                <a:effectLst/>
                <a:latin typeface="Arial" panose="020B0604020202020204" pitchFamily="34" charset="0"/>
              </a:rPr>
              <a:t>Célébrations</a:t>
            </a:r>
            <a:endParaRPr lang="fr-FR" sz="1800" b="0" i="0">
              <a:solidFill>
                <a:srgbClr val="000000"/>
              </a:solidFill>
              <a:effectLst/>
              <a:latin typeface="Arial" panose="020B0604020202020204" pitchFamily="34" charset="0"/>
            </a:endParaRPr>
          </a:p>
          <a:p>
            <a:pPr algn="l">
              <a:spcBef>
                <a:spcPts val="1200"/>
              </a:spcBef>
              <a:spcAft>
                <a:spcPts val="0"/>
              </a:spcAft>
            </a:pPr>
            <a:r>
              <a:rPr lang="fr-FR" sz="1800" b="0" i="0">
                <a:solidFill>
                  <a:srgbClr val="000000"/>
                </a:solidFill>
                <a:effectLst/>
                <a:latin typeface="Arial" panose="020B0604020202020204" pitchFamily="34" charset="0"/>
              </a:rPr>
              <a:t>Vos amis français parlent de célébrations.</a:t>
            </a:r>
          </a:p>
          <a:p>
            <a:pPr algn="l">
              <a:spcBef>
                <a:spcPts val="1200"/>
              </a:spcBef>
              <a:spcAft>
                <a:spcPts val="0"/>
              </a:spcAft>
            </a:pPr>
            <a:r>
              <a:rPr lang="fr-FR" sz="1800" b="0" i="0">
                <a:solidFill>
                  <a:srgbClr val="000000"/>
                </a:solidFill>
                <a:effectLst/>
                <a:latin typeface="Arial" panose="020B0604020202020204" pitchFamily="34" charset="0"/>
              </a:rPr>
              <a:t>Choisissez la bonne réponse. Ecrivez la bonne lettre dans la case.</a:t>
            </a:r>
          </a:p>
        </p:txBody>
      </p:sp>
      <p:pic>
        <p:nvPicPr>
          <p:cNvPr id="16" name="Q201F23">
            <a:hlinkClick r:id="" action="ppaction://media"/>
            <a:extLst>
              <a:ext uri="{FF2B5EF4-FFF2-40B4-BE49-F238E27FC236}">
                <a16:creationId xmlns:a16="http://schemas.microsoft.com/office/drawing/2014/main" id="{5C7FF383-6B4D-17CE-1E07-641303E920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51149" y="570857"/>
            <a:ext cx="406400" cy="406401"/>
          </a:xfrm>
          <a:prstGeom prst="rect">
            <a:avLst/>
          </a:prstGeom>
        </p:spPr>
      </p:pic>
      <p:sp>
        <p:nvSpPr>
          <p:cNvPr id="5" name="Speech Bubble: Rectangle 4">
            <a:extLst>
              <a:ext uri="{FF2B5EF4-FFF2-40B4-BE49-F238E27FC236}">
                <a16:creationId xmlns:a16="http://schemas.microsoft.com/office/drawing/2014/main" id="{D143BA75-E900-DCC4-0F88-7342B504C0FC}"/>
              </a:ext>
            </a:extLst>
          </p:cNvPr>
          <p:cNvSpPr/>
          <p:nvPr/>
        </p:nvSpPr>
        <p:spPr>
          <a:xfrm>
            <a:off x="5627715" y="447007"/>
            <a:ext cx="5261780"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Maximise your reading time by: </a:t>
            </a:r>
          </a:p>
          <a:p>
            <a:pPr marR="0" lvl="0" defTabSz="914400" rtl="0" eaLnBrk="1" fontAlgn="auto" latinLnBrk="0" hangingPunct="1">
              <a:lnSpc>
                <a:spcPct val="100000"/>
              </a:lnSpc>
              <a:spcBef>
                <a:spcPts val="0"/>
              </a:spcBef>
              <a:spcAft>
                <a:spcPts val="0"/>
              </a:spcAft>
              <a:buClrTx/>
              <a:buSzTx/>
              <a:tabLst/>
              <a:defRPr/>
            </a:pPr>
            <a:r>
              <a:rPr lang="en-GB" sz="2400">
                <a:solidFill>
                  <a:srgbClr val="7F6000"/>
                </a:solidFill>
                <a:latin typeface="Calibri" panose="020F0502020204030204"/>
              </a:rPr>
              <a:t>-</a:t>
            </a: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reading instructions carefully </a:t>
            </a: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underlining or highlighting key words</a:t>
            </a:r>
          </a:p>
        </p:txBody>
      </p:sp>
    </p:spTree>
    <p:extLst>
      <p:ext uri="{BB962C8B-B14F-4D97-AF65-F5344CB8AC3E}">
        <p14:creationId xmlns:p14="http://schemas.microsoft.com/office/powerpoint/2010/main" val="225343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6"/>
                </p:tgtEl>
              </p:cMediaNode>
            </p:audio>
          </p:childTnLst>
        </p:cTn>
      </p:par>
    </p:tnLst>
    <p:bldLst>
      <p:bldP spid="10"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F7105E20-6814-2B72-DF68-E18A9D39074F}"/>
              </a:ext>
            </a:extLst>
          </p:cNvPr>
          <p:cNvSpPr txBox="1"/>
          <p:nvPr/>
        </p:nvSpPr>
        <p:spPr>
          <a:xfrm>
            <a:off x="6162011" y="2148723"/>
            <a:ext cx="5544285" cy="4154984"/>
          </a:xfrm>
          <a:prstGeom prst="rect">
            <a:avLst/>
          </a:prstGeom>
          <a:solidFill>
            <a:srgbClr val="FFF8E5"/>
          </a:solidFill>
        </p:spPr>
        <p:txBody>
          <a:bodyPr wrap="square">
            <a:spAutoFit/>
          </a:bodyPr>
          <a:lstStyle/>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0000"/>
                </a:solidFill>
                <a:effectLst/>
                <a:uLnTx/>
                <a:uFillTx/>
                <a:latin typeface="Calibri" panose="020F0502020204030204"/>
                <a:ea typeface="+mn-ea"/>
                <a:cs typeface="+mn-cs"/>
              </a:rPr>
              <a:t>1  F3  </a:t>
            </a:r>
            <a:r>
              <a:rPr kumimoji="0" lang="fr-FR" sz="2400" i="0" u="none" strike="noStrike" kern="1200" cap="none" spc="0" normalizeH="0" baseline="0" noProof="0">
                <a:ln>
                  <a:noFill/>
                </a:ln>
                <a:solidFill>
                  <a:srgbClr val="000000"/>
                </a:solidFill>
                <a:effectLst/>
                <a:uLnTx/>
                <a:uFillTx/>
                <a:latin typeface="Calibri" panose="020F0502020204030204"/>
                <a:ea typeface="+mn-ea"/>
                <a:cs typeface="+mn-cs"/>
              </a:rPr>
              <a:t>J’aime passer le jour de mon anniversaire avec mes parents et ma sœur. Ma copine ne comprend pas car, elle, elle préfère être seule.</a:t>
            </a:r>
          </a:p>
          <a:p>
            <a:pPr marL="0" marR="360045" lvl="0" indent="0" algn="l" defTabSz="914400" rtl="0" eaLnBrk="1" fontAlgn="auto" latinLnBrk="0" hangingPunct="1">
              <a:lnSpc>
                <a:spcPct val="100000"/>
              </a:lnSpc>
              <a:spcBef>
                <a:spcPts val="0"/>
              </a:spcBef>
              <a:spcAft>
                <a:spcPts val="0"/>
              </a:spcAft>
              <a:buClrTx/>
              <a:buSzTx/>
              <a:buFontTx/>
              <a:buNone/>
              <a:tabLst/>
              <a:defRPr/>
            </a:pPr>
            <a:endParaRPr kumimoji="0" lang="fr-FR" sz="240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0000"/>
                </a:solidFill>
                <a:effectLst/>
                <a:uLnTx/>
                <a:uFillTx/>
                <a:latin typeface="Calibri" panose="020F0502020204030204"/>
                <a:ea typeface="+mn-ea"/>
                <a:cs typeface="+mn-cs"/>
              </a:rPr>
              <a:t>2  M1  </a:t>
            </a:r>
            <a:r>
              <a:rPr kumimoji="0" lang="fr-FR" sz="2400" i="0" u="none" strike="noStrike" kern="1200" cap="none" spc="0" normalizeH="0" baseline="0" noProof="0">
                <a:ln>
                  <a:noFill/>
                </a:ln>
                <a:solidFill>
                  <a:srgbClr val="000000"/>
                </a:solidFill>
                <a:effectLst/>
                <a:uLnTx/>
                <a:uFillTx/>
                <a:latin typeface="Calibri" panose="020F0502020204030204"/>
                <a:ea typeface="+mn-ea"/>
                <a:cs typeface="+mn-cs"/>
              </a:rPr>
              <a:t>J’ai fêté mon dernier anniversaire au cinéma où j’ai vu un film d’horreur dans un parc d’attractions. Cette année, ma mère ne veut pas cuisiner. Alors, on ira en ville prendre un repas.</a:t>
            </a:r>
          </a:p>
        </p:txBody>
      </p:sp>
      <p:pic>
        <p:nvPicPr>
          <p:cNvPr id="6" name="Picture 5">
            <a:extLst>
              <a:ext uri="{FF2B5EF4-FFF2-40B4-BE49-F238E27FC236}">
                <a16:creationId xmlns:a16="http://schemas.microsoft.com/office/drawing/2014/main" id="{32A98986-76FB-A418-F3D8-50B1343DF5DC}"/>
              </a:ext>
            </a:extLst>
          </p:cNvPr>
          <p:cNvPicPr>
            <a:picLocks noChangeAspect="1"/>
          </p:cNvPicPr>
          <p:nvPr/>
        </p:nvPicPr>
        <p:blipFill>
          <a:blip r:embed="rId5"/>
          <a:stretch>
            <a:fillRect/>
          </a:stretch>
        </p:blipFill>
        <p:spPr>
          <a:xfrm>
            <a:off x="485704" y="2339028"/>
            <a:ext cx="5610296" cy="4112666"/>
          </a:xfrm>
          <a:prstGeom prst="rect">
            <a:avLst/>
          </a:prstGeom>
        </p:spPr>
      </p:pic>
      <p:sp>
        <p:nvSpPr>
          <p:cNvPr id="8" name="TextBox 7">
            <a:extLst>
              <a:ext uri="{FF2B5EF4-FFF2-40B4-BE49-F238E27FC236}">
                <a16:creationId xmlns:a16="http://schemas.microsoft.com/office/drawing/2014/main" id="{BC1AABB8-B6C4-7977-5736-91577EEA4F65}"/>
              </a:ext>
            </a:extLst>
          </p:cNvPr>
          <p:cNvSpPr txBox="1"/>
          <p:nvPr/>
        </p:nvSpPr>
        <p:spPr>
          <a:xfrm>
            <a:off x="595085" y="618615"/>
            <a:ext cx="4900894" cy="1508105"/>
          </a:xfrm>
          <a:prstGeom prst="rect">
            <a:avLst/>
          </a:prstGeom>
          <a:noFill/>
        </p:spPr>
        <p:txBody>
          <a:bodyPr wrap="square">
            <a:spAutoFit/>
          </a:bodyPr>
          <a:lstStyle/>
          <a:p>
            <a:pPr marL="360045" marR="360045" algn="l">
              <a:spcBef>
                <a:spcPts val="1200"/>
              </a:spcBef>
              <a:spcAft>
                <a:spcPts val="0"/>
              </a:spcAft>
            </a:pPr>
            <a:r>
              <a:rPr lang="fr-FR" sz="1800" b="1" i="0">
                <a:solidFill>
                  <a:srgbClr val="000000"/>
                </a:solidFill>
                <a:effectLst/>
                <a:latin typeface="Arial" panose="020B0604020202020204" pitchFamily="34" charset="0"/>
              </a:rPr>
              <a:t>Célébrations</a:t>
            </a:r>
            <a:endParaRPr lang="fr-FR" sz="1800" b="0" i="0">
              <a:solidFill>
                <a:srgbClr val="000000"/>
              </a:solidFill>
              <a:effectLst/>
              <a:latin typeface="Arial" panose="020B0604020202020204" pitchFamily="34" charset="0"/>
            </a:endParaRPr>
          </a:p>
          <a:p>
            <a:pPr algn="l">
              <a:spcBef>
                <a:spcPts val="1200"/>
              </a:spcBef>
              <a:spcAft>
                <a:spcPts val="0"/>
              </a:spcAft>
            </a:pPr>
            <a:r>
              <a:rPr lang="fr-FR" sz="1800" b="0" i="0">
                <a:solidFill>
                  <a:srgbClr val="000000"/>
                </a:solidFill>
                <a:effectLst/>
                <a:latin typeface="Arial" panose="020B0604020202020204" pitchFamily="34" charset="0"/>
              </a:rPr>
              <a:t>Vos amis français parlent de célébrations.</a:t>
            </a:r>
          </a:p>
          <a:p>
            <a:pPr algn="l">
              <a:spcBef>
                <a:spcPts val="1200"/>
              </a:spcBef>
              <a:spcAft>
                <a:spcPts val="0"/>
              </a:spcAft>
            </a:pPr>
            <a:r>
              <a:rPr lang="fr-FR" sz="1800" b="0" i="0">
                <a:solidFill>
                  <a:srgbClr val="000000"/>
                </a:solidFill>
                <a:effectLst/>
                <a:latin typeface="Arial" panose="020B0604020202020204" pitchFamily="34" charset="0"/>
              </a:rPr>
              <a:t>Choisissez la bonne réponse. Ecrivez la bonne lettre dans la case.</a:t>
            </a:r>
          </a:p>
        </p:txBody>
      </p:sp>
    </p:spTree>
    <p:extLst>
      <p:ext uri="{BB962C8B-B14F-4D97-AF65-F5344CB8AC3E}">
        <p14:creationId xmlns:p14="http://schemas.microsoft.com/office/powerpoint/2010/main" val="1124012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F7105E20-6814-2B72-DF68-E18A9D39074F}"/>
              </a:ext>
            </a:extLst>
          </p:cNvPr>
          <p:cNvSpPr txBox="1"/>
          <p:nvPr/>
        </p:nvSpPr>
        <p:spPr>
          <a:xfrm>
            <a:off x="619322" y="2459272"/>
            <a:ext cx="5544285" cy="3785652"/>
          </a:xfrm>
          <a:prstGeom prst="rect">
            <a:avLst/>
          </a:prstGeom>
          <a:solidFill>
            <a:srgbClr val="FFF8E5"/>
          </a:solidFill>
        </p:spPr>
        <p:txBody>
          <a:bodyPr wrap="square">
            <a:spAutoFit/>
          </a:bodyPr>
          <a:lstStyle/>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0000"/>
                </a:solidFill>
                <a:effectLst/>
                <a:uLnTx/>
                <a:uFillTx/>
                <a:latin typeface="Calibri" panose="020F0502020204030204"/>
                <a:ea typeface="+mn-ea"/>
                <a:cs typeface="+mn-cs"/>
              </a:rPr>
              <a:t>3  F2   </a:t>
            </a:r>
            <a:r>
              <a:rPr kumimoji="0" lang="fr-FR" sz="2400" i="0" u="none" strike="noStrike" kern="1200" cap="none" spc="0" normalizeH="0" baseline="0" noProof="0">
                <a:ln>
                  <a:noFill/>
                </a:ln>
                <a:solidFill>
                  <a:srgbClr val="000000"/>
                </a:solidFill>
                <a:effectLst/>
                <a:uLnTx/>
                <a:uFillTx/>
                <a:latin typeface="Calibri" panose="020F0502020204030204"/>
                <a:ea typeface="+mn-ea"/>
                <a:cs typeface="+mn-cs"/>
              </a:rPr>
              <a:t>Les bijoux, ce n’est pas mon style. L’idéal ce serait qu’on m’achète un ordinateur même si le portable que j’ai reçu récemment est déjà démodé.</a:t>
            </a:r>
          </a:p>
          <a:p>
            <a:pPr marL="0" marR="360045" lvl="0" indent="0" algn="l" defTabSz="914400" rtl="0" eaLnBrk="1" fontAlgn="auto" latinLnBrk="0" hangingPunct="1">
              <a:lnSpc>
                <a:spcPct val="100000"/>
              </a:lnSpc>
              <a:spcBef>
                <a:spcPts val="0"/>
              </a:spcBef>
              <a:spcAft>
                <a:spcPts val="0"/>
              </a:spcAft>
              <a:buClrTx/>
              <a:buSzTx/>
              <a:buFontTx/>
              <a:buNone/>
              <a:tabLst/>
              <a:defRPr/>
            </a:pPr>
            <a:endParaRPr kumimoji="0" lang="fr-FR" sz="240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0000"/>
                </a:solidFill>
                <a:effectLst/>
                <a:uLnTx/>
                <a:uFillTx/>
                <a:latin typeface="Calibri" panose="020F0502020204030204"/>
                <a:ea typeface="+mn-ea"/>
                <a:cs typeface="+mn-cs"/>
              </a:rPr>
              <a:t>4  M2  </a:t>
            </a:r>
            <a:r>
              <a:rPr kumimoji="0" lang="fr-FR" sz="2400" i="0" u="none" strike="noStrike" kern="1200" cap="none" spc="0" normalizeH="0" baseline="0" noProof="0">
                <a:ln>
                  <a:noFill/>
                </a:ln>
                <a:solidFill>
                  <a:srgbClr val="000000"/>
                </a:solidFill>
                <a:effectLst/>
                <a:uLnTx/>
                <a:uFillTx/>
                <a:latin typeface="Calibri" panose="020F0502020204030204"/>
                <a:ea typeface="+mn-ea"/>
                <a:cs typeface="+mn-cs"/>
              </a:rPr>
              <a:t>Une destination populaire de vacances après les examens c’est la plage. Moi, je n’irai pas. Je passerai une semaine en pleine nature dans un champ sous ma tente.</a:t>
            </a:r>
          </a:p>
        </p:txBody>
      </p:sp>
      <p:sp>
        <p:nvSpPr>
          <p:cNvPr id="8" name="TextBox 7">
            <a:extLst>
              <a:ext uri="{FF2B5EF4-FFF2-40B4-BE49-F238E27FC236}">
                <a16:creationId xmlns:a16="http://schemas.microsoft.com/office/drawing/2014/main" id="{BC1AABB8-B6C4-7977-5736-91577EEA4F65}"/>
              </a:ext>
            </a:extLst>
          </p:cNvPr>
          <p:cNvSpPr txBox="1"/>
          <p:nvPr/>
        </p:nvSpPr>
        <p:spPr>
          <a:xfrm>
            <a:off x="595085" y="618615"/>
            <a:ext cx="4900894" cy="1508105"/>
          </a:xfrm>
          <a:prstGeom prst="rect">
            <a:avLst/>
          </a:prstGeom>
          <a:noFill/>
        </p:spPr>
        <p:txBody>
          <a:bodyPr wrap="square">
            <a:spAutoFit/>
          </a:bodyPr>
          <a:lstStyle/>
          <a:p>
            <a:pPr marL="360045" marR="360045" algn="l">
              <a:spcBef>
                <a:spcPts val="1200"/>
              </a:spcBef>
              <a:spcAft>
                <a:spcPts val="0"/>
              </a:spcAft>
            </a:pPr>
            <a:r>
              <a:rPr lang="fr-FR" sz="1800" b="1" i="0">
                <a:solidFill>
                  <a:srgbClr val="000000"/>
                </a:solidFill>
                <a:effectLst/>
                <a:latin typeface="Arial" panose="020B0604020202020204" pitchFamily="34" charset="0"/>
              </a:rPr>
              <a:t>Célébrations</a:t>
            </a:r>
            <a:endParaRPr lang="fr-FR" sz="1800" b="0" i="0">
              <a:solidFill>
                <a:srgbClr val="000000"/>
              </a:solidFill>
              <a:effectLst/>
              <a:latin typeface="Arial" panose="020B0604020202020204" pitchFamily="34" charset="0"/>
            </a:endParaRPr>
          </a:p>
          <a:p>
            <a:pPr algn="l">
              <a:spcBef>
                <a:spcPts val="1200"/>
              </a:spcBef>
              <a:spcAft>
                <a:spcPts val="0"/>
              </a:spcAft>
            </a:pPr>
            <a:r>
              <a:rPr lang="fr-FR" sz="1800" b="0" i="0">
                <a:solidFill>
                  <a:srgbClr val="000000"/>
                </a:solidFill>
                <a:effectLst/>
                <a:latin typeface="Arial" panose="020B0604020202020204" pitchFamily="34" charset="0"/>
              </a:rPr>
              <a:t>Vos amis français parlent de célébrations.</a:t>
            </a:r>
          </a:p>
          <a:p>
            <a:pPr algn="l">
              <a:spcBef>
                <a:spcPts val="1200"/>
              </a:spcBef>
              <a:spcAft>
                <a:spcPts val="0"/>
              </a:spcAft>
            </a:pPr>
            <a:r>
              <a:rPr lang="fr-FR" sz="1800" b="0" i="0">
                <a:solidFill>
                  <a:srgbClr val="000000"/>
                </a:solidFill>
                <a:effectLst/>
                <a:latin typeface="Arial" panose="020B0604020202020204" pitchFamily="34" charset="0"/>
              </a:rPr>
              <a:t>Choisissez la bonne réponse. Ecrivez la bonne lettre dans la case.</a:t>
            </a:r>
          </a:p>
        </p:txBody>
      </p:sp>
      <p:pic>
        <p:nvPicPr>
          <p:cNvPr id="9" name="Picture 8">
            <a:extLst>
              <a:ext uri="{FF2B5EF4-FFF2-40B4-BE49-F238E27FC236}">
                <a16:creationId xmlns:a16="http://schemas.microsoft.com/office/drawing/2014/main" id="{654B82C6-C0C4-C746-5198-9FCC73C670B1}"/>
              </a:ext>
            </a:extLst>
          </p:cNvPr>
          <p:cNvPicPr>
            <a:picLocks noChangeAspect="1"/>
          </p:cNvPicPr>
          <p:nvPr/>
        </p:nvPicPr>
        <p:blipFill>
          <a:blip r:embed="rId5"/>
          <a:stretch>
            <a:fillRect/>
          </a:stretch>
        </p:blipFill>
        <p:spPr>
          <a:xfrm>
            <a:off x="6163607" y="2339028"/>
            <a:ext cx="5508988" cy="4112666"/>
          </a:xfrm>
          <a:prstGeom prst="rect">
            <a:avLst/>
          </a:prstGeom>
        </p:spPr>
      </p:pic>
    </p:spTree>
    <p:extLst>
      <p:ext uri="{BB962C8B-B14F-4D97-AF65-F5344CB8AC3E}">
        <p14:creationId xmlns:p14="http://schemas.microsoft.com/office/powerpoint/2010/main" val="291432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9E11-6C03-170B-E9A7-AAE835E40CB2}"/>
              </a:ext>
            </a:extLst>
          </p:cNvPr>
          <p:cNvSpPr>
            <a:spLocks noGrp="1"/>
          </p:cNvSpPr>
          <p:nvPr>
            <p:ph type="title"/>
          </p:nvPr>
        </p:nvSpPr>
        <p:spPr/>
        <p:txBody>
          <a:bodyPr/>
          <a:lstStyle/>
          <a:p>
            <a:r>
              <a:rPr lang="en-GB"/>
              <a:t>Listening 2: choosing from a list</a:t>
            </a:r>
          </a:p>
        </p:txBody>
      </p:sp>
      <p:sp>
        <p:nvSpPr>
          <p:cNvPr id="3" name="Content Placeholder 2">
            <a:extLst>
              <a:ext uri="{FF2B5EF4-FFF2-40B4-BE49-F238E27FC236}">
                <a16:creationId xmlns:a16="http://schemas.microsoft.com/office/drawing/2014/main" id="{9C4EC0E9-A817-1FD6-4317-F3C577289719}"/>
              </a:ext>
            </a:extLst>
          </p:cNvPr>
          <p:cNvSpPr>
            <a:spLocks noGrp="1"/>
          </p:cNvSpPr>
          <p:nvPr>
            <p:ph idx="1"/>
          </p:nvPr>
        </p:nvSpPr>
        <p:spPr>
          <a:xfrm>
            <a:off x="609600" y="2743201"/>
            <a:ext cx="6743700" cy="3749399"/>
          </a:xfrm>
        </p:spPr>
        <p:txBody>
          <a:bodyPr>
            <a:norm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ea typeface="+mn-ea"/>
                <a:cs typeface="+mn-cs"/>
              </a:rPr>
              <a:t>Tips </a:t>
            </a:r>
            <a:r>
              <a:rPr lang="en-GB" sz="2400" b="1" dirty="0">
                <a:solidFill>
                  <a:schemeClr val="tx1"/>
                </a:solidFill>
                <a:ea typeface="+mn-ea"/>
              </a:rPr>
              <a:t>for exam success:</a:t>
            </a:r>
          </a:p>
          <a:p>
            <a:pPr marR="0" lvl="0" defTabSz="914400" rtl="0" eaLnBrk="1" fontAlgn="auto" latinLnBrk="0" hangingPunct="1">
              <a:lnSpc>
                <a:spcPct val="100000"/>
              </a:lnSpc>
              <a:spcBef>
                <a:spcPts val="0"/>
              </a:spcBef>
              <a:spcAft>
                <a:spcPts val="0"/>
              </a:spcAft>
              <a:buClrTx/>
              <a:buSzTx/>
              <a:tabLst/>
              <a:defRPr/>
            </a:pPr>
            <a:endParaRPr lang="en-GB" sz="2400" b="1" dirty="0">
              <a:solidFill>
                <a:schemeClr val="tx1"/>
              </a:solidFill>
              <a:ea typeface="+mn-ea"/>
            </a:endParaRP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chemeClr val="tx1"/>
                </a:solidFill>
                <a:effectLst/>
                <a:uLnTx/>
                <a:uFillTx/>
                <a:ea typeface="+mn-ea"/>
              </a:rPr>
              <a:t>Maximise your reading time by: </a:t>
            </a:r>
          </a:p>
          <a:p>
            <a:pPr marL="533386" lvl="1" indent="0" defTabSz="914400" fontAlgn="auto">
              <a:spcBef>
                <a:spcPts val="0"/>
              </a:spcBef>
              <a:spcAft>
                <a:spcPts val="0"/>
              </a:spcAft>
              <a:buNone/>
              <a:defRPr/>
            </a:pPr>
            <a:r>
              <a:rPr lang="en-GB" sz="2400" dirty="0">
                <a:solidFill>
                  <a:schemeClr val="tx1"/>
                </a:solidFill>
              </a:rPr>
              <a:t>-</a:t>
            </a:r>
            <a:r>
              <a:rPr kumimoji="0" lang="en-GB" sz="2400" b="0" i="0" u="none" strike="noStrike" kern="1200" cap="none" spc="0" normalizeH="0" baseline="0" noProof="0" dirty="0">
                <a:ln>
                  <a:noFill/>
                </a:ln>
                <a:solidFill>
                  <a:schemeClr val="tx1"/>
                </a:solidFill>
                <a:effectLst/>
                <a:uLnTx/>
                <a:uFillTx/>
                <a:ea typeface="+mn-ea"/>
              </a:rPr>
              <a:t> reading instructions carefully </a:t>
            </a:r>
          </a:p>
          <a:p>
            <a:pPr marL="533386" lvl="1" indent="0" defTabSz="914400" fontAlgn="auto">
              <a:spcBef>
                <a:spcPts val="0"/>
              </a:spcBef>
              <a:spcAft>
                <a:spcPts val="0"/>
              </a:spcAft>
              <a:buNone/>
              <a:defRPr/>
            </a:pPr>
            <a:r>
              <a:rPr kumimoji="0" lang="en-GB" sz="2400" b="0" i="0" u="none" strike="noStrike" kern="1200" cap="none" spc="0" normalizeH="0" baseline="0" noProof="0" dirty="0">
                <a:ln>
                  <a:noFill/>
                </a:ln>
                <a:solidFill>
                  <a:schemeClr val="tx1"/>
                </a:solidFill>
                <a:effectLst/>
                <a:uLnTx/>
                <a:uFillTx/>
                <a:ea typeface="+mn-ea"/>
              </a:rPr>
              <a:t>- underlining or highlighting key words</a:t>
            </a:r>
          </a:p>
          <a:p>
            <a:r>
              <a:rPr kumimoji="0" lang="en-GB" sz="2400" b="0" i="0" u="none" strike="noStrike" kern="1200" cap="none" spc="0" normalizeH="0" baseline="0" noProof="0" dirty="0">
                <a:ln>
                  <a:noFill/>
                </a:ln>
                <a:solidFill>
                  <a:schemeClr val="tx1"/>
                </a:solidFill>
                <a:effectLst/>
                <a:uLnTx/>
                <a:uFillTx/>
                <a:ea typeface="+mn-ea"/>
              </a:rPr>
              <a:t>Listen carefully to the whole extract - don’t base your answer on the first thing you hear. </a:t>
            </a:r>
          </a:p>
          <a:p>
            <a:r>
              <a:rPr lang="en-GB" sz="2400" dirty="0">
                <a:solidFill>
                  <a:schemeClr val="tx1"/>
                </a:solidFill>
              </a:rPr>
              <a:t>Try to answer every question – it is better to attempt than leave a gap.</a:t>
            </a:r>
          </a:p>
        </p:txBody>
      </p:sp>
    </p:spTree>
    <p:extLst>
      <p:ext uri="{BB962C8B-B14F-4D97-AF65-F5344CB8AC3E}">
        <p14:creationId xmlns:p14="http://schemas.microsoft.com/office/powerpoint/2010/main" val="354423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000811" cy="6627933"/>
            <a:chOff x="461639" y="-76213"/>
            <a:chExt cx="12000811"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403771" y="-76213"/>
              <a:ext cx="4058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préparez-vous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peech Bubble: Rectangle 9">
            <a:extLst>
              <a:ext uri="{FF2B5EF4-FFF2-40B4-BE49-F238E27FC236}">
                <a16:creationId xmlns:a16="http://schemas.microsoft.com/office/drawing/2014/main" id="{58B5AC6F-283A-EC28-1936-EC4634E0CED4}"/>
              </a:ext>
            </a:extLst>
          </p:cNvPr>
          <p:cNvSpPr/>
          <p:nvPr/>
        </p:nvSpPr>
        <p:spPr>
          <a:xfrm>
            <a:off x="5943599" y="447007"/>
            <a:ext cx="4945895"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Maximise your reading time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reading instructions carefully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underlining or highlighting key words</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2" name="TextBox 11">
            <a:extLst>
              <a:ext uri="{FF2B5EF4-FFF2-40B4-BE49-F238E27FC236}">
                <a16:creationId xmlns:a16="http://schemas.microsoft.com/office/drawing/2014/main" id="{FB5BE2F0-1A4D-9459-54ED-A40E9A1B7484}"/>
              </a:ext>
            </a:extLst>
          </p:cNvPr>
          <p:cNvSpPr txBox="1"/>
          <p:nvPr/>
        </p:nvSpPr>
        <p:spPr>
          <a:xfrm>
            <a:off x="461639" y="391792"/>
            <a:ext cx="52617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Reality TV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 French television, you hear the trailer for a new reality show on families.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Choose the correct description for each contestant.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the correct letter in the box.</a:t>
            </a:r>
          </a:p>
        </p:txBody>
      </p:sp>
      <p:graphicFrame>
        <p:nvGraphicFramePr>
          <p:cNvPr id="5" name="Table 4">
            <a:extLst>
              <a:ext uri="{FF2B5EF4-FFF2-40B4-BE49-F238E27FC236}">
                <a16:creationId xmlns:a16="http://schemas.microsoft.com/office/drawing/2014/main" id="{C8C782FD-C66E-A91F-6654-8BB43904B089}"/>
              </a:ext>
            </a:extLst>
          </p:cNvPr>
          <p:cNvGraphicFramePr>
            <a:graphicFrameLocks noGrp="1"/>
          </p:cNvGraphicFramePr>
          <p:nvPr/>
        </p:nvGraphicFramePr>
        <p:xfrm>
          <a:off x="714375" y="3875546"/>
          <a:ext cx="3022146" cy="1870075"/>
        </p:xfrm>
        <a:graphic>
          <a:graphicData uri="http://schemas.openxmlformats.org/drawingml/2006/table">
            <a:tbl>
              <a:tblPr>
                <a:tableStyleId>{5C22544A-7EE6-4342-B048-85BDC9FD1C3A}</a:tableStyleId>
              </a:tblPr>
              <a:tblGrid>
                <a:gridCol w="556075">
                  <a:extLst>
                    <a:ext uri="{9D8B030D-6E8A-4147-A177-3AD203B41FA5}">
                      <a16:colId xmlns:a16="http://schemas.microsoft.com/office/drawing/2014/main" val="764852310"/>
                    </a:ext>
                  </a:extLst>
                </a:gridCol>
                <a:gridCol w="2466071">
                  <a:extLst>
                    <a:ext uri="{9D8B030D-6E8A-4147-A177-3AD203B41FA5}">
                      <a16:colId xmlns:a16="http://schemas.microsoft.com/office/drawing/2014/main" val="841963021"/>
                    </a:ext>
                  </a:extLst>
                </a:gridCol>
              </a:tblGrid>
              <a:tr h="0">
                <a:tc>
                  <a:txBody>
                    <a:bodyPr/>
                    <a:lstStyle/>
                    <a:p>
                      <a:pPr marL="28575" marR="28575" algn="ctr">
                        <a:lnSpc>
                          <a:spcPct val="107000"/>
                        </a:lnSpc>
                        <a:spcBef>
                          <a:spcPts val="450"/>
                        </a:spcBef>
                        <a:spcAft>
                          <a:spcPts val="450"/>
                        </a:spcAft>
                      </a:pPr>
                      <a:r>
                        <a:rPr lang="en-GB" sz="2400" b="1" kern="0">
                          <a:effectLst/>
                        </a:rPr>
                        <a:t>A</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a new mum.</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567561000"/>
                  </a:ext>
                </a:extLst>
              </a:tr>
              <a:tr h="0">
                <a:tc>
                  <a:txBody>
                    <a:bodyPr/>
                    <a:lstStyle/>
                    <a:p>
                      <a:pPr marL="28575" marR="28575" algn="ctr">
                        <a:lnSpc>
                          <a:spcPct val="107000"/>
                        </a:lnSpc>
                        <a:spcBef>
                          <a:spcPts val="450"/>
                        </a:spcBef>
                        <a:spcAft>
                          <a:spcPts val="450"/>
                        </a:spcAft>
                      </a:pPr>
                      <a:r>
                        <a:rPr lang="en-GB" sz="2400" b="1" kern="0">
                          <a:effectLst/>
                        </a:rPr>
                        <a:t>B</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famous.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977636396"/>
                  </a:ext>
                </a:extLst>
              </a:tr>
              <a:tr h="0">
                <a:tc>
                  <a:txBody>
                    <a:bodyPr/>
                    <a:lstStyle/>
                    <a:p>
                      <a:pPr marL="28575" marR="28575" algn="ctr">
                        <a:lnSpc>
                          <a:spcPct val="107000"/>
                        </a:lnSpc>
                        <a:spcBef>
                          <a:spcPts val="450"/>
                        </a:spcBef>
                        <a:spcAft>
                          <a:spcPts val="450"/>
                        </a:spcAft>
                      </a:pPr>
                      <a:r>
                        <a:rPr lang="en-GB" sz="2400" b="1" kern="0">
                          <a:effectLst/>
                        </a:rPr>
                        <a:t>C</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newly married.</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489546457"/>
                  </a:ext>
                </a:extLst>
              </a:tr>
              <a:tr h="0">
                <a:tc>
                  <a:txBody>
                    <a:bodyPr/>
                    <a:lstStyle/>
                    <a:p>
                      <a:pPr marL="28575" marR="28575" algn="ctr">
                        <a:lnSpc>
                          <a:spcPct val="107000"/>
                        </a:lnSpc>
                        <a:spcBef>
                          <a:spcPts val="450"/>
                        </a:spcBef>
                        <a:spcAft>
                          <a:spcPts val="450"/>
                        </a:spcAft>
                      </a:pPr>
                      <a:r>
                        <a:rPr lang="en-GB" sz="2400" b="1" kern="0">
                          <a:effectLst/>
                        </a:rPr>
                        <a:t>D</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pregnant.</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635647847"/>
                  </a:ext>
                </a:extLst>
              </a:tr>
              <a:tr h="0">
                <a:tc>
                  <a:txBody>
                    <a:bodyPr/>
                    <a:lstStyle/>
                    <a:p>
                      <a:pPr marL="28575" marR="28575" algn="ctr">
                        <a:lnSpc>
                          <a:spcPct val="107000"/>
                        </a:lnSpc>
                        <a:spcBef>
                          <a:spcPts val="450"/>
                        </a:spcBef>
                        <a:spcAft>
                          <a:spcPts val="450"/>
                        </a:spcAft>
                      </a:pPr>
                      <a:r>
                        <a:rPr lang="en-GB" sz="2400" b="1" kern="0">
                          <a:effectLst/>
                        </a:rPr>
                        <a:t>E</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separated.</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056423112"/>
                  </a:ext>
                </a:extLst>
              </a:tr>
            </a:tbl>
          </a:graphicData>
        </a:graphic>
      </p:graphicFrame>
      <p:sp>
        <p:nvSpPr>
          <p:cNvPr id="7" name="Rectangle 1">
            <a:extLst>
              <a:ext uri="{FF2B5EF4-FFF2-40B4-BE49-F238E27FC236}">
                <a16:creationId xmlns:a16="http://schemas.microsoft.com/office/drawing/2014/main" id="{286CD067-822E-6C71-963D-E3440999DACD}"/>
              </a:ext>
            </a:extLst>
          </p:cNvPr>
          <p:cNvSpPr>
            <a:spLocks noChangeArrowheads="1"/>
          </p:cNvSpPr>
          <p:nvPr/>
        </p:nvSpPr>
        <p:spPr bwMode="auto">
          <a:xfrm>
            <a:off x="461639" y="3326888"/>
            <a:ext cx="26165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This contestant is…</a:t>
            </a:r>
            <a:endParaRPr kumimoji="0" lang="en-GB" altLang="en-US" sz="2400" b="1"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endParaRPr kumimoji="0" lang="en-GB" altLang="en-US" sz="2400" b="1" i="0" u="none" strike="noStrike" cap="none" normalizeH="0" baseline="0">
              <a:ln>
                <a:noFill/>
              </a:ln>
              <a:solidFill>
                <a:schemeClr val="tx1"/>
              </a:solidFill>
              <a:effectLst/>
            </a:endParaRPr>
          </a:p>
        </p:txBody>
      </p:sp>
      <p:sp>
        <p:nvSpPr>
          <p:cNvPr id="22" name="TextBox 21">
            <a:extLst>
              <a:ext uri="{FF2B5EF4-FFF2-40B4-BE49-F238E27FC236}">
                <a16:creationId xmlns:a16="http://schemas.microsoft.com/office/drawing/2014/main" id="{EC7BEE9F-80EB-E8EB-9A4C-BAE4B1B2A4EF}"/>
              </a:ext>
            </a:extLst>
          </p:cNvPr>
          <p:cNvSpPr txBox="1"/>
          <p:nvPr/>
        </p:nvSpPr>
        <p:spPr>
          <a:xfrm>
            <a:off x="5874454" y="2432643"/>
            <a:ext cx="6229350" cy="470000"/>
          </a:xfrm>
          <a:prstGeom prst="rect">
            <a:avLst/>
          </a:prstGeom>
          <a:noFill/>
        </p:spPr>
        <p:txBody>
          <a:bodyPr wrap="square">
            <a:spAutoFit/>
          </a:bodyPr>
          <a:lstStyle/>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Answer all three parts of the question.</a:t>
            </a:r>
            <a:endParaRPr lang="en-GB" sz="2400" kern="100">
              <a:effectLst/>
              <a:ea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F786CBDB-FE64-08C4-9B0C-273C0F95B15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7623862" y="2934368"/>
            <a:ext cx="3022146" cy="3445704"/>
          </a:xfrm>
          <a:prstGeom prst="rect">
            <a:avLst/>
          </a:prstGeom>
        </p:spPr>
      </p:pic>
    </p:spTree>
    <p:extLst>
      <p:ext uri="{BB962C8B-B14F-4D97-AF65-F5344CB8AC3E}">
        <p14:creationId xmlns:p14="http://schemas.microsoft.com/office/powerpoint/2010/main" val="3701946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000812" cy="6627933"/>
            <a:chOff x="461639" y="-76213"/>
            <a:chExt cx="12000812"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7516557" y="-76213"/>
              <a:ext cx="49458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écoutez et répondez</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peech Bubble: Rectangle 9">
            <a:extLst>
              <a:ext uri="{FF2B5EF4-FFF2-40B4-BE49-F238E27FC236}">
                <a16:creationId xmlns:a16="http://schemas.microsoft.com/office/drawing/2014/main" id="{58B5AC6F-283A-EC28-1936-EC4634E0CED4}"/>
              </a:ext>
            </a:extLst>
          </p:cNvPr>
          <p:cNvSpPr/>
          <p:nvPr/>
        </p:nvSpPr>
        <p:spPr>
          <a:xfrm>
            <a:off x="5943599" y="447008"/>
            <a:ext cx="4945895" cy="1262196"/>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lvl="0">
              <a:defRPr/>
            </a:pPr>
            <a:r>
              <a:rPr lang="en-GB" sz="2400">
                <a:solidFill>
                  <a:srgbClr val="7F6000"/>
                </a:solidFill>
              </a:rPr>
              <a:t>Try to answer every question – it is better to attempt than leave a gap.</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2" name="TextBox 11">
            <a:extLst>
              <a:ext uri="{FF2B5EF4-FFF2-40B4-BE49-F238E27FC236}">
                <a16:creationId xmlns:a16="http://schemas.microsoft.com/office/drawing/2014/main" id="{FB5BE2F0-1A4D-9459-54ED-A40E9A1B7484}"/>
              </a:ext>
            </a:extLst>
          </p:cNvPr>
          <p:cNvSpPr txBox="1"/>
          <p:nvPr/>
        </p:nvSpPr>
        <p:spPr>
          <a:xfrm>
            <a:off x="461639" y="391792"/>
            <a:ext cx="52617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Reality TV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 French television, you hear the trailer for a new reality show on families.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Choose the correct description for each contestant.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the correct letter in the box.</a:t>
            </a:r>
          </a:p>
        </p:txBody>
      </p:sp>
      <p:graphicFrame>
        <p:nvGraphicFramePr>
          <p:cNvPr id="5" name="Table 4">
            <a:extLst>
              <a:ext uri="{FF2B5EF4-FFF2-40B4-BE49-F238E27FC236}">
                <a16:creationId xmlns:a16="http://schemas.microsoft.com/office/drawing/2014/main" id="{C8C782FD-C66E-A91F-6654-8BB43904B089}"/>
              </a:ext>
            </a:extLst>
          </p:cNvPr>
          <p:cNvGraphicFramePr>
            <a:graphicFrameLocks noGrp="1"/>
          </p:cNvGraphicFramePr>
          <p:nvPr/>
        </p:nvGraphicFramePr>
        <p:xfrm>
          <a:off x="714375" y="3875546"/>
          <a:ext cx="3022146" cy="1870075"/>
        </p:xfrm>
        <a:graphic>
          <a:graphicData uri="http://schemas.openxmlformats.org/drawingml/2006/table">
            <a:tbl>
              <a:tblPr>
                <a:tableStyleId>{5C22544A-7EE6-4342-B048-85BDC9FD1C3A}</a:tableStyleId>
              </a:tblPr>
              <a:tblGrid>
                <a:gridCol w="556075">
                  <a:extLst>
                    <a:ext uri="{9D8B030D-6E8A-4147-A177-3AD203B41FA5}">
                      <a16:colId xmlns:a16="http://schemas.microsoft.com/office/drawing/2014/main" val="764852310"/>
                    </a:ext>
                  </a:extLst>
                </a:gridCol>
                <a:gridCol w="2466071">
                  <a:extLst>
                    <a:ext uri="{9D8B030D-6E8A-4147-A177-3AD203B41FA5}">
                      <a16:colId xmlns:a16="http://schemas.microsoft.com/office/drawing/2014/main" val="841963021"/>
                    </a:ext>
                  </a:extLst>
                </a:gridCol>
              </a:tblGrid>
              <a:tr h="0">
                <a:tc>
                  <a:txBody>
                    <a:bodyPr/>
                    <a:lstStyle/>
                    <a:p>
                      <a:pPr marL="28575" marR="28575" algn="ctr">
                        <a:lnSpc>
                          <a:spcPct val="107000"/>
                        </a:lnSpc>
                        <a:spcBef>
                          <a:spcPts val="450"/>
                        </a:spcBef>
                        <a:spcAft>
                          <a:spcPts val="450"/>
                        </a:spcAft>
                      </a:pPr>
                      <a:r>
                        <a:rPr lang="en-GB" sz="2400" b="1" kern="0">
                          <a:effectLst/>
                        </a:rPr>
                        <a:t>A</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a new mum.</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567561000"/>
                  </a:ext>
                </a:extLst>
              </a:tr>
              <a:tr h="0">
                <a:tc>
                  <a:txBody>
                    <a:bodyPr/>
                    <a:lstStyle/>
                    <a:p>
                      <a:pPr marL="28575" marR="28575" algn="ctr">
                        <a:lnSpc>
                          <a:spcPct val="107000"/>
                        </a:lnSpc>
                        <a:spcBef>
                          <a:spcPts val="450"/>
                        </a:spcBef>
                        <a:spcAft>
                          <a:spcPts val="450"/>
                        </a:spcAft>
                      </a:pPr>
                      <a:r>
                        <a:rPr lang="en-GB" sz="2400" b="1" kern="0">
                          <a:effectLst/>
                        </a:rPr>
                        <a:t>B</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famous.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977636396"/>
                  </a:ext>
                </a:extLst>
              </a:tr>
              <a:tr h="0">
                <a:tc>
                  <a:txBody>
                    <a:bodyPr/>
                    <a:lstStyle/>
                    <a:p>
                      <a:pPr marL="28575" marR="28575" algn="ctr">
                        <a:lnSpc>
                          <a:spcPct val="107000"/>
                        </a:lnSpc>
                        <a:spcBef>
                          <a:spcPts val="450"/>
                        </a:spcBef>
                        <a:spcAft>
                          <a:spcPts val="450"/>
                        </a:spcAft>
                      </a:pPr>
                      <a:r>
                        <a:rPr lang="en-GB" sz="2400" b="1" kern="0">
                          <a:effectLst/>
                        </a:rPr>
                        <a:t>C</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newly married.</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489546457"/>
                  </a:ext>
                </a:extLst>
              </a:tr>
              <a:tr h="0">
                <a:tc>
                  <a:txBody>
                    <a:bodyPr/>
                    <a:lstStyle/>
                    <a:p>
                      <a:pPr marL="28575" marR="28575" algn="ctr">
                        <a:lnSpc>
                          <a:spcPct val="107000"/>
                        </a:lnSpc>
                        <a:spcBef>
                          <a:spcPts val="450"/>
                        </a:spcBef>
                        <a:spcAft>
                          <a:spcPts val="450"/>
                        </a:spcAft>
                      </a:pPr>
                      <a:r>
                        <a:rPr lang="en-GB" sz="2400" b="1" kern="0">
                          <a:effectLst/>
                        </a:rPr>
                        <a:t>D</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pregnant.</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635647847"/>
                  </a:ext>
                </a:extLst>
              </a:tr>
              <a:tr h="0">
                <a:tc>
                  <a:txBody>
                    <a:bodyPr/>
                    <a:lstStyle/>
                    <a:p>
                      <a:pPr marL="28575" marR="28575" algn="ctr">
                        <a:lnSpc>
                          <a:spcPct val="107000"/>
                        </a:lnSpc>
                        <a:spcBef>
                          <a:spcPts val="450"/>
                        </a:spcBef>
                        <a:spcAft>
                          <a:spcPts val="450"/>
                        </a:spcAft>
                      </a:pPr>
                      <a:r>
                        <a:rPr lang="en-GB" sz="2400" b="1" kern="0">
                          <a:effectLst/>
                        </a:rPr>
                        <a:t>E</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separated.</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056423112"/>
                  </a:ext>
                </a:extLst>
              </a:tr>
            </a:tbl>
          </a:graphicData>
        </a:graphic>
      </p:graphicFrame>
      <p:sp>
        <p:nvSpPr>
          <p:cNvPr id="7" name="Rectangle 1">
            <a:extLst>
              <a:ext uri="{FF2B5EF4-FFF2-40B4-BE49-F238E27FC236}">
                <a16:creationId xmlns:a16="http://schemas.microsoft.com/office/drawing/2014/main" id="{286CD067-822E-6C71-963D-E3440999DACD}"/>
              </a:ext>
            </a:extLst>
          </p:cNvPr>
          <p:cNvSpPr>
            <a:spLocks noChangeArrowheads="1"/>
          </p:cNvSpPr>
          <p:nvPr/>
        </p:nvSpPr>
        <p:spPr bwMode="auto">
          <a:xfrm>
            <a:off x="461639" y="3326888"/>
            <a:ext cx="26165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This contestant is…</a:t>
            </a:r>
            <a:endParaRPr kumimoji="0" lang="en-GB" alt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a:t>
            </a:r>
            <a:endParaRPr kumimoji="0" lang="en-GB" alt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C7BEE9F-80EB-E8EB-9A4C-BAE4B1B2A4EF}"/>
              </a:ext>
            </a:extLst>
          </p:cNvPr>
          <p:cNvSpPr txBox="1"/>
          <p:nvPr/>
        </p:nvSpPr>
        <p:spPr>
          <a:xfrm>
            <a:off x="5874454" y="2432643"/>
            <a:ext cx="6229350" cy="470000"/>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1" i="0" u="none" strike="noStrike" kern="0" cap="none" spc="0" normalizeH="0" baseline="0" noProof="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Answer all three parts of the question.</a:t>
            </a:r>
            <a:endParaRPr kumimoji="0" lang="en-GB" sz="2400" b="0" i="0" u="none" strike="noStrike" kern="100" cap="none" spc="0" normalizeH="0" baseline="0" noProof="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F786CBDB-FE64-08C4-9B0C-273C0F95B15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7623862" y="2934368"/>
            <a:ext cx="3022146" cy="3445704"/>
          </a:xfrm>
          <a:prstGeom prst="rect">
            <a:avLst/>
          </a:prstGeom>
        </p:spPr>
      </p:pic>
      <p:pic>
        <p:nvPicPr>
          <p:cNvPr id="8" name="Q211H16">
            <a:hlinkClick r:id="" action="ppaction://media"/>
            <a:extLst>
              <a:ext uri="{FF2B5EF4-FFF2-40B4-BE49-F238E27FC236}">
                <a16:creationId xmlns:a16="http://schemas.microsoft.com/office/drawing/2014/main" id="{42302BA9-09A0-041C-C410-10D446E041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01750" y="3479013"/>
            <a:ext cx="406400" cy="406400"/>
          </a:xfrm>
          <a:prstGeom prst="rect">
            <a:avLst/>
          </a:prstGeom>
        </p:spPr>
      </p:pic>
      <p:pic>
        <p:nvPicPr>
          <p:cNvPr id="11" name="Graphic 10" descr="Warning with solid fill">
            <a:extLst>
              <a:ext uri="{FF2B5EF4-FFF2-40B4-BE49-F238E27FC236}">
                <a16:creationId xmlns:a16="http://schemas.microsoft.com/office/drawing/2014/main" id="{FD055B48-4A99-699A-5253-0143805E41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01943" y="5716107"/>
            <a:ext cx="334233" cy="334233"/>
          </a:xfrm>
          <a:prstGeom prst="rect">
            <a:avLst/>
          </a:prstGeom>
        </p:spPr>
      </p:pic>
      <p:sp>
        <p:nvSpPr>
          <p:cNvPr id="13" name="TextBox 12">
            <a:extLst>
              <a:ext uri="{FF2B5EF4-FFF2-40B4-BE49-F238E27FC236}">
                <a16:creationId xmlns:a16="http://schemas.microsoft.com/office/drawing/2014/main" id="{616C6F01-A955-1E37-F624-67A7CAD8443E}"/>
              </a:ext>
            </a:extLst>
          </p:cNvPr>
          <p:cNvSpPr txBox="1"/>
          <p:nvPr/>
        </p:nvSpPr>
        <p:spPr>
          <a:xfrm>
            <a:off x="10520529" y="5529586"/>
            <a:ext cx="1209832" cy="707886"/>
          </a:xfrm>
          <a:prstGeom prst="rect">
            <a:avLst/>
          </a:prstGeom>
          <a:noFill/>
        </p:spPr>
        <p:txBody>
          <a:bodyPr wrap="square" rtlCol="0">
            <a:spAutoFit/>
          </a:bodyPr>
          <a:lstStyle/>
          <a:p>
            <a:r>
              <a:rPr lang="en-GB" sz="2000">
                <a:solidFill>
                  <a:srgbClr val="FF0000"/>
                </a:solidFill>
              </a:rPr>
              <a:t>Answer is </a:t>
            </a:r>
            <a:r>
              <a:rPr lang="en-GB" sz="2000" b="1" u="sng">
                <a:solidFill>
                  <a:srgbClr val="FF0000"/>
                </a:solidFill>
              </a:rPr>
              <a:t>not</a:t>
            </a:r>
            <a:r>
              <a:rPr lang="en-GB" sz="2000">
                <a:solidFill>
                  <a:srgbClr val="FF0000"/>
                </a:solidFill>
              </a:rPr>
              <a:t> E</a:t>
            </a:r>
          </a:p>
        </p:txBody>
      </p:sp>
    </p:spTree>
    <p:extLst>
      <p:ext uri="{BB962C8B-B14F-4D97-AF65-F5344CB8AC3E}">
        <p14:creationId xmlns:p14="http://schemas.microsoft.com/office/powerpoint/2010/main" val="11102144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137771" cy="6627933"/>
            <a:chOff x="461639" y="-76213"/>
            <a:chExt cx="12137771"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969829" y="-76213"/>
              <a:ext cx="36295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vérifiez </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3F0C48E5-4468-9CC8-EB1A-D2DEC7522F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8" name="Speech Bubble: Rectangle 7">
            <a:extLst>
              <a:ext uri="{FF2B5EF4-FFF2-40B4-BE49-F238E27FC236}">
                <a16:creationId xmlns:a16="http://schemas.microsoft.com/office/drawing/2014/main" id="{B64DE4B2-82C2-D98C-4EC7-86B467C6CC70}"/>
              </a:ext>
            </a:extLst>
          </p:cNvPr>
          <p:cNvSpPr/>
          <p:nvPr/>
        </p:nvSpPr>
        <p:spPr>
          <a:xfrm>
            <a:off x="5627715" y="447007"/>
            <a:ext cx="5261780"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Listen carefully to the whole extract - don’t base your answer on the first thing you hear. </a:t>
            </a:r>
          </a:p>
        </p:txBody>
      </p:sp>
      <p:sp>
        <p:nvSpPr>
          <p:cNvPr id="15" name="TextBox 14">
            <a:extLst>
              <a:ext uri="{FF2B5EF4-FFF2-40B4-BE49-F238E27FC236}">
                <a16:creationId xmlns:a16="http://schemas.microsoft.com/office/drawing/2014/main" id="{D8AC24B1-5749-79AF-5F11-9173A5D29EE5}"/>
              </a:ext>
            </a:extLst>
          </p:cNvPr>
          <p:cNvSpPr txBox="1"/>
          <p:nvPr/>
        </p:nvSpPr>
        <p:spPr>
          <a:xfrm>
            <a:off x="481939" y="2509924"/>
            <a:ext cx="11263218" cy="2677656"/>
          </a:xfrm>
          <a:prstGeom prst="rect">
            <a:avLst/>
          </a:prstGeom>
          <a:noFill/>
        </p:spPr>
        <p:txBody>
          <a:bodyPr wrap="square">
            <a:spAutoFit/>
          </a:bodyPr>
          <a:lstStyle/>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1. Voici Cindy. Inconnue du public, elle vient de donner naissance à son premier enfant. </a:t>
            </a:r>
          </a:p>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2. Ensuite, il y a Émilie qui est en couple avec Abdel. Ils sont sur le point de fêter un mois de mariage ensemble. </a:t>
            </a:r>
          </a:p>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3. Et maintenant, voici Luna. Elle cache à son partenaire qu’il va être papa. Vont-ils se séparer ?</a:t>
            </a:r>
          </a:p>
          <a:p>
            <a:pPr marL="0" marR="360045"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FA1BFD9-9F89-9949-3289-E72636F05DBC}"/>
              </a:ext>
            </a:extLst>
          </p:cNvPr>
          <p:cNvSpPr txBox="1"/>
          <p:nvPr/>
        </p:nvSpPr>
        <p:spPr>
          <a:xfrm>
            <a:off x="446843" y="435170"/>
            <a:ext cx="37131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Écoutez et lisez.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Vérifiez vos réponses.</a:t>
            </a:r>
          </a:p>
        </p:txBody>
      </p:sp>
      <p:pic>
        <p:nvPicPr>
          <p:cNvPr id="5" name="Q211H16">
            <a:hlinkClick r:id="" action="ppaction://media"/>
            <a:extLst>
              <a:ext uri="{FF2B5EF4-FFF2-40B4-BE49-F238E27FC236}">
                <a16:creationId xmlns:a16="http://schemas.microsoft.com/office/drawing/2014/main" id="{4A4D09A0-2D84-13F3-8DE6-45344D6C0D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10717" y="647468"/>
            <a:ext cx="406400" cy="406400"/>
          </a:xfrm>
          <a:prstGeom prst="rect">
            <a:avLst/>
          </a:prstGeom>
        </p:spPr>
      </p:pic>
      <p:graphicFrame>
        <p:nvGraphicFramePr>
          <p:cNvPr id="7" name="Table 6">
            <a:extLst>
              <a:ext uri="{FF2B5EF4-FFF2-40B4-BE49-F238E27FC236}">
                <a16:creationId xmlns:a16="http://schemas.microsoft.com/office/drawing/2014/main" id="{9EF83184-D134-E371-65FF-6002AB616EB0}"/>
              </a:ext>
            </a:extLst>
          </p:cNvPr>
          <p:cNvGraphicFramePr>
            <a:graphicFrameLocks noGrp="1"/>
          </p:cNvGraphicFramePr>
          <p:nvPr/>
        </p:nvGraphicFramePr>
        <p:xfrm>
          <a:off x="5417117" y="4922807"/>
          <a:ext cx="3022146" cy="1870075"/>
        </p:xfrm>
        <a:graphic>
          <a:graphicData uri="http://schemas.openxmlformats.org/drawingml/2006/table">
            <a:tbl>
              <a:tblPr>
                <a:tableStyleId>{5C22544A-7EE6-4342-B048-85BDC9FD1C3A}</a:tableStyleId>
              </a:tblPr>
              <a:tblGrid>
                <a:gridCol w="556075">
                  <a:extLst>
                    <a:ext uri="{9D8B030D-6E8A-4147-A177-3AD203B41FA5}">
                      <a16:colId xmlns:a16="http://schemas.microsoft.com/office/drawing/2014/main" val="764852310"/>
                    </a:ext>
                  </a:extLst>
                </a:gridCol>
                <a:gridCol w="2466071">
                  <a:extLst>
                    <a:ext uri="{9D8B030D-6E8A-4147-A177-3AD203B41FA5}">
                      <a16:colId xmlns:a16="http://schemas.microsoft.com/office/drawing/2014/main" val="841963021"/>
                    </a:ext>
                  </a:extLst>
                </a:gridCol>
              </a:tblGrid>
              <a:tr h="0">
                <a:tc>
                  <a:txBody>
                    <a:bodyPr/>
                    <a:lstStyle/>
                    <a:p>
                      <a:pPr marL="28575" marR="28575" algn="ctr">
                        <a:lnSpc>
                          <a:spcPct val="107000"/>
                        </a:lnSpc>
                        <a:spcBef>
                          <a:spcPts val="450"/>
                        </a:spcBef>
                        <a:spcAft>
                          <a:spcPts val="450"/>
                        </a:spcAft>
                      </a:pPr>
                      <a:r>
                        <a:rPr lang="en-GB" sz="2400" b="1" kern="0">
                          <a:effectLst/>
                        </a:rPr>
                        <a:t>A</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a new mum.</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567561000"/>
                  </a:ext>
                </a:extLst>
              </a:tr>
              <a:tr h="0">
                <a:tc>
                  <a:txBody>
                    <a:bodyPr/>
                    <a:lstStyle/>
                    <a:p>
                      <a:pPr marL="28575" marR="28575" algn="ctr">
                        <a:lnSpc>
                          <a:spcPct val="107000"/>
                        </a:lnSpc>
                        <a:spcBef>
                          <a:spcPts val="450"/>
                        </a:spcBef>
                        <a:spcAft>
                          <a:spcPts val="450"/>
                        </a:spcAft>
                      </a:pPr>
                      <a:r>
                        <a:rPr lang="en-GB" sz="2400" b="1" kern="0">
                          <a:effectLst/>
                        </a:rPr>
                        <a:t>B</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famous.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977636396"/>
                  </a:ext>
                </a:extLst>
              </a:tr>
              <a:tr h="0">
                <a:tc>
                  <a:txBody>
                    <a:bodyPr/>
                    <a:lstStyle/>
                    <a:p>
                      <a:pPr marL="28575" marR="28575" algn="ctr">
                        <a:lnSpc>
                          <a:spcPct val="107000"/>
                        </a:lnSpc>
                        <a:spcBef>
                          <a:spcPts val="450"/>
                        </a:spcBef>
                        <a:spcAft>
                          <a:spcPts val="450"/>
                        </a:spcAft>
                      </a:pPr>
                      <a:r>
                        <a:rPr lang="en-GB" sz="2400" b="1" kern="0">
                          <a:effectLst/>
                        </a:rPr>
                        <a:t>C</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newly married.</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489546457"/>
                  </a:ext>
                </a:extLst>
              </a:tr>
              <a:tr h="0">
                <a:tc>
                  <a:txBody>
                    <a:bodyPr/>
                    <a:lstStyle/>
                    <a:p>
                      <a:pPr marL="28575" marR="28575" algn="ctr">
                        <a:lnSpc>
                          <a:spcPct val="107000"/>
                        </a:lnSpc>
                        <a:spcBef>
                          <a:spcPts val="450"/>
                        </a:spcBef>
                        <a:spcAft>
                          <a:spcPts val="450"/>
                        </a:spcAft>
                      </a:pPr>
                      <a:r>
                        <a:rPr lang="en-GB" sz="2400" b="1" kern="0">
                          <a:effectLst/>
                        </a:rPr>
                        <a:t>D</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pregnant.</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635647847"/>
                  </a:ext>
                </a:extLst>
              </a:tr>
              <a:tr h="0">
                <a:tc>
                  <a:txBody>
                    <a:bodyPr/>
                    <a:lstStyle/>
                    <a:p>
                      <a:pPr marL="28575" marR="28575" algn="ctr">
                        <a:lnSpc>
                          <a:spcPct val="107000"/>
                        </a:lnSpc>
                        <a:spcBef>
                          <a:spcPts val="450"/>
                        </a:spcBef>
                        <a:spcAft>
                          <a:spcPts val="450"/>
                        </a:spcAft>
                      </a:pPr>
                      <a:r>
                        <a:rPr lang="en-GB" sz="2400" b="1" kern="0">
                          <a:effectLst/>
                        </a:rPr>
                        <a:t>E</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separated.</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056423112"/>
                  </a:ext>
                </a:extLst>
              </a:tr>
            </a:tbl>
          </a:graphicData>
        </a:graphic>
      </p:graphicFrame>
      <p:sp>
        <p:nvSpPr>
          <p:cNvPr id="9" name="Rectangle 1">
            <a:extLst>
              <a:ext uri="{FF2B5EF4-FFF2-40B4-BE49-F238E27FC236}">
                <a16:creationId xmlns:a16="http://schemas.microsoft.com/office/drawing/2014/main" id="{ABA9A3F4-FE29-E417-1287-2040531CEF4C}"/>
              </a:ext>
            </a:extLst>
          </p:cNvPr>
          <p:cNvSpPr>
            <a:spLocks noChangeArrowheads="1"/>
          </p:cNvSpPr>
          <p:nvPr/>
        </p:nvSpPr>
        <p:spPr bwMode="auto">
          <a:xfrm>
            <a:off x="2597367" y="4892663"/>
            <a:ext cx="26165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This contestant is…</a:t>
            </a:r>
            <a:endParaRPr kumimoji="0" lang="en-GB" alt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a:t>
            </a:r>
            <a:endParaRPr kumimoji="0" lang="en-GB" alt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23865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graphicFrame>
        <p:nvGraphicFramePr>
          <p:cNvPr id="6" name="Table 5">
            <a:extLst>
              <a:ext uri="{FF2B5EF4-FFF2-40B4-BE49-F238E27FC236}">
                <a16:creationId xmlns:a16="http://schemas.microsoft.com/office/drawing/2014/main" id="{ADFB030E-12A5-688D-E731-14A1E4F144FB}"/>
              </a:ext>
            </a:extLst>
          </p:cNvPr>
          <p:cNvGraphicFramePr>
            <a:graphicFrameLocks noGrp="1"/>
          </p:cNvGraphicFramePr>
          <p:nvPr/>
        </p:nvGraphicFramePr>
        <p:xfrm>
          <a:off x="551069" y="1558925"/>
          <a:ext cx="3022146" cy="1870075"/>
        </p:xfrm>
        <a:graphic>
          <a:graphicData uri="http://schemas.openxmlformats.org/drawingml/2006/table">
            <a:tbl>
              <a:tblPr>
                <a:tableStyleId>{5C22544A-7EE6-4342-B048-85BDC9FD1C3A}</a:tableStyleId>
              </a:tblPr>
              <a:tblGrid>
                <a:gridCol w="556075">
                  <a:extLst>
                    <a:ext uri="{9D8B030D-6E8A-4147-A177-3AD203B41FA5}">
                      <a16:colId xmlns:a16="http://schemas.microsoft.com/office/drawing/2014/main" val="764852310"/>
                    </a:ext>
                  </a:extLst>
                </a:gridCol>
                <a:gridCol w="2466071">
                  <a:extLst>
                    <a:ext uri="{9D8B030D-6E8A-4147-A177-3AD203B41FA5}">
                      <a16:colId xmlns:a16="http://schemas.microsoft.com/office/drawing/2014/main" val="841963021"/>
                    </a:ext>
                  </a:extLst>
                </a:gridCol>
              </a:tblGrid>
              <a:tr h="0">
                <a:tc>
                  <a:txBody>
                    <a:bodyPr/>
                    <a:lstStyle/>
                    <a:p>
                      <a:pPr marL="28575" marR="28575" algn="ctr">
                        <a:lnSpc>
                          <a:spcPct val="107000"/>
                        </a:lnSpc>
                        <a:spcBef>
                          <a:spcPts val="450"/>
                        </a:spcBef>
                        <a:spcAft>
                          <a:spcPts val="450"/>
                        </a:spcAft>
                      </a:pPr>
                      <a:r>
                        <a:rPr lang="en-GB" sz="2400" b="1" kern="0">
                          <a:effectLst/>
                        </a:rPr>
                        <a:t>A</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a new mum.</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567561000"/>
                  </a:ext>
                </a:extLst>
              </a:tr>
              <a:tr h="0">
                <a:tc>
                  <a:txBody>
                    <a:bodyPr/>
                    <a:lstStyle/>
                    <a:p>
                      <a:pPr marL="28575" marR="28575" algn="ctr">
                        <a:lnSpc>
                          <a:spcPct val="107000"/>
                        </a:lnSpc>
                        <a:spcBef>
                          <a:spcPts val="450"/>
                        </a:spcBef>
                        <a:spcAft>
                          <a:spcPts val="450"/>
                        </a:spcAft>
                      </a:pPr>
                      <a:r>
                        <a:rPr lang="en-GB" sz="2400" b="1" kern="0">
                          <a:effectLst/>
                        </a:rPr>
                        <a:t>B</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famous.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977636396"/>
                  </a:ext>
                </a:extLst>
              </a:tr>
              <a:tr h="0">
                <a:tc>
                  <a:txBody>
                    <a:bodyPr/>
                    <a:lstStyle/>
                    <a:p>
                      <a:pPr marL="28575" marR="28575" algn="ctr">
                        <a:lnSpc>
                          <a:spcPct val="107000"/>
                        </a:lnSpc>
                        <a:spcBef>
                          <a:spcPts val="450"/>
                        </a:spcBef>
                        <a:spcAft>
                          <a:spcPts val="450"/>
                        </a:spcAft>
                      </a:pPr>
                      <a:r>
                        <a:rPr lang="en-GB" sz="2400" b="1" kern="0">
                          <a:effectLst/>
                        </a:rPr>
                        <a:t>C</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newly married.</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489546457"/>
                  </a:ext>
                </a:extLst>
              </a:tr>
              <a:tr h="0">
                <a:tc>
                  <a:txBody>
                    <a:bodyPr/>
                    <a:lstStyle/>
                    <a:p>
                      <a:pPr marL="28575" marR="28575" algn="ctr">
                        <a:lnSpc>
                          <a:spcPct val="107000"/>
                        </a:lnSpc>
                        <a:spcBef>
                          <a:spcPts val="450"/>
                        </a:spcBef>
                        <a:spcAft>
                          <a:spcPts val="450"/>
                        </a:spcAft>
                      </a:pPr>
                      <a:r>
                        <a:rPr lang="en-GB" sz="2400" b="1" kern="0">
                          <a:effectLst/>
                        </a:rPr>
                        <a:t>D</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pregnant.</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635647847"/>
                  </a:ext>
                </a:extLst>
              </a:tr>
              <a:tr h="0">
                <a:tc>
                  <a:txBody>
                    <a:bodyPr/>
                    <a:lstStyle/>
                    <a:p>
                      <a:pPr marL="28575" marR="28575" algn="ctr">
                        <a:lnSpc>
                          <a:spcPct val="107000"/>
                        </a:lnSpc>
                        <a:spcBef>
                          <a:spcPts val="450"/>
                        </a:spcBef>
                        <a:spcAft>
                          <a:spcPts val="450"/>
                        </a:spcAft>
                      </a:pPr>
                      <a:r>
                        <a:rPr lang="en-GB" sz="2400" b="1" kern="0">
                          <a:effectLst/>
                        </a:rPr>
                        <a:t>E</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separated.</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056423112"/>
                  </a:ext>
                </a:extLst>
              </a:tr>
            </a:tbl>
          </a:graphicData>
        </a:graphic>
      </p:graphicFrame>
      <p:sp>
        <p:nvSpPr>
          <p:cNvPr id="8" name="Rectangle 1">
            <a:extLst>
              <a:ext uri="{FF2B5EF4-FFF2-40B4-BE49-F238E27FC236}">
                <a16:creationId xmlns:a16="http://schemas.microsoft.com/office/drawing/2014/main" id="{94C8D487-C1C6-91E2-0554-041E8D827D25}"/>
              </a:ext>
            </a:extLst>
          </p:cNvPr>
          <p:cNvSpPr>
            <a:spLocks noChangeArrowheads="1"/>
          </p:cNvSpPr>
          <p:nvPr/>
        </p:nvSpPr>
        <p:spPr bwMode="auto">
          <a:xfrm>
            <a:off x="565800" y="1108529"/>
            <a:ext cx="26165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This contestant is…</a:t>
            </a:r>
            <a:endParaRPr kumimoji="0" lang="en-GB" alt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a:t>
            </a:r>
            <a:endParaRPr kumimoji="0" lang="en-GB" alt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752CC62-6874-3DA9-EC5D-D48D149F8BC4}"/>
              </a:ext>
            </a:extLst>
          </p:cNvPr>
          <p:cNvSpPr txBox="1"/>
          <p:nvPr/>
        </p:nvSpPr>
        <p:spPr>
          <a:xfrm>
            <a:off x="5815309" y="1106861"/>
            <a:ext cx="6229350" cy="470000"/>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1" i="0" u="none" strike="noStrike" kern="0" cap="none" spc="0" normalizeH="0" baseline="0" noProof="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Answer all three parts of the question.</a:t>
            </a:r>
            <a:endParaRPr kumimoji="0" lang="en-GB" sz="2400" b="0" i="0" u="none" strike="noStrike" kern="100" cap="none" spc="0" normalizeH="0" baseline="0" noProof="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2DF34C3-CF74-D999-8E70-6FEBC11577E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7564717" y="1608586"/>
            <a:ext cx="3022146" cy="3445704"/>
          </a:xfrm>
          <a:prstGeom prst="rect">
            <a:avLst/>
          </a:prstGeom>
        </p:spPr>
      </p:pic>
      <p:pic>
        <p:nvPicPr>
          <p:cNvPr id="13" name="Graphic 12" descr="Warning with solid fill">
            <a:extLst>
              <a:ext uri="{FF2B5EF4-FFF2-40B4-BE49-F238E27FC236}">
                <a16:creationId xmlns:a16="http://schemas.microsoft.com/office/drawing/2014/main" id="{E0442A80-D2F1-2771-8293-6185756632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42798" y="4390325"/>
            <a:ext cx="334233" cy="334233"/>
          </a:xfrm>
          <a:prstGeom prst="rect">
            <a:avLst/>
          </a:prstGeom>
        </p:spPr>
      </p:pic>
      <p:sp>
        <p:nvSpPr>
          <p:cNvPr id="15" name="TextBox 14">
            <a:extLst>
              <a:ext uri="{FF2B5EF4-FFF2-40B4-BE49-F238E27FC236}">
                <a16:creationId xmlns:a16="http://schemas.microsoft.com/office/drawing/2014/main" id="{0869FD46-63D9-0DAE-7CDD-4EB0050C4E42}"/>
              </a:ext>
            </a:extLst>
          </p:cNvPr>
          <p:cNvSpPr txBox="1"/>
          <p:nvPr/>
        </p:nvSpPr>
        <p:spPr>
          <a:xfrm>
            <a:off x="10461384" y="4203804"/>
            <a:ext cx="1209832" cy="707886"/>
          </a:xfrm>
          <a:prstGeom prst="rect">
            <a:avLst/>
          </a:prstGeom>
          <a:noFill/>
        </p:spPr>
        <p:txBody>
          <a:bodyPr wrap="square" rtlCol="0">
            <a:spAutoFit/>
          </a:bodyPr>
          <a:lstStyle/>
          <a:p>
            <a:r>
              <a:rPr lang="en-GB" sz="2000">
                <a:solidFill>
                  <a:srgbClr val="FF0000"/>
                </a:solidFill>
              </a:rPr>
              <a:t>Answer is </a:t>
            </a:r>
            <a:r>
              <a:rPr lang="en-GB" sz="2000" b="1" u="sng">
                <a:solidFill>
                  <a:srgbClr val="FF0000"/>
                </a:solidFill>
              </a:rPr>
              <a:t>not</a:t>
            </a:r>
            <a:r>
              <a:rPr lang="en-GB" sz="2000">
                <a:solidFill>
                  <a:srgbClr val="FF0000"/>
                </a:solidFill>
              </a:rPr>
              <a:t> E</a:t>
            </a:r>
          </a:p>
        </p:txBody>
      </p:sp>
      <p:sp>
        <p:nvSpPr>
          <p:cNvPr id="16" name="TextBox 15">
            <a:extLst>
              <a:ext uri="{FF2B5EF4-FFF2-40B4-BE49-F238E27FC236}">
                <a16:creationId xmlns:a16="http://schemas.microsoft.com/office/drawing/2014/main" id="{98C5F91C-56B4-C2AF-714A-139179E0EBDF}"/>
              </a:ext>
            </a:extLst>
          </p:cNvPr>
          <p:cNvSpPr txBox="1"/>
          <p:nvPr/>
        </p:nvSpPr>
        <p:spPr>
          <a:xfrm>
            <a:off x="551069" y="3645276"/>
            <a:ext cx="6924218" cy="2677656"/>
          </a:xfrm>
          <a:prstGeom prst="rect">
            <a:avLst/>
          </a:prstGeom>
          <a:solidFill>
            <a:schemeClr val="accent3">
              <a:lumMod val="20000"/>
              <a:lumOff val="80000"/>
            </a:schemeClr>
          </a:solidFill>
        </p:spPr>
        <p:txBody>
          <a:bodyPr wrap="square">
            <a:spAutoFit/>
          </a:bodyPr>
          <a:lstStyle/>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1. Voici Cindy. Inconnue du public, elle vient de donner </a:t>
            </a:r>
            <a:r>
              <a:rPr kumimoji="0" lang="fr-FR" sz="2400" b="1" i="0" u="none" strike="noStrike" kern="1200" cap="none" spc="0" normalizeH="0" baseline="0" noProof="0">
                <a:ln>
                  <a:noFill/>
                </a:ln>
                <a:solidFill>
                  <a:srgbClr val="000000"/>
                </a:solidFill>
                <a:effectLst/>
                <a:uLnTx/>
                <a:uFillTx/>
                <a:latin typeface="Calibri" panose="020F0502020204030204"/>
                <a:ea typeface="+mn-ea"/>
                <a:cs typeface="+mn-cs"/>
              </a:rPr>
              <a:t>naissance à son premier enfant</a:t>
            </a: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2. Ensuite, il y a Émilie qui est en couple avec Abdel. Ils sont sur le point de </a:t>
            </a:r>
            <a:r>
              <a:rPr kumimoji="0" lang="fr-FR" sz="2400" b="1" i="0" u="none" strike="noStrike" kern="1200" cap="none" spc="0" normalizeH="0" baseline="0" noProof="0">
                <a:ln>
                  <a:noFill/>
                </a:ln>
                <a:solidFill>
                  <a:srgbClr val="000000"/>
                </a:solidFill>
                <a:effectLst/>
                <a:uLnTx/>
                <a:uFillTx/>
                <a:latin typeface="Calibri" panose="020F0502020204030204"/>
                <a:ea typeface="+mn-ea"/>
                <a:cs typeface="+mn-cs"/>
              </a:rPr>
              <a:t>fêter un mois de mariage ensemble</a:t>
            </a: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360045"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3. Et maintenant, voici Luna. Elle cache à son partenaire qu’</a:t>
            </a:r>
            <a:r>
              <a:rPr kumimoji="0" lang="fr-FR" sz="2400" b="1" i="0" u="none" strike="noStrike" kern="1200" cap="none" spc="0" normalizeH="0" baseline="0" noProof="0">
                <a:ln>
                  <a:noFill/>
                </a:ln>
                <a:solidFill>
                  <a:srgbClr val="000000"/>
                </a:solidFill>
                <a:effectLst/>
                <a:uLnTx/>
                <a:uFillTx/>
                <a:latin typeface="Calibri" panose="020F0502020204030204"/>
                <a:ea typeface="+mn-ea"/>
                <a:cs typeface="+mn-cs"/>
              </a:rPr>
              <a:t>il va être papa</a:t>
            </a: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 Vont-ils se séparer ?</a:t>
            </a:r>
          </a:p>
        </p:txBody>
      </p:sp>
    </p:spTree>
    <p:extLst>
      <p:ext uri="{BB962C8B-B14F-4D97-AF65-F5344CB8AC3E}">
        <p14:creationId xmlns:p14="http://schemas.microsoft.com/office/powerpoint/2010/main" val="232710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4">
            <a:extLst>
              <a:ext uri="{FF2B5EF4-FFF2-40B4-BE49-F238E27FC236}">
                <a16:creationId xmlns:a16="http://schemas.microsoft.com/office/drawing/2014/main" id="{62DE4008-615A-3858-D46C-895FC02C8374}"/>
              </a:ext>
            </a:extLst>
          </p:cNvPr>
          <p:cNvGraphicFramePr>
            <a:graphicFrameLocks noGrp="1"/>
          </p:cNvGraphicFramePr>
          <p:nvPr/>
        </p:nvGraphicFramePr>
        <p:xfrm>
          <a:off x="683774" y="1699133"/>
          <a:ext cx="5311150" cy="3200400"/>
        </p:xfrm>
        <a:graphic>
          <a:graphicData uri="http://schemas.openxmlformats.org/drawingml/2006/table">
            <a:tbl>
              <a:tblPr firstRow="1" bandRow="1">
                <a:tableStyleId>{5C22544A-7EE6-4342-B048-85BDC9FD1C3A}</a:tableStyleId>
              </a:tblPr>
              <a:tblGrid>
                <a:gridCol w="1596400">
                  <a:extLst>
                    <a:ext uri="{9D8B030D-6E8A-4147-A177-3AD203B41FA5}">
                      <a16:colId xmlns:a16="http://schemas.microsoft.com/office/drawing/2014/main" val="976446752"/>
                    </a:ext>
                  </a:extLst>
                </a:gridCol>
                <a:gridCol w="3714750">
                  <a:extLst>
                    <a:ext uri="{9D8B030D-6E8A-4147-A177-3AD203B41FA5}">
                      <a16:colId xmlns:a16="http://schemas.microsoft.com/office/drawing/2014/main" val="828505123"/>
                    </a:ext>
                  </a:extLst>
                </a:gridCol>
              </a:tblGrid>
              <a:tr h="370840">
                <a:tc>
                  <a:txBody>
                    <a:bodyPr/>
                    <a:lstStyle/>
                    <a:p>
                      <a:r>
                        <a:rPr lang="en-GB" sz="240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8387892"/>
                  </a:ext>
                </a:extLst>
              </a:tr>
              <a:tr h="370840">
                <a:tc>
                  <a:txBody>
                    <a:bodyPr/>
                    <a:lstStyle/>
                    <a:p>
                      <a:r>
                        <a:rPr lang="en-GB" sz="2400" b="1"/>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6307614"/>
                  </a:ext>
                </a:extLst>
              </a:tr>
              <a:tr h="370840">
                <a:tc>
                  <a:txBody>
                    <a:bodyPr/>
                    <a:lstStyle/>
                    <a:p>
                      <a:r>
                        <a:rPr lang="en-GB" sz="2400" b="1"/>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5620443"/>
                  </a:ext>
                </a:extLst>
              </a:tr>
              <a:tr h="370840">
                <a:tc>
                  <a:txBody>
                    <a:bodyPr/>
                    <a:lstStyle/>
                    <a:p>
                      <a:r>
                        <a:rPr lang="en-GB" sz="2400" b="1"/>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465749"/>
                  </a:ext>
                </a:extLst>
              </a:tr>
              <a:tr h="370840">
                <a:tc>
                  <a:txBody>
                    <a:bodyPr/>
                    <a:lstStyle/>
                    <a:p>
                      <a:r>
                        <a:rPr lang="en-GB" sz="2400" b="1"/>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86916"/>
                  </a:ext>
                </a:extLst>
              </a:tr>
              <a:tr h="370840">
                <a:tc>
                  <a:txBody>
                    <a:bodyPr/>
                    <a:lstStyle/>
                    <a:p>
                      <a:r>
                        <a:rPr lang="en-GB" sz="2400" b="1"/>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343356"/>
                  </a:ext>
                </a:extLst>
              </a:tr>
              <a:tr h="370840">
                <a:tc>
                  <a:txBody>
                    <a:bodyPr/>
                    <a:lstStyle/>
                    <a:p>
                      <a:r>
                        <a:rPr lang="en-GB" sz="2400" b="1"/>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4378459"/>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8" cy="6627933"/>
            <a:chOff x="461639" y="-76213"/>
            <a:chExt cx="1161305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6812917" y="-76213"/>
              <a:ext cx="52617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renforcez le vocabulaire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4E2638E-18AD-74D4-3D0B-E43EEBAFC426}"/>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7" name="TextBox 6">
            <a:extLst>
              <a:ext uri="{FF2B5EF4-FFF2-40B4-BE49-F238E27FC236}">
                <a16:creationId xmlns:a16="http://schemas.microsoft.com/office/drawing/2014/main" id="{A81B4053-08AF-DA8C-586D-D8E5E959FEB3}"/>
              </a:ext>
            </a:extLst>
          </p:cNvPr>
          <p:cNvSpPr txBox="1"/>
          <p:nvPr/>
        </p:nvSpPr>
        <p:spPr>
          <a:xfrm>
            <a:off x="575300" y="498804"/>
            <a:ext cx="10482943" cy="1200329"/>
          </a:xfrm>
          <a:prstGeom prst="rect">
            <a:avLst/>
          </a:prstGeom>
          <a:noFill/>
        </p:spPr>
        <p:txBody>
          <a:bodyPr wrap="square" rtlCol="0">
            <a:spAutoFit/>
          </a:bodyPr>
          <a:lstStyle/>
          <a:p>
            <a:r>
              <a:rPr lang="en-GB" sz="2400" b="1"/>
              <a:t>Listening strategy: </a:t>
            </a:r>
            <a:r>
              <a:rPr lang="en-GB" sz="2400"/>
              <a:t>be ready to hear synonyms</a:t>
            </a:r>
          </a:p>
          <a:p>
            <a:endParaRPr lang="en-GB" sz="2400"/>
          </a:p>
          <a:p>
            <a:r>
              <a:rPr lang="en-GB" sz="2400" b="1"/>
              <a:t>Listen and find the synonyms. </a:t>
            </a:r>
            <a:endParaRPr lang="en-GB" sz="2400"/>
          </a:p>
        </p:txBody>
      </p:sp>
      <p:sp>
        <p:nvSpPr>
          <p:cNvPr id="9" name="TextBox 8">
            <a:extLst>
              <a:ext uri="{FF2B5EF4-FFF2-40B4-BE49-F238E27FC236}">
                <a16:creationId xmlns:a16="http://schemas.microsoft.com/office/drawing/2014/main" id="{ACA2DC93-AEE1-9529-34A4-0307F941C242}"/>
              </a:ext>
            </a:extLst>
          </p:cNvPr>
          <p:cNvSpPr txBox="1"/>
          <p:nvPr/>
        </p:nvSpPr>
        <p:spPr>
          <a:xfrm>
            <a:off x="6037943" y="1591173"/>
            <a:ext cx="6096000" cy="3416320"/>
          </a:xfrm>
          <a:prstGeom prst="rect">
            <a:avLst/>
          </a:prstGeom>
          <a:noFill/>
        </p:spPr>
        <p:txBody>
          <a:bodyPr wrap="square" rtlCol="0">
            <a:spAutoFit/>
          </a:bodyPr>
          <a:lstStyle/>
          <a:p>
            <a:r>
              <a:rPr lang="en-GB" sz="2400" b="1"/>
              <a:t>Synonyms expressions to choose from:</a:t>
            </a:r>
          </a:p>
          <a:p>
            <a:pPr marL="342900" indent="-342900">
              <a:buFont typeface="Arial" panose="020B0604020202020204" pitchFamily="34" charset="0"/>
              <a:buChar char="•"/>
            </a:pPr>
            <a:r>
              <a:rPr lang="fr-FR" sz="2400"/>
              <a:t>elle vient de faire </a:t>
            </a:r>
          </a:p>
          <a:p>
            <a:pPr marL="342900" indent="-342900">
              <a:buFont typeface="Arial" panose="020B0604020202020204" pitchFamily="34" charset="0"/>
              <a:buChar char="•"/>
            </a:pPr>
            <a:r>
              <a:rPr lang="fr-FR" sz="2400"/>
              <a:t>elle est sur le point de faire </a:t>
            </a:r>
          </a:p>
          <a:p>
            <a:pPr marL="342900" indent="-342900">
              <a:buFont typeface="Arial" panose="020B0604020202020204" pitchFamily="34" charset="0"/>
              <a:buChar char="•"/>
            </a:pPr>
            <a:r>
              <a:rPr lang="fr-FR" sz="2400"/>
              <a:t>notre propre pièce où dormir </a:t>
            </a:r>
          </a:p>
          <a:p>
            <a:pPr marL="342900" indent="-342900">
              <a:buFont typeface="Arial" panose="020B0604020202020204" pitchFamily="34" charset="0"/>
              <a:buChar char="•"/>
            </a:pPr>
            <a:r>
              <a:rPr lang="fr-FR" sz="2400"/>
              <a:t>des restaurants réputés pour leur cuisine </a:t>
            </a:r>
          </a:p>
          <a:p>
            <a:pPr marL="342900" indent="-342900">
              <a:buFont typeface="Arial" panose="020B0604020202020204" pitchFamily="34" charset="0"/>
              <a:buChar char="•"/>
            </a:pPr>
            <a:r>
              <a:rPr lang="fr-FR" sz="2400"/>
              <a:t>on n’a pas la place </a:t>
            </a:r>
          </a:p>
          <a:p>
            <a:pPr marL="342900" indent="-342900">
              <a:buFont typeface="Arial" panose="020B0604020202020204" pitchFamily="34" charset="0"/>
              <a:buChar char="•"/>
            </a:pPr>
            <a:r>
              <a:rPr lang="fr-FR" sz="2400"/>
              <a:t>on n’a plus de voisins </a:t>
            </a:r>
          </a:p>
          <a:p>
            <a:pPr marL="342900" indent="-342900">
              <a:buFont typeface="Arial" panose="020B0604020202020204" pitchFamily="34" charset="0"/>
              <a:buChar char="•"/>
            </a:pPr>
            <a:r>
              <a:rPr lang="fr-FR" sz="2400"/>
              <a:t>des restaurants modernes</a:t>
            </a:r>
          </a:p>
          <a:p>
            <a:pPr marL="342900" indent="-342900">
              <a:buFont typeface="Arial" panose="020B0604020202020204" pitchFamily="34" charset="0"/>
              <a:buChar char="•"/>
            </a:pPr>
            <a:r>
              <a:rPr lang="fr-FR" sz="2400"/>
              <a:t>le coût est affreux </a:t>
            </a:r>
            <a:endParaRPr lang="en-GB" sz="2400"/>
          </a:p>
        </p:txBody>
      </p:sp>
      <p:pic>
        <p:nvPicPr>
          <p:cNvPr id="19" name="Recorded Sound">
            <a:hlinkClick r:id="" action="ppaction://media"/>
            <a:extLst>
              <a:ext uri="{FF2B5EF4-FFF2-40B4-BE49-F238E27FC236}">
                <a16:creationId xmlns:a16="http://schemas.microsoft.com/office/drawing/2014/main" id="{4D951800-6FD5-A574-34E6-EE0A0DED067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14974" y="1699133"/>
            <a:ext cx="406400" cy="406400"/>
          </a:xfrm>
          <a:prstGeom prst="rect">
            <a:avLst/>
          </a:prstGeom>
        </p:spPr>
      </p:pic>
      <p:pic>
        <p:nvPicPr>
          <p:cNvPr id="25" name="Recorded Sound">
            <a:hlinkClick r:id="" action="ppaction://media"/>
            <a:extLst>
              <a:ext uri="{FF2B5EF4-FFF2-40B4-BE49-F238E27FC236}">
                <a16:creationId xmlns:a16="http://schemas.microsoft.com/office/drawing/2014/main" id="{6BA0540E-741F-EDB1-3496-77FB09982C02}"/>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759474" y="2200066"/>
            <a:ext cx="406400" cy="406400"/>
          </a:xfrm>
          <a:prstGeom prst="rect">
            <a:avLst/>
          </a:prstGeom>
        </p:spPr>
      </p:pic>
      <p:pic>
        <p:nvPicPr>
          <p:cNvPr id="26" name="Recorded Sound">
            <a:hlinkClick r:id="" action="ppaction://media"/>
            <a:extLst>
              <a:ext uri="{FF2B5EF4-FFF2-40B4-BE49-F238E27FC236}">
                <a16:creationId xmlns:a16="http://schemas.microsoft.com/office/drawing/2014/main" id="{692D858D-325E-C585-4C52-B66714539D63}"/>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65222" y="2644566"/>
            <a:ext cx="406400" cy="406400"/>
          </a:xfrm>
          <a:prstGeom prst="rect">
            <a:avLst/>
          </a:prstGeom>
        </p:spPr>
      </p:pic>
      <p:pic>
        <p:nvPicPr>
          <p:cNvPr id="27" name="Recorded Sound">
            <a:hlinkClick r:id="" action="ppaction://media"/>
            <a:extLst>
              <a:ext uri="{FF2B5EF4-FFF2-40B4-BE49-F238E27FC236}">
                <a16:creationId xmlns:a16="http://schemas.microsoft.com/office/drawing/2014/main" id="{6D74E628-75C5-5D71-6ABA-45F64660BF7B}"/>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797574" y="3088985"/>
            <a:ext cx="406400" cy="406400"/>
          </a:xfrm>
          <a:prstGeom prst="rect">
            <a:avLst/>
          </a:prstGeom>
        </p:spPr>
      </p:pic>
      <p:pic>
        <p:nvPicPr>
          <p:cNvPr id="28" name="Recorded Sound">
            <a:hlinkClick r:id="" action="ppaction://media"/>
            <a:extLst>
              <a:ext uri="{FF2B5EF4-FFF2-40B4-BE49-F238E27FC236}">
                <a16:creationId xmlns:a16="http://schemas.microsoft.com/office/drawing/2014/main" id="{AFA57FEC-EBB4-3127-B63C-E40C3F9BDC34}"/>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265222" y="3516082"/>
            <a:ext cx="406400" cy="406400"/>
          </a:xfrm>
          <a:prstGeom prst="rect">
            <a:avLst/>
          </a:prstGeom>
        </p:spPr>
      </p:pic>
      <p:pic>
        <p:nvPicPr>
          <p:cNvPr id="30" name="Recorded Sound">
            <a:hlinkClick r:id="" action="ppaction://media"/>
            <a:extLst>
              <a:ext uri="{FF2B5EF4-FFF2-40B4-BE49-F238E27FC236}">
                <a16:creationId xmlns:a16="http://schemas.microsoft.com/office/drawing/2014/main" id="{E53951D9-C2AB-4A76-AC2B-94A0C5C02A8C}"/>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759474" y="3994259"/>
            <a:ext cx="406400" cy="406400"/>
          </a:xfrm>
          <a:prstGeom prst="rect">
            <a:avLst/>
          </a:prstGeom>
        </p:spPr>
      </p:pic>
      <p:pic>
        <p:nvPicPr>
          <p:cNvPr id="31" name="Recorded Sound">
            <a:hlinkClick r:id="" action="ppaction://media"/>
            <a:extLst>
              <a:ext uri="{FF2B5EF4-FFF2-40B4-BE49-F238E27FC236}">
                <a16:creationId xmlns:a16="http://schemas.microsoft.com/office/drawing/2014/main" id="{B0CE9309-1A2E-D4AE-7C03-AC4C4D2F6DE8}"/>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209120" y="4492346"/>
            <a:ext cx="406400" cy="406400"/>
          </a:xfrm>
          <a:prstGeom prst="rect">
            <a:avLst/>
          </a:prstGeom>
        </p:spPr>
      </p:pic>
      <p:sp>
        <p:nvSpPr>
          <p:cNvPr id="32" name="TextBox 31">
            <a:extLst>
              <a:ext uri="{FF2B5EF4-FFF2-40B4-BE49-F238E27FC236}">
                <a16:creationId xmlns:a16="http://schemas.microsoft.com/office/drawing/2014/main" id="{AC109A30-D4AE-FB3A-A722-BCB8A0BC3E0C}"/>
              </a:ext>
            </a:extLst>
          </p:cNvPr>
          <p:cNvSpPr txBox="1"/>
          <p:nvPr/>
        </p:nvSpPr>
        <p:spPr>
          <a:xfrm>
            <a:off x="6626397" y="2666550"/>
            <a:ext cx="4127500" cy="95410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sz="2800" i="1">
                <a:solidFill>
                  <a:schemeClr val="tx1"/>
                </a:solidFill>
              </a:rPr>
              <a:t>Vocabulary from the previous listening exercises</a:t>
            </a:r>
          </a:p>
        </p:txBody>
      </p:sp>
      <p:sp>
        <p:nvSpPr>
          <p:cNvPr id="34" name="TextBox 33">
            <a:extLst>
              <a:ext uri="{FF2B5EF4-FFF2-40B4-BE49-F238E27FC236}">
                <a16:creationId xmlns:a16="http://schemas.microsoft.com/office/drawing/2014/main" id="{D9A54BBC-5514-87C8-E128-985A178F7532}"/>
              </a:ext>
            </a:extLst>
          </p:cNvPr>
          <p:cNvSpPr txBox="1"/>
          <p:nvPr/>
        </p:nvSpPr>
        <p:spPr>
          <a:xfrm>
            <a:off x="1943509" y="1693121"/>
            <a:ext cx="3578397" cy="3108543"/>
          </a:xfrm>
          <a:prstGeom prst="rect">
            <a:avLst/>
          </a:prstGeom>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pPr marL="228600" indent="-228600">
              <a:buFont typeface="+mj-lt"/>
              <a:buAutoNum type="arabicPeriod"/>
            </a:pPr>
            <a:r>
              <a:rPr lang="fr-FR" sz="2800">
                <a:solidFill>
                  <a:srgbClr val="000000"/>
                </a:solidFill>
                <a:latin typeface="+mn-lt"/>
              </a:rPr>
              <a:t>c’est très cher</a:t>
            </a:r>
            <a:endParaRPr lang="en-GB" sz="2800">
              <a:latin typeface="+mn-lt"/>
            </a:endParaRPr>
          </a:p>
          <a:p>
            <a:pPr marL="228600" indent="-228600">
              <a:buFont typeface="+mj-lt"/>
              <a:buAutoNum type="arabicPeriod"/>
            </a:pPr>
            <a:r>
              <a:rPr lang="fr-FR" sz="2800">
                <a:solidFill>
                  <a:srgbClr val="000000"/>
                </a:solidFill>
                <a:latin typeface="+mn-lt"/>
              </a:rPr>
              <a:t>de bons restaurants </a:t>
            </a:r>
          </a:p>
          <a:p>
            <a:pPr marL="228600" indent="-228600">
              <a:buFont typeface="+mj-lt"/>
              <a:buAutoNum type="arabicPeriod"/>
            </a:pPr>
            <a:r>
              <a:rPr lang="fr-FR" sz="2800">
                <a:solidFill>
                  <a:srgbClr val="000000"/>
                </a:solidFill>
                <a:latin typeface="+mn-lt"/>
              </a:rPr>
              <a:t>on habite au calme</a:t>
            </a:r>
          </a:p>
          <a:p>
            <a:pPr marL="228600" indent="-228600">
              <a:buFont typeface="+mj-lt"/>
              <a:buAutoNum type="arabicPeriod"/>
            </a:pPr>
            <a:r>
              <a:rPr lang="fr-FR" sz="2800">
                <a:solidFill>
                  <a:srgbClr val="000000"/>
                </a:solidFill>
                <a:latin typeface="+mn-lt"/>
              </a:rPr>
              <a:t>notre chambre</a:t>
            </a:r>
          </a:p>
          <a:p>
            <a:pPr marL="228600" indent="-228600">
              <a:buFont typeface="+mj-lt"/>
              <a:buAutoNum type="arabicPeriod"/>
            </a:pPr>
            <a:r>
              <a:rPr lang="fr-FR" sz="2800">
                <a:solidFill>
                  <a:srgbClr val="000000"/>
                </a:solidFill>
                <a:latin typeface="+mn-lt"/>
              </a:rPr>
              <a:t>récemment elle </a:t>
            </a:r>
            <a:r>
              <a:rPr kumimoji="0" lang="fr-FR" sz="2800" b="0" i="0" u="none" strike="noStrike" kern="1200" cap="none" spc="0" normalizeH="0" baseline="0" noProof="0">
                <a:ln>
                  <a:noFill/>
                </a:ln>
                <a:solidFill>
                  <a:srgbClr val="000000"/>
                </a:solidFill>
                <a:effectLst/>
                <a:uLnTx/>
                <a:uFillTx/>
                <a:latin typeface="+mn-lt"/>
                <a:ea typeface="+mn-ea"/>
                <a:cs typeface="+mn-cs"/>
              </a:rPr>
              <a:t>a fait</a:t>
            </a:r>
          </a:p>
          <a:p>
            <a:pPr marL="228600" indent="-228600">
              <a:buFont typeface="+mj-lt"/>
              <a:buAutoNum type="arabicPeriod"/>
            </a:pPr>
            <a:r>
              <a:rPr lang="fr-FR" sz="2800">
                <a:solidFill>
                  <a:srgbClr val="000000"/>
                </a:solidFill>
                <a:latin typeface="+mn-lt"/>
              </a:rPr>
              <a:t>c’est trop petit</a:t>
            </a:r>
          </a:p>
          <a:p>
            <a:pPr marL="228600" indent="-228600">
              <a:buFont typeface="+mj-lt"/>
              <a:buAutoNum type="arabicPeriod"/>
            </a:pPr>
            <a:r>
              <a:rPr lang="fr-FR" sz="2800">
                <a:solidFill>
                  <a:srgbClr val="000000"/>
                </a:solidFill>
                <a:latin typeface="+mn-lt"/>
              </a:rPr>
              <a:t>elle va faire</a:t>
            </a:r>
            <a:endParaRPr lang="en-GB" sz="2800"/>
          </a:p>
        </p:txBody>
      </p:sp>
    </p:spTree>
    <p:extLst>
      <p:ext uri="{BB962C8B-B14F-4D97-AF65-F5344CB8AC3E}">
        <p14:creationId xmlns:p14="http://schemas.microsoft.com/office/powerpoint/2010/main" val="23573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9"/>
                </p:tgtEl>
              </p:cMediaNode>
            </p:audio>
            <p:audio>
              <p:cMediaNode vol="80000">
                <p:cTn id="20" fill="hold" display="0">
                  <p:stCondLst>
                    <p:cond delay="indefinite"/>
                  </p:stCondLst>
                  <p:endCondLst>
                    <p:cond evt="onStopAudio" delay="0">
                      <p:tgtEl>
                        <p:sldTgt/>
                      </p:tgtEl>
                    </p:cond>
                  </p:endCondLst>
                </p:cTn>
                <p:tgtEl>
                  <p:spTgt spid="25"/>
                </p:tgtEl>
              </p:cMediaNode>
            </p:audio>
            <p:audio>
              <p:cMediaNode vol="80000">
                <p:cTn id="21" fill="hold" display="0">
                  <p:stCondLst>
                    <p:cond delay="indefinite"/>
                  </p:stCondLst>
                  <p:endCondLst>
                    <p:cond evt="onStopAudio" delay="0">
                      <p:tgtEl>
                        <p:sldTgt/>
                      </p:tgtEl>
                    </p:cond>
                  </p:endCondLst>
                </p:cTn>
                <p:tgtEl>
                  <p:spTgt spid="26"/>
                </p:tgtEl>
              </p:cMediaNode>
            </p:audio>
            <p:audio>
              <p:cMediaNode vol="80000">
                <p:cTn id="22" fill="hold" display="0">
                  <p:stCondLst>
                    <p:cond delay="indefinite"/>
                  </p:stCondLst>
                  <p:endCondLst>
                    <p:cond evt="onStopAudio" delay="0">
                      <p:tgtEl>
                        <p:sldTgt/>
                      </p:tgtEl>
                    </p:cond>
                  </p:endCondLst>
                </p:cTn>
                <p:tgtEl>
                  <p:spTgt spid="27"/>
                </p:tgtEl>
              </p:cMediaNode>
            </p:audio>
            <p:audio>
              <p:cMediaNode vol="80000">
                <p:cTn id="23" fill="hold" display="0">
                  <p:stCondLst>
                    <p:cond delay="indefinite"/>
                  </p:stCondLst>
                  <p:endCondLst>
                    <p:cond evt="onStopAudio" delay="0">
                      <p:tgtEl>
                        <p:sldTgt/>
                      </p:tgtEl>
                    </p:cond>
                  </p:endCondLst>
                </p:cTn>
                <p:tgtEl>
                  <p:spTgt spid="28"/>
                </p:tgtEl>
              </p:cMediaNode>
            </p:audio>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1"/>
                </p:tgtEl>
              </p:cMediaNode>
            </p:audio>
          </p:childTnLst>
        </p:cTn>
      </p:par>
    </p:tnLst>
    <p:bldLst>
      <p:bldP spid="9" grpId="0"/>
      <p:bldP spid="32" grpId="0" animBg="1"/>
      <p:bldP spid="32" grpId="1"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627933"/>
            <a:chOff x="461639" y="-76213"/>
            <a:chExt cx="11613057"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302171" y="-76213"/>
              <a:ext cx="37725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essayez encore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peech Bubble: Rectangle 9">
            <a:extLst>
              <a:ext uri="{FF2B5EF4-FFF2-40B4-BE49-F238E27FC236}">
                <a16:creationId xmlns:a16="http://schemas.microsoft.com/office/drawing/2014/main" id="{58B5AC6F-283A-EC28-1936-EC4634E0CED4}"/>
              </a:ext>
            </a:extLst>
          </p:cNvPr>
          <p:cNvSpPr/>
          <p:nvPr/>
        </p:nvSpPr>
        <p:spPr>
          <a:xfrm>
            <a:off x="5579143" y="570857"/>
            <a:ext cx="5261780" cy="1475617"/>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Listen carefully to the whole extract - don’t base your answer on the first thing you hear. </a:t>
            </a:r>
          </a:p>
        </p:txBody>
      </p:sp>
      <p:pic>
        <p:nvPicPr>
          <p:cNvPr id="4" name="Picture 3">
            <a:extLst>
              <a:ext uri="{FF2B5EF4-FFF2-40B4-BE49-F238E27FC236}">
                <a16:creationId xmlns:a16="http://schemas.microsoft.com/office/drawing/2014/main" id="{B4E2638E-18AD-74D4-3D0B-E43EEBAFC42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Speech Bubble: Rectangle 4">
            <a:extLst>
              <a:ext uri="{FF2B5EF4-FFF2-40B4-BE49-F238E27FC236}">
                <a16:creationId xmlns:a16="http://schemas.microsoft.com/office/drawing/2014/main" id="{D143BA75-E900-DCC4-0F88-7342B504C0FC}"/>
              </a:ext>
            </a:extLst>
          </p:cNvPr>
          <p:cNvSpPr/>
          <p:nvPr/>
        </p:nvSpPr>
        <p:spPr>
          <a:xfrm>
            <a:off x="5627715" y="447007"/>
            <a:ext cx="5261780"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Maximise your reading time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reading instructions carefully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underlining or highlighting key words</a:t>
            </a:r>
          </a:p>
        </p:txBody>
      </p:sp>
      <p:sp>
        <p:nvSpPr>
          <p:cNvPr id="8" name="TextBox 7">
            <a:extLst>
              <a:ext uri="{FF2B5EF4-FFF2-40B4-BE49-F238E27FC236}">
                <a16:creationId xmlns:a16="http://schemas.microsoft.com/office/drawing/2014/main" id="{DBA889EF-246E-1541-7820-F1449BAAE5AB}"/>
              </a:ext>
            </a:extLst>
          </p:cNvPr>
          <p:cNvSpPr txBox="1"/>
          <p:nvPr/>
        </p:nvSpPr>
        <p:spPr>
          <a:xfrm>
            <a:off x="12763500" y="2524089"/>
            <a:ext cx="6096000" cy="3257623"/>
          </a:xfrm>
          <a:prstGeom prst="rect">
            <a:avLst/>
          </a:prstGeom>
          <a:noFill/>
        </p:spPr>
        <p:txBody>
          <a:bodyPr wrap="square">
            <a:spAutoFit/>
          </a:bodyPr>
          <a:lstStyle/>
          <a:p>
            <a:pPr>
              <a:lnSpc>
                <a:spcPct val="107000"/>
              </a:lnSpc>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1</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M1</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La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maison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est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entourée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 restaurants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réputés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pour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leur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cuisine. Le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jardin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serait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mieux</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s’il</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était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derrière.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C</a:t>
            </a:r>
            <a:r>
              <a:rPr lang="en-GB" b="1" kern="0">
                <a:solidFill>
                  <a:srgbClr val="FF0000"/>
                </a:solidFill>
                <a:latin typeface="Arial" panose="020B0604020202020204" pitchFamily="34" charset="0"/>
                <a:ea typeface="Times New Roman" panose="02020603050405020304" pitchFamily="18" charset="0"/>
                <a:cs typeface="Times New Roman" panose="02020603050405020304" pitchFamily="18" charset="0"/>
              </a:rPr>
              <a:t> B</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 A</a:t>
            </a:r>
            <a:endParaRPr lang="en-GB" sz="1800" kern="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F2</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On a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tous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notre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propre pièce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où</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dormir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Quelle chance !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Dommage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qu’on</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n’ait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pas la place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mettre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tous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nos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meubles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E H</a:t>
            </a:r>
            <a:endParaRPr lang="en-GB" sz="1800" kern="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3</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M3</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Quel</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bonheur d’être loin de tout et de ne plus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avoir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de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voisins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Chaque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mois</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habiter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ici</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va</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avoir</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un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coût</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affreux</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pour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notre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kern="0" err="1">
                <a:effectLst/>
                <a:latin typeface="Arial" panose="020B0604020202020204" pitchFamily="34" charset="0"/>
                <a:ea typeface="Times New Roman" panose="02020603050405020304" pitchFamily="18" charset="0"/>
                <a:cs typeface="Times New Roman" panose="02020603050405020304" pitchFamily="18" charset="0"/>
              </a:rPr>
              <a:t>portefeuille</a:t>
            </a: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F </a:t>
            </a:r>
            <a:r>
              <a:rPr lang="en-GB" sz="1800" b="1" kern="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 </a:t>
            </a: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 G</a:t>
            </a:r>
            <a:endParaRPr lang="en-GB" sz="1800" kern="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66D622B-44AE-F6F6-2C68-1ADC55F2D309}"/>
              </a:ext>
            </a:extLst>
          </p:cNvPr>
          <p:cNvSpPr txBox="1"/>
          <p:nvPr/>
        </p:nvSpPr>
        <p:spPr>
          <a:xfrm>
            <a:off x="525203" y="473383"/>
            <a:ext cx="5053939" cy="1911998"/>
          </a:xfrm>
          <a:prstGeom prst="rect">
            <a:avLst/>
          </a:prstGeom>
          <a:noFill/>
        </p:spPr>
        <p:txBody>
          <a:bodyPr wrap="square">
            <a:spAutoFit/>
          </a:bodyPr>
          <a:lstStyle/>
          <a:p>
            <a:pPr>
              <a:lnSpc>
                <a:spcPct val="107000"/>
              </a:lnSpc>
              <a:spcAft>
                <a:spcPts val="800"/>
              </a:spcAft>
            </a:pPr>
            <a:r>
              <a:rPr lang="en-GB" sz="2400" b="1" kern="0">
                <a:effectLst/>
                <a:ea typeface="Times New Roman" panose="02020603050405020304" pitchFamily="18" charset="0"/>
                <a:cs typeface="Times New Roman" panose="02020603050405020304" pitchFamily="18" charset="0"/>
              </a:rPr>
              <a:t>Moving in</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On the television in France, you hear these people talking about their new home.</a:t>
            </a:r>
            <a:endParaRPr lang="en-GB" sz="2400" kern="100">
              <a:effectLst/>
              <a:ea typeface="Times New Roman" panose="02020603050405020304" pitchFamily="18"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3B8D9D76-C3FA-46C5-E320-9F8B89721E98}"/>
              </a:ext>
            </a:extLst>
          </p:cNvPr>
          <p:cNvGraphicFramePr>
            <a:graphicFrameLocks noGrp="1"/>
          </p:cNvGraphicFramePr>
          <p:nvPr/>
        </p:nvGraphicFramePr>
        <p:xfrm>
          <a:off x="572310" y="3502252"/>
          <a:ext cx="3884295" cy="2992120"/>
        </p:xfrm>
        <a:graphic>
          <a:graphicData uri="http://schemas.openxmlformats.org/drawingml/2006/table">
            <a:tbl>
              <a:tblPr>
                <a:tableStyleId>{5C22544A-7EE6-4342-B048-85BDC9FD1C3A}</a:tableStyleId>
              </a:tblPr>
              <a:tblGrid>
                <a:gridCol w="462895">
                  <a:extLst>
                    <a:ext uri="{9D8B030D-6E8A-4147-A177-3AD203B41FA5}">
                      <a16:colId xmlns:a16="http://schemas.microsoft.com/office/drawing/2014/main" val="3859102831"/>
                    </a:ext>
                  </a:extLst>
                </a:gridCol>
                <a:gridCol w="3421400">
                  <a:extLst>
                    <a:ext uri="{9D8B030D-6E8A-4147-A177-3AD203B41FA5}">
                      <a16:colId xmlns:a16="http://schemas.microsoft.com/office/drawing/2014/main" val="2898922371"/>
                    </a:ext>
                  </a:extLst>
                </a:gridCol>
              </a:tblGrid>
              <a:tr h="0">
                <a:tc>
                  <a:txBody>
                    <a:bodyPr/>
                    <a:lstStyle/>
                    <a:p>
                      <a:pPr marL="28575" marR="28575" algn="ctr">
                        <a:lnSpc>
                          <a:spcPct val="107000"/>
                        </a:lnSpc>
                        <a:spcBef>
                          <a:spcPts val="450"/>
                        </a:spcBef>
                        <a:spcAft>
                          <a:spcPts val="450"/>
                        </a:spcAft>
                      </a:pPr>
                      <a:r>
                        <a:rPr lang="en-GB" sz="2400" b="1" kern="0">
                          <a:effectLst/>
                        </a:rPr>
                        <a:t>A</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garden</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261903975"/>
                  </a:ext>
                </a:extLst>
              </a:tr>
              <a:tr h="0">
                <a:tc>
                  <a:txBody>
                    <a:bodyPr/>
                    <a:lstStyle/>
                    <a:p>
                      <a:pPr marL="28575" marR="28575" algn="ctr">
                        <a:lnSpc>
                          <a:spcPct val="107000"/>
                        </a:lnSpc>
                        <a:spcBef>
                          <a:spcPts val="450"/>
                        </a:spcBef>
                        <a:spcAft>
                          <a:spcPts val="450"/>
                        </a:spcAft>
                      </a:pPr>
                      <a:r>
                        <a:rPr lang="en-GB" sz="2400" b="1" kern="0">
                          <a:effectLst/>
                        </a:rPr>
                        <a:t>B</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kitchen</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638336768"/>
                  </a:ext>
                </a:extLst>
              </a:tr>
              <a:tr h="0">
                <a:tc>
                  <a:txBody>
                    <a:bodyPr/>
                    <a:lstStyle/>
                    <a:p>
                      <a:pPr marL="28575" marR="28575" algn="ctr">
                        <a:lnSpc>
                          <a:spcPct val="107000"/>
                        </a:lnSpc>
                        <a:spcBef>
                          <a:spcPts val="450"/>
                        </a:spcBef>
                        <a:spcAft>
                          <a:spcPts val="450"/>
                        </a:spcAft>
                      </a:pPr>
                      <a:r>
                        <a:rPr lang="en-GB" sz="2400" b="1" kern="0">
                          <a:effectLst/>
                        </a:rPr>
                        <a:t>C</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local restaurants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9157921"/>
                  </a:ext>
                </a:extLst>
              </a:tr>
              <a:tr h="0">
                <a:tc>
                  <a:txBody>
                    <a:bodyPr/>
                    <a:lstStyle/>
                    <a:p>
                      <a:pPr marL="28575" marR="28575" algn="ctr">
                        <a:lnSpc>
                          <a:spcPct val="107000"/>
                        </a:lnSpc>
                        <a:spcBef>
                          <a:spcPts val="450"/>
                        </a:spcBef>
                        <a:spcAft>
                          <a:spcPts val="450"/>
                        </a:spcAft>
                      </a:pPr>
                      <a:r>
                        <a:rPr lang="en-GB" sz="2400" b="1" kern="0">
                          <a:effectLst/>
                        </a:rPr>
                        <a:t>D</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neighbours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32722375"/>
                  </a:ext>
                </a:extLst>
              </a:tr>
              <a:tr h="0">
                <a:tc>
                  <a:txBody>
                    <a:bodyPr/>
                    <a:lstStyle/>
                    <a:p>
                      <a:pPr marL="28575" marR="28575" algn="ctr">
                        <a:lnSpc>
                          <a:spcPct val="107000"/>
                        </a:lnSpc>
                        <a:spcBef>
                          <a:spcPts val="450"/>
                        </a:spcBef>
                        <a:spcAft>
                          <a:spcPts val="450"/>
                        </a:spcAft>
                      </a:pPr>
                      <a:r>
                        <a:rPr lang="en-GB" sz="2400" b="1" kern="0">
                          <a:effectLst/>
                        </a:rPr>
                        <a:t>E</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number of bedrooms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013760086"/>
                  </a:ext>
                </a:extLst>
              </a:tr>
              <a:tr h="0">
                <a:tc>
                  <a:txBody>
                    <a:bodyPr/>
                    <a:lstStyle/>
                    <a:p>
                      <a:pPr marL="28575" marR="28575" algn="ctr">
                        <a:lnSpc>
                          <a:spcPct val="107000"/>
                        </a:lnSpc>
                        <a:spcBef>
                          <a:spcPts val="450"/>
                        </a:spcBef>
                        <a:spcAft>
                          <a:spcPts val="450"/>
                        </a:spcAft>
                      </a:pPr>
                      <a:r>
                        <a:rPr lang="en-GB" sz="2400" b="1" kern="0">
                          <a:effectLst/>
                        </a:rPr>
                        <a:t>F</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peacefulness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765436691"/>
                  </a:ext>
                </a:extLst>
              </a:tr>
              <a:tr h="0">
                <a:tc>
                  <a:txBody>
                    <a:bodyPr/>
                    <a:lstStyle/>
                    <a:p>
                      <a:pPr marL="28575" marR="28575" algn="ctr">
                        <a:lnSpc>
                          <a:spcPct val="107000"/>
                        </a:lnSpc>
                        <a:spcBef>
                          <a:spcPts val="450"/>
                        </a:spcBef>
                        <a:spcAft>
                          <a:spcPts val="450"/>
                        </a:spcAft>
                      </a:pPr>
                      <a:r>
                        <a:rPr lang="en-GB" sz="2400" b="1" kern="0">
                          <a:effectLst/>
                        </a:rPr>
                        <a:t>G</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rent</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451253629"/>
                  </a:ext>
                </a:extLst>
              </a:tr>
              <a:tr h="0">
                <a:tc>
                  <a:txBody>
                    <a:bodyPr/>
                    <a:lstStyle/>
                    <a:p>
                      <a:pPr marL="28575" marR="28575" algn="ctr">
                        <a:lnSpc>
                          <a:spcPct val="107000"/>
                        </a:lnSpc>
                        <a:spcBef>
                          <a:spcPts val="450"/>
                        </a:spcBef>
                        <a:spcAft>
                          <a:spcPts val="450"/>
                        </a:spcAft>
                      </a:pPr>
                      <a:r>
                        <a:rPr lang="en-GB" sz="2400" b="1" kern="0">
                          <a:effectLst/>
                        </a:rPr>
                        <a:t>H</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size of the rooms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4093013258"/>
                  </a:ext>
                </a:extLst>
              </a:tr>
            </a:tbl>
          </a:graphicData>
        </a:graphic>
      </p:graphicFrame>
      <p:graphicFrame>
        <p:nvGraphicFramePr>
          <p:cNvPr id="18" name="Table 18">
            <a:extLst>
              <a:ext uri="{FF2B5EF4-FFF2-40B4-BE49-F238E27FC236}">
                <a16:creationId xmlns:a16="http://schemas.microsoft.com/office/drawing/2014/main" id="{5EE48DE7-47A6-071F-BCCF-AAE54D1E1635}"/>
              </a:ext>
            </a:extLst>
          </p:cNvPr>
          <p:cNvGraphicFramePr>
            <a:graphicFrameLocks noGrp="1"/>
          </p:cNvGraphicFramePr>
          <p:nvPr/>
        </p:nvGraphicFramePr>
        <p:xfrm>
          <a:off x="4855363" y="4998312"/>
          <a:ext cx="5760067" cy="1371600"/>
        </p:xfrm>
        <a:graphic>
          <a:graphicData uri="http://schemas.openxmlformats.org/drawingml/2006/table">
            <a:tbl>
              <a:tblPr firstRow="1" bandRow="1">
                <a:tableStyleId>{5940675A-B579-460E-94D1-54222C63F5DA}</a:tableStyleId>
              </a:tblPr>
              <a:tblGrid>
                <a:gridCol w="340624">
                  <a:extLst>
                    <a:ext uri="{9D8B030D-6E8A-4147-A177-3AD203B41FA5}">
                      <a16:colId xmlns:a16="http://schemas.microsoft.com/office/drawing/2014/main" val="2537306415"/>
                    </a:ext>
                  </a:extLst>
                </a:gridCol>
                <a:gridCol w="2114550">
                  <a:extLst>
                    <a:ext uri="{9D8B030D-6E8A-4147-A177-3AD203B41FA5}">
                      <a16:colId xmlns:a16="http://schemas.microsoft.com/office/drawing/2014/main" val="105607723"/>
                    </a:ext>
                  </a:extLst>
                </a:gridCol>
                <a:gridCol w="514350">
                  <a:extLst>
                    <a:ext uri="{9D8B030D-6E8A-4147-A177-3AD203B41FA5}">
                      <a16:colId xmlns:a16="http://schemas.microsoft.com/office/drawing/2014/main" val="3327380317"/>
                    </a:ext>
                  </a:extLst>
                </a:gridCol>
                <a:gridCol w="2292267">
                  <a:extLst>
                    <a:ext uri="{9D8B030D-6E8A-4147-A177-3AD203B41FA5}">
                      <a16:colId xmlns:a16="http://schemas.microsoft.com/office/drawing/2014/main" val="3922199445"/>
                    </a:ext>
                  </a:extLst>
                </a:gridCol>
                <a:gridCol w="498276">
                  <a:extLst>
                    <a:ext uri="{9D8B030D-6E8A-4147-A177-3AD203B41FA5}">
                      <a16:colId xmlns:a16="http://schemas.microsoft.com/office/drawing/2014/main" val="1154054071"/>
                    </a:ext>
                  </a:extLst>
                </a:gridCol>
              </a:tblGrid>
              <a:tr h="370840">
                <a:tc>
                  <a:txBody>
                    <a:bodyPr/>
                    <a:lstStyle/>
                    <a:p>
                      <a:r>
                        <a:rPr lang="en-GB" sz="2400" b="1"/>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a:t>Positive aspect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t>Negative aspect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25430"/>
                  </a:ext>
                </a:extLst>
              </a:tr>
              <a:tr h="370840">
                <a:tc>
                  <a:txBody>
                    <a:bodyPr/>
                    <a:lstStyle/>
                    <a:p>
                      <a:r>
                        <a:rPr lang="en-GB" sz="2400" b="1"/>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t>Positive aspect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t>Negative aspect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1986146"/>
                  </a:ext>
                </a:extLst>
              </a:tr>
              <a:tr h="370840">
                <a:tc>
                  <a:txBody>
                    <a:bodyPr/>
                    <a:lstStyle/>
                    <a:p>
                      <a:r>
                        <a:rPr lang="en-GB" sz="2400" b="1"/>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t>Positive aspect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t>Negative aspect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56550"/>
                  </a:ext>
                </a:extLst>
              </a:tr>
            </a:tbl>
          </a:graphicData>
        </a:graphic>
      </p:graphicFrame>
      <p:sp>
        <p:nvSpPr>
          <p:cNvPr id="20" name="TextBox 19">
            <a:extLst>
              <a:ext uri="{FF2B5EF4-FFF2-40B4-BE49-F238E27FC236}">
                <a16:creationId xmlns:a16="http://schemas.microsoft.com/office/drawing/2014/main" id="{EC584D94-9264-10BC-6DA2-8F0710FB9C51}"/>
              </a:ext>
            </a:extLst>
          </p:cNvPr>
          <p:cNvSpPr txBox="1"/>
          <p:nvPr/>
        </p:nvSpPr>
        <p:spPr>
          <a:xfrm>
            <a:off x="525203" y="2432688"/>
            <a:ext cx="9448800" cy="1121654"/>
          </a:xfrm>
          <a:prstGeom prst="rect">
            <a:avLst/>
          </a:prstGeom>
          <a:noFill/>
        </p:spPr>
        <p:txBody>
          <a:bodyPr wrap="square">
            <a:spAutoFit/>
          </a:bodyPr>
          <a:lstStyle/>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What is one </a:t>
            </a:r>
            <a:r>
              <a:rPr lang="en-GB" sz="2400" b="1" kern="0">
                <a:effectLst/>
                <a:ea typeface="Times New Roman" panose="02020603050405020304" pitchFamily="18" charset="0"/>
                <a:cs typeface="Times New Roman" panose="02020603050405020304" pitchFamily="18" charset="0"/>
              </a:rPr>
              <a:t>positive</a:t>
            </a:r>
            <a:r>
              <a:rPr lang="en-GB" sz="2400" kern="0">
                <a:effectLst/>
                <a:ea typeface="Times New Roman" panose="02020603050405020304" pitchFamily="18" charset="0"/>
                <a:cs typeface="Times New Roman" panose="02020603050405020304" pitchFamily="18" charset="0"/>
              </a:rPr>
              <a:t> and one </a:t>
            </a:r>
            <a:r>
              <a:rPr lang="en-GB" sz="2400" b="1" kern="0">
                <a:effectLst/>
                <a:ea typeface="Times New Roman" panose="02020603050405020304" pitchFamily="18" charset="0"/>
                <a:cs typeface="Times New Roman" panose="02020603050405020304" pitchFamily="18" charset="0"/>
              </a:rPr>
              <a:t>negative</a:t>
            </a:r>
            <a:r>
              <a:rPr lang="en-GB" sz="2400" kern="0">
                <a:effectLst/>
                <a:ea typeface="Times New Roman" panose="02020603050405020304" pitchFamily="18" charset="0"/>
                <a:cs typeface="Times New Roman" panose="02020603050405020304" pitchFamily="18" charset="0"/>
              </a:rPr>
              <a:t> aspect of their new home?</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Write the correct letters in the boxes.</a:t>
            </a:r>
            <a:endParaRPr lang="en-GB" sz="2400" kern="100">
              <a:effectLst/>
              <a:ea typeface="Times New Roman" panose="02020603050405020304" pitchFamily="18" charset="0"/>
              <a:cs typeface="Times New Roman" panose="02020603050405020304" pitchFamily="18" charset="0"/>
            </a:endParaRPr>
          </a:p>
        </p:txBody>
      </p:sp>
      <p:sp>
        <p:nvSpPr>
          <p:cNvPr id="21" name="Speech Bubble: Rectangle 20">
            <a:extLst>
              <a:ext uri="{FF2B5EF4-FFF2-40B4-BE49-F238E27FC236}">
                <a16:creationId xmlns:a16="http://schemas.microsoft.com/office/drawing/2014/main" id="{C2E926C9-1FF8-7B6E-FE65-B705A92FBACA}"/>
              </a:ext>
            </a:extLst>
          </p:cNvPr>
          <p:cNvSpPr/>
          <p:nvPr/>
        </p:nvSpPr>
        <p:spPr>
          <a:xfrm>
            <a:off x="5943599" y="447008"/>
            <a:ext cx="4945895" cy="1262196"/>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lvl="0">
              <a:defRPr/>
            </a:pPr>
            <a:r>
              <a:rPr lang="en-GB" sz="2400">
                <a:solidFill>
                  <a:srgbClr val="7F6000"/>
                </a:solidFill>
              </a:rPr>
              <a:t>Try to answer every question – it is better to attempt than leave a gap.</a:t>
            </a:r>
          </a:p>
        </p:txBody>
      </p:sp>
      <p:pic>
        <p:nvPicPr>
          <p:cNvPr id="22" name="Q211H02">
            <a:hlinkClick r:id="" action="ppaction://media"/>
            <a:extLst>
              <a:ext uri="{FF2B5EF4-FFF2-40B4-BE49-F238E27FC236}">
                <a16:creationId xmlns:a16="http://schemas.microsoft.com/office/drawing/2014/main" id="{E92C55EE-5046-D078-D3C9-8E844F97D7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3095852"/>
            <a:ext cx="406400" cy="406400"/>
          </a:xfrm>
          <a:prstGeom prst="rect">
            <a:avLst/>
          </a:prstGeom>
        </p:spPr>
      </p:pic>
      <p:graphicFrame>
        <p:nvGraphicFramePr>
          <p:cNvPr id="23" name="Table 22">
            <a:extLst>
              <a:ext uri="{FF2B5EF4-FFF2-40B4-BE49-F238E27FC236}">
                <a16:creationId xmlns:a16="http://schemas.microsoft.com/office/drawing/2014/main" id="{9E75E5DB-7B44-4E4C-2388-1A5AD332D62E}"/>
              </a:ext>
            </a:extLst>
          </p:cNvPr>
          <p:cNvGraphicFramePr>
            <a:graphicFrameLocks noGrp="1"/>
          </p:cNvGraphicFramePr>
          <p:nvPr/>
        </p:nvGraphicFramePr>
        <p:xfrm>
          <a:off x="572310" y="3466548"/>
          <a:ext cx="3884295" cy="2992120"/>
        </p:xfrm>
        <a:graphic>
          <a:graphicData uri="http://schemas.openxmlformats.org/drawingml/2006/table">
            <a:tbl>
              <a:tblPr>
                <a:tableStyleId>{5C22544A-7EE6-4342-B048-85BDC9FD1C3A}</a:tableStyleId>
              </a:tblPr>
              <a:tblGrid>
                <a:gridCol w="462895">
                  <a:extLst>
                    <a:ext uri="{9D8B030D-6E8A-4147-A177-3AD203B41FA5}">
                      <a16:colId xmlns:a16="http://schemas.microsoft.com/office/drawing/2014/main" val="3859102831"/>
                    </a:ext>
                  </a:extLst>
                </a:gridCol>
                <a:gridCol w="3421400">
                  <a:extLst>
                    <a:ext uri="{9D8B030D-6E8A-4147-A177-3AD203B41FA5}">
                      <a16:colId xmlns:a16="http://schemas.microsoft.com/office/drawing/2014/main" val="2898922371"/>
                    </a:ext>
                  </a:extLst>
                </a:gridCol>
              </a:tblGrid>
              <a:tr h="0">
                <a:tc>
                  <a:txBody>
                    <a:bodyPr/>
                    <a:lstStyle/>
                    <a:p>
                      <a:pPr marL="28575" marR="28575" algn="ctr">
                        <a:lnSpc>
                          <a:spcPct val="107000"/>
                        </a:lnSpc>
                        <a:spcBef>
                          <a:spcPts val="450"/>
                        </a:spcBef>
                        <a:spcAft>
                          <a:spcPts val="450"/>
                        </a:spcAft>
                      </a:pPr>
                      <a:r>
                        <a:rPr lang="en-GB" sz="2400" b="1" kern="0">
                          <a:effectLst/>
                        </a:rPr>
                        <a:t>A</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garden</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261903975"/>
                  </a:ext>
                </a:extLst>
              </a:tr>
              <a:tr h="0">
                <a:tc>
                  <a:txBody>
                    <a:bodyPr/>
                    <a:lstStyle/>
                    <a:p>
                      <a:pPr marL="28575" marR="28575" algn="ctr">
                        <a:lnSpc>
                          <a:spcPct val="107000"/>
                        </a:lnSpc>
                        <a:spcBef>
                          <a:spcPts val="450"/>
                        </a:spcBef>
                        <a:spcAft>
                          <a:spcPts val="450"/>
                        </a:spcAft>
                      </a:pPr>
                      <a:r>
                        <a:rPr lang="en-GB" sz="2400" b="1" kern="0">
                          <a:solidFill>
                            <a:srgbClr val="FF0000"/>
                          </a:solidFill>
                          <a:effectLst/>
                        </a:rPr>
                        <a:t>B</a:t>
                      </a:r>
                      <a:endParaRPr lang="en-GB" sz="2400" b="1" kern="1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solidFill>
                            <a:srgbClr val="FF0000"/>
                          </a:solidFill>
                          <a:effectLst/>
                        </a:rPr>
                        <a:t>The kitchen</a:t>
                      </a:r>
                      <a:endParaRPr lang="en-GB" sz="2400" kern="1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638336768"/>
                  </a:ext>
                </a:extLst>
              </a:tr>
              <a:tr h="0">
                <a:tc>
                  <a:txBody>
                    <a:bodyPr/>
                    <a:lstStyle/>
                    <a:p>
                      <a:pPr marL="28575" marR="28575" algn="ctr">
                        <a:lnSpc>
                          <a:spcPct val="107000"/>
                        </a:lnSpc>
                        <a:spcBef>
                          <a:spcPts val="450"/>
                        </a:spcBef>
                        <a:spcAft>
                          <a:spcPts val="450"/>
                        </a:spcAft>
                      </a:pPr>
                      <a:r>
                        <a:rPr lang="en-GB" sz="2400" b="1" kern="0">
                          <a:effectLst/>
                        </a:rPr>
                        <a:t>C</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local restaurants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9157921"/>
                  </a:ext>
                </a:extLst>
              </a:tr>
              <a:tr h="0">
                <a:tc>
                  <a:txBody>
                    <a:bodyPr/>
                    <a:lstStyle/>
                    <a:p>
                      <a:pPr marL="28575" marR="28575" algn="ctr">
                        <a:lnSpc>
                          <a:spcPct val="107000"/>
                        </a:lnSpc>
                        <a:spcBef>
                          <a:spcPts val="450"/>
                        </a:spcBef>
                        <a:spcAft>
                          <a:spcPts val="450"/>
                        </a:spcAft>
                      </a:pPr>
                      <a:r>
                        <a:rPr lang="en-GB" sz="2400" b="1" kern="0">
                          <a:solidFill>
                            <a:srgbClr val="FF0000"/>
                          </a:solidFill>
                          <a:effectLst/>
                        </a:rPr>
                        <a:t>D</a:t>
                      </a:r>
                      <a:endParaRPr lang="en-GB" sz="2400" b="1" kern="1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solidFill>
                            <a:srgbClr val="FF0000"/>
                          </a:solidFill>
                          <a:effectLst/>
                        </a:rPr>
                        <a:t>The neighbours</a:t>
                      </a:r>
                      <a:endParaRPr lang="en-GB" sz="2400" kern="1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32722375"/>
                  </a:ext>
                </a:extLst>
              </a:tr>
              <a:tr h="0">
                <a:tc>
                  <a:txBody>
                    <a:bodyPr/>
                    <a:lstStyle/>
                    <a:p>
                      <a:pPr marL="28575" marR="28575" algn="ctr">
                        <a:lnSpc>
                          <a:spcPct val="107000"/>
                        </a:lnSpc>
                        <a:spcBef>
                          <a:spcPts val="450"/>
                        </a:spcBef>
                        <a:spcAft>
                          <a:spcPts val="450"/>
                        </a:spcAft>
                      </a:pPr>
                      <a:r>
                        <a:rPr lang="en-GB" sz="2400" b="1" kern="0">
                          <a:effectLst/>
                        </a:rPr>
                        <a:t>E</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number of bedrooms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013760086"/>
                  </a:ext>
                </a:extLst>
              </a:tr>
              <a:tr h="0">
                <a:tc>
                  <a:txBody>
                    <a:bodyPr/>
                    <a:lstStyle/>
                    <a:p>
                      <a:pPr marL="28575" marR="28575" algn="ctr">
                        <a:lnSpc>
                          <a:spcPct val="107000"/>
                        </a:lnSpc>
                        <a:spcBef>
                          <a:spcPts val="450"/>
                        </a:spcBef>
                        <a:spcAft>
                          <a:spcPts val="450"/>
                        </a:spcAft>
                      </a:pPr>
                      <a:r>
                        <a:rPr lang="en-GB" sz="2400" b="1" kern="0">
                          <a:effectLst/>
                        </a:rPr>
                        <a:t>F</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peacefulness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765436691"/>
                  </a:ext>
                </a:extLst>
              </a:tr>
              <a:tr h="0">
                <a:tc>
                  <a:txBody>
                    <a:bodyPr/>
                    <a:lstStyle/>
                    <a:p>
                      <a:pPr marL="28575" marR="28575" algn="ctr">
                        <a:lnSpc>
                          <a:spcPct val="107000"/>
                        </a:lnSpc>
                        <a:spcBef>
                          <a:spcPts val="450"/>
                        </a:spcBef>
                        <a:spcAft>
                          <a:spcPts val="450"/>
                        </a:spcAft>
                      </a:pPr>
                      <a:r>
                        <a:rPr lang="en-GB" sz="2400" b="1" kern="0">
                          <a:effectLst/>
                        </a:rPr>
                        <a:t>G</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rent</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451253629"/>
                  </a:ext>
                </a:extLst>
              </a:tr>
              <a:tr h="0">
                <a:tc>
                  <a:txBody>
                    <a:bodyPr/>
                    <a:lstStyle/>
                    <a:p>
                      <a:pPr marL="28575" marR="28575" algn="ctr">
                        <a:lnSpc>
                          <a:spcPct val="107000"/>
                        </a:lnSpc>
                        <a:spcBef>
                          <a:spcPts val="450"/>
                        </a:spcBef>
                        <a:spcAft>
                          <a:spcPts val="450"/>
                        </a:spcAft>
                      </a:pPr>
                      <a:r>
                        <a:rPr lang="en-GB" sz="2400" b="1" kern="0">
                          <a:effectLst/>
                        </a:rPr>
                        <a:t>H</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size of the rooms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4093013258"/>
                  </a:ext>
                </a:extLst>
              </a:tr>
            </a:tbl>
          </a:graphicData>
        </a:graphic>
      </p:graphicFrame>
    </p:spTree>
    <p:extLst>
      <p:ext uri="{BB962C8B-B14F-4D97-AF65-F5344CB8AC3E}">
        <p14:creationId xmlns:p14="http://schemas.microsoft.com/office/powerpoint/2010/main" val="318658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2"/>
                </p:tgtEl>
              </p:cMediaNode>
            </p:audio>
          </p:childTnLst>
        </p:cTn>
      </p:par>
    </p:tnLst>
    <p:bldLst>
      <p:bldP spid="10" grpId="0" animBg="1"/>
      <p:bldP spid="10" grpId="1" animBg="1"/>
      <p:bldP spid="5"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46479"/>
            <a:ext cx="12000811" cy="6627933"/>
            <a:chOff x="461639" y="-76213"/>
            <a:chExt cx="12000811"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403771" y="-76213"/>
              <a:ext cx="4058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préparez-vous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9" name="TextBox 8">
            <a:extLst>
              <a:ext uri="{FF2B5EF4-FFF2-40B4-BE49-F238E27FC236}">
                <a16:creationId xmlns:a16="http://schemas.microsoft.com/office/drawing/2014/main" id="{7B6AC797-96FE-7A4B-E579-DEBB43EFCA54}"/>
              </a:ext>
            </a:extLst>
          </p:cNvPr>
          <p:cNvSpPr txBox="1"/>
          <p:nvPr/>
        </p:nvSpPr>
        <p:spPr>
          <a:xfrm>
            <a:off x="461639" y="1678447"/>
            <a:ext cx="9422590" cy="3416320"/>
          </a:xfrm>
          <a:prstGeom prst="rect">
            <a:avLst/>
          </a:prstGeom>
          <a:noFill/>
        </p:spPr>
        <p:txBody>
          <a:bodyPr wrap="square">
            <a:spAutoFit/>
          </a:bodyPr>
          <a:lstStyle/>
          <a:p>
            <a:pPr marL="514350" indent="-514350">
              <a:buFont typeface="+mj-lt"/>
              <a:buAutoNum type="arabicPeriod"/>
            </a:pPr>
            <a:r>
              <a:rPr lang="fr-FR" sz="2400">
                <a:solidFill>
                  <a:srgbClr val="000000"/>
                </a:solidFill>
              </a:rPr>
              <a:t>surfer sur les sites de mode = </a:t>
            </a:r>
            <a:r>
              <a:rPr lang="fr-FR" sz="2400">
                <a:solidFill>
                  <a:srgbClr val="C00000"/>
                </a:solidFill>
              </a:rPr>
              <a:t>e. to surf/</a:t>
            </a:r>
            <a:r>
              <a:rPr lang="fr-FR" sz="2400" err="1">
                <a:solidFill>
                  <a:srgbClr val="C00000"/>
                </a:solidFill>
              </a:rPr>
              <a:t>surfing</a:t>
            </a:r>
            <a:r>
              <a:rPr lang="fr-FR" sz="2400">
                <a:solidFill>
                  <a:srgbClr val="C00000"/>
                </a:solidFill>
              </a:rPr>
              <a:t> fashion </a:t>
            </a:r>
            <a:r>
              <a:rPr lang="fr-FR" sz="2400" err="1">
                <a:solidFill>
                  <a:srgbClr val="C00000"/>
                </a:solidFill>
              </a:rPr>
              <a:t>websites</a:t>
            </a:r>
            <a:endParaRPr lang="fr-FR" sz="2400">
              <a:solidFill>
                <a:srgbClr val="C00000"/>
              </a:solidFill>
            </a:endParaRPr>
          </a:p>
          <a:p>
            <a:pPr marL="514350" indent="-514350">
              <a:buFont typeface="+mj-lt"/>
              <a:buAutoNum type="arabicPeriod"/>
            </a:pPr>
            <a:r>
              <a:rPr lang="fr-FR" sz="2400" b="0" i="0">
                <a:solidFill>
                  <a:srgbClr val="000000"/>
                </a:solidFill>
                <a:effectLst/>
              </a:rPr>
              <a:t>j’ai arrêté </a:t>
            </a:r>
          </a:p>
          <a:p>
            <a:pPr marL="514350" indent="-514350">
              <a:buFont typeface="+mj-lt"/>
              <a:buAutoNum type="arabicPeriod"/>
            </a:pPr>
            <a:r>
              <a:rPr lang="fr-FR" sz="2400">
                <a:solidFill>
                  <a:srgbClr val="000000"/>
                </a:solidFill>
              </a:rPr>
              <a:t>je sais exactement quoi acheter </a:t>
            </a:r>
            <a:endParaRPr lang="en-GB" sz="2400"/>
          </a:p>
          <a:p>
            <a:pPr marL="514350" indent="-514350">
              <a:buFont typeface="+mj-lt"/>
              <a:buAutoNum type="arabicPeriod"/>
            </a:pPr>
            <a:r>
              <a:rPr lang="fr-FR" sz="2400" b="0" i="0">
                <a:solidFill>
                  <a:srgbClr val="000000"/>
                </a:solidFill>
                <a:effectLst/>
              </a:rPr>
              <a:t>je suis sans </a:t>
            </a:r>
          </a:p>
          <a:p>
            <a:pPr marL="514350" indent="-514350">
              <a:buFont typeface="+mj-lt"/>
              <a:buAutoNum type="arabicPeriod"/>
            </a:pPr>
            <a:r>
              <a:rPr lang="fr-FR" sz="2400" b="0" i="0">
                <a:solidFill>
                  <a:srgbClr val="000000"/>
                </a:solidFill>
                <a:effectLst/>
              </a:rPr>
              <a:t>mais je ne serai jamais </a:t>
            </a:r>
          </a:p>
          <a:p>
            <a:pPr marL="514350" indent="-514350">
              <a:buFont typeface="+mj-lt"/>
              <a:buAutoNum type="arabicPeriod"/>
            </a:pPr>
            <a:r>
              <a:rPr lang="fr-FR" sz="2400" b="0" i="0">
                <a:solidFill>
                  <a:srgbClr val="000000"/>
                </a:solidFill>
                <a:effectLst/>
              </a:rPr>
              <a:t>un nombre suffisant </a:t>
            </a:r>
          </a:p>
          <a:p>
            <a:pPr marL="514350" indent="-514350">
              <a:buFont typeface="+mj-lt"/>
              <a:buAutoNum type="arabicPeriod"/>
            </a:pPr>
            <a:r>
              <a:rPr lang="fr-FR" sz="2400" b="0" i="0">
                <a:solidFill>
                  <a:srgbClr val="000000"/>
                </a:solidFill>
                <a:effectLst/>
              </a:rPr>
              <a:t>cependant, il n’y a pas assez de </a:t>
            </a:r>
          </a:p>
          <a:p>
            <a:pPr marL="514350" indent="-514350">
              <a:buFont typeface="+mj-lt"/>
              <a:buAutoNum type="arabicPeriod"/>
            </a:pPr>
            <a:r>
              <a:rPr lang="fr-FR" sz="2400" b="0" i="0">
                <a:solidFill>
                  <a:srgbClr val="000000"/>
                </a:solidFill>
                <a:effectLst/>
              </a:rPr>
              <a:t>qui sont difficiles à utiliser</a:t>
            </a:r>
          </a:p>
          <a:p>
            <a:pPr marL="514350" indent="-514350">
              <a:buFont typeface="+mj-lt"/>
              <a:buAutoNum type="arabicPeriod"/>
            </a:pPr>
            <a:r>
              <a:rPr lang="fr-FR" sz="2400" b="0" i="0">
                <a:solidFill>
                  <a:srgbClr val="000000"/>
                </a:solidFill>
                <a:effectLst/>
              </a:rPr>
              <a:t>par contre</a:t>
            </a:r>
          </a:p>
        </p:txBody>
      </p:sp>
      <p:sp>
        <p:nvSpPr>
          <p:cNvPr id="12" name="TextBox 11">
            <a:extLst>
              <a:ext uri="{FF2B5EF4-FFF2-40B4-BE49-F238E27FC236}">
                <a16:creationId xmlns:a16="http://schemas.microsoft.com/office/drawing/2014/main" id="{ED2AE1D9-5348-BBE6-B1EC-CC1FC8F4C9E0}"/>
              </a:ext>
            </a:extLst>
          </p:cNvPr>
          <p:cNvSpPr txBox="1"/>
          <p:nvPr/>
        </p:nvSpPr>
        <p:spPr>
          <a:xfrm>
            <a:off x="481435" y="503246"/>
            <a:ext cx="62338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a:ln>
                  <a:noFill/>
                </a:ln>
                <a:effectLst/>
                <a:uLnTx/>
                <a:uFillTx/>
                <a:latin typeface="Calibri" panose="020F0502020204030204"/>
                <a:ea typeface="+mn-ea"/>
                <a:cs typeface="+mn-cs"/>
              </a:rPr>
              <a:t>Écrivez le français et l’anglais qui correspond.</a:t>
            </a:r>
          </a:p>
        </p:txBody>
      </p:sp>
      <p:sp>
        <p:nvSpPr>
          <p:cNvPr id="15" name="TextBox 14">
            <a:extLst>
              <a:ext uri="{FF2B5EF4-FFF2-40B4-BE49-F238E27FC236}">
                <a16:creationId xmlns:a16="http://schemas.microsoft.com/office/drawing/2014/main" id="{A202F825-95DB-4227-AF48-4FEF51289DF7}"/>
              </a:ext>
            </a:extLst>
          </p:cNvPr>
          <p:cNvSpPr txBox="1"/>
          <p:nvPr/>
        </p:nvSpPr>
        <p:spPr>
          <a:xfrm>
            <a:off x="6999177" y="2548154"/>
            <a:ext cx="4651688" cy="3416320"/>
          </a:xfrm>
          <a:prstGeom prst="rect">
            <a:avLst/>
          </a:prstGeom>
          <a:solidFill>
            <a:schemeClr val="bg1">
              <a:lumMod val="95000"/>
            </a:schemeClr>
          </a:solidFill>
        </p:spPr>
        <p:txBody>
          <a:bodyPr wrap="square">
            <a:spAutoFit/>
          </a:bodyPr>
          <a:lstStyle/>
          <a:p>
            <a:pPr marL="457200" indent="-457200">
              <a:buFont typeface="+mj-lt"/>
              <a:buAutoNum type="alphaLcPeriod"/>
            </a:pPr>
            <a:r>
              <a:rPr lang="en-GB" sz="2400"/>
              <a:t>that are difficult to use</a:t>
            </a:r>
          </a:p>
          <a:p>
            <a:pPr marL="457200" indent="-457200">
              <a:buFont typeface="+mj-lt"/>
              <a:buAutoNum type="alphaLcPeriod"/>
            </a:pPr>
            <a:r>
              <a:rPr lang="en-GB" sz="2400"/>
              <a:t>a sufficient number 
however, there is not enough 
on the other hand</a:t>
            </a:r>
          </a:p>
          <a:p>
            <a:pPr marL="457200" indent="-457200">
              <a:buFont typeface="+mj-lt"/>
              <a:buAutoNum type="alphaLcPeriod"/>
            </a:pPr>
            <a:r>
              <a:rPr lang="en-GB" sz="2400" b="1">
                <a:solidFill>
                  <a:srgbClr val="C00000"/>
                </a:solidFill>
              </a:rPr>
              <a:t>to surf/surfing fashion websites </a:t>
            </a:r>
            <a:r>
              <a:rPr lang="en-GB" sz="2400"/>
              <a:t>
but I will never be </a:t>
            </a:r>
          </a:p>
          <a:p>
            <a:pPr marL="457200" indent="-457200">
              <a:buFont typeface="+mj-lt"/>
              <a:buAutoNum type="alphaLcPeriod"/>
            </a:pPr>
            <a:r>
              <a:rPr lang="en-GB" sz="2400"/>
              <a:t>I quit/gave up 
I know exactly what to buy 
I am without </a:t>
            </a:r>
            <a:endParaRPr lang="fr-FR" sz="2400" b="0" i="0">
              <a:effectLst/>
            </a:endParaRPr>
          </a:p>
        </p:txBody>
      </p:sp>
    </p:spTree>
    <p:extLst>
      <p:ext uri="{BB962C8B-B14F-4D97-AF65-F5344CB8AC3E}">
        <p14:creationId xmlns:p14="http://schemas.microsoft.com/office/powerpoint/2010/main" val="276109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1" name="TextBox 10">
            <a:extLst>
              <a:ext uri="{FF2B5EF4-FFF2-40B4-BE49-F238E27FC236}">
                <a16:creationId xmlns:a16="http://schemas.microsoft.com/office/drawing/2014/main" id="{451DE53D-0754-961C-D6B4-90F9F937CD1C}"/>
              </a:ext>
            </a:extLst>
          </p:cNvPr>
          <p:cNvSpPr txBox="1"/>
          <p:nvPr/>
        </p:nvSpPr>
        <p:spPr>
          <a:xfrm>
            <a:off x="704850" y="1550114"/>
            <a:ext cx="6096000" cy="4539512"/>
          </a:xfrm>
          <a:prstGeom prst="rect">
            <a:avLst/>
          </a:prstGeom>
          <a:noFill/>
        </p:spPr>
        <p:txBody>
          <a:bodyPr wrap="square">
            <a:spAutoFit/>
          </a:bodyPr>
          <a:lstStyle/>
          <a:p>
            <a:pPr>
              <a:lnSpc>
                <a:spcPct val="107000"/>
              </a:lnSpc>
              <a:spcAft>
                <a:spcPts val="800"/>
              </a:spcAft>
            </a:pPr>
            <a:r>
              <a:rPr lang="en-GB" sz="2400" b="1" kern="0">
                <a:effectLst/>
                <a:ea typeface="Times New Roman" panose="02020603050405020304" pitchFamily="18" charset="0"/>
                <a:cs typeface="Times New Roman" panose="02020603050405020304" pitchFamily="18" charset="0"/>
              </a:rPr>
              <a:t>1</a:t>
            </a:r>
            <a:r>
              <a:rPr lang="en-GB" sz="2400" kern="0">
                <a:effectLst/>
                <a:ea typeface="Times New Roman" panose="02020603050405020304" pitchFamily="18" charset="0"/>
                <a:cs typeface="Times New Roman" panose="02020603050405020304" pitchFamily="18" charset="0"/>
              </a:rPr>
              <a:t> La </a:t>
            </a:r>
            <a:r>
              <a:rPr lang="en-GB" sz="2400" kern="0" err="1">
                <a:effectLst/>
                <a:ea typeface="Times New Roman" panose="02020603050405020304" pitchFamily="18" charset="0"/>
                <a:cs typeface="Times New Roman" panose="02020603050405020304" pitchFamily="18" charset="0"/>
              </a:rPr>
              <a:t>maison</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est</a:t>
            </a:r>
            <a:r>
              <a:rPr lang="en-GB" sz="2400" kern="0">
                <a:effectLst/>
                <a:ea typeface="Times New Roman" panose="02020603050405020304" pitchFamily="18" charset="0"/>
                <a:cs typeface="Times New Roman" panose="02020603050405020304" pitchFamily="18" charset="0"/>
              </a:rPr>
              <a:t> </a:t>
            </a:r>
            <a:r>
              <a:rPr lang="en-GB" sz="2400" kern="0" err="1">
                <a:effectLst/>
                <a:highlight>
                  <a:srgbClr val="00FF00"/>
                </a:highlight>
                <a:ea typeface="Times New Roman" panose="02020603050405020304" pitchFamily="18" charset="0"/>
                <a:cs typeface="Times New Roman" panose="02020603050405020304" pitchFamily="18" charset="0"/>
              </a:rPr>
              <a:t>entourée</a:t>
            </a:r>
            <a:r>
              <a:rPr lang="en-GB" sz="2400" kern="0">
                <a:effectLst/>
                <a:highlight>
                  <a:srgbClr val="00FF00"/>
                </a:highlight>
                <a:ea typeface="Times New Roman" panose="02020603050405020304" pitchFamily="18" charset="0"/>
                <a:cs typeface="Times New Roman" panose="02020603050405020304" pitchFamily="18" charset="0"/>
              </a:rPr>
              <a:t> de restaurants </a:t>
            </a:r>
            <a:r>
              <a:rPr lang="en-GB" sz="2400" kern="0" err="1">
                <a:effectLst/>
                <a:ea typeface="Times New Roman" panose="02020603050405020304" pitchFamily="18" charset="0"/>
                <a:cs typeface="Times New Roman" panose="02020603050405020304" pitchFamily="18" charset="0"/>
              </a:rPr>
              <a:t>réputés</a:t>
            </a:r>
            <a:r>
              <a:rPr lang="en-GB" sz="2400" kern="0">
                <a:effectLst/>
                <a:ea typeface="Times New Roman" panose="02020603050405020304" pitchFamily="18" charset="0"/>
                <a:cs typeface="Times New Roman" panose="02020603050405020304" pitchFamily="18" charset="0"/>
              </a:rPr>
              <a:t> pour </a:t>
            </a:r>
            <a:r>
              <a:rPr lang="en-GB" sz="2400" kern="0" err="1">
                <a:effectLst/>
                <a:ea typeface="Times New Roman" panose="02020603050405020304" pitchFamily="18" charset="0"/>
                <a:cs typeface="Times New Roman" panose="02020603050405020304" pitchFamily="18" charset="0"/>
              </a:rPr>
              <a:t>leur</a:t>
            </a:r>
            <a:r>
              <a:rPr lang="en-GB" sz="2400" kern="0">
                <a:effectLst/>
                <a:ea typeface="Times New Roman" panose="02020603050405020304" pitchFamily="18" charset="0"/>
                <a:cs typeface="Times New Roman" panose="02020603050405020304" pitchFamily="18" charset="0"/>
              </a:rPr>
              <a:t> </a:t>
            </a:r>
            <a:r>
              <a:rPr lang="en-GB" sz="2400" kern="0">
                <a:effectLst/>
                <a:highlight>
                  <a:srgbClr val="FFFF00"/>
                </a:highlight>
                <a:ea typeface="Times New Roman" panose="02020603050405020304" pitchFamily="18" charset="0"/>
                <a:cs typeface="Times New Roman" panose="02020603050405020304" pitchFamily="18" charset="0"/>
              </a:rPr>
              <a:t>cuisine</a:t>
            </a:r>
            <a:r>
              <a:rPr lang="en-GB" sz="2400" kern="0">
                <a:effectLst/>
                <a:ea typeface="Times New Roman" panose="02020603050405020304" pitchFamily="18" charset="0"/>
                <a:cs typeface="Times New Roman" panose="02020603050405020304" pitchFamily="18" charset="0"/>
              </a:rPr>
              <a:t>. </a:t>
            </a:r>
            <a:r>
              <a:rPr lang="en-GB" sz="2400" kern="0">
                <a:effectLst/>
                <a:highlight>
                  <a:srgbClr val="00FF00"/>
                </a:highlight>
                <a:ea typeface="Times New Roman" panose="02020603050405020304" pitchFamily="18" charset="0"/>
                <a:cs typeface="Times New Roman" panose="02020603050405020304" pitchFamily="18" charset="0"/>
              </a:rPr>
              <a:t>Le </a:t>
            </a:r>
            <a:r>
              <a:rPr lang="en-GB" sz="2400" kern="0" err="1">
                <a:effectLst/>
                <a:highlight>
                  <a:srgbClr val="00FF00"/>
                </a:highlight>
                <a:ea typeface="Times New Roman" panose="02020603050405020304" pitchFamily="18" charset="0"/>
                <a:cs typeface="Times New Roman" panose="02020603050405020304" pitchFamily="18" charset="0"/>
              </a:rPr>
              <a:t>jardin</a:t>
            </a:r>
            <a:r>
              <a:rPr lang="en-GB" sz="2400" kern="0">
                <a:effectLst/>
                <a:highlight>
                  <a:srgbClr val="00FF00"/>
                </a:highlight>
                <a:ea typeface="Times New Roman" panose="02020603050405020304" pitchFamily="18" charset="0"/>
                <a:cs typeface="Times New Roman" panose="02020603050405020304" pitchFamily="18" charset="0"/>
              </a:rPr>
              <a:t> </a:t>
            </a:r>
            <a:r>
              <a:rPr lang="en-GB" sz="2400" kern="0" err="1">
                <a:effectLst/>
                <a:highlight>
                  <a:srgbClr val="00FF00"/>
                </a:highlight>
                <a:ea typeface="Times New Roman" panose="02020603050405020304" pitchFamily="18" charset="0"/>
                <a:cs typeface="Times New Roman" panose="02020603050405020304" pitchFamily="18" charset="0"/>
              </a:rPr>
              <a:t>serait</a:t>
            </a:r>
            <a:r>
              <a:rPr lang="en-GB" sz="2400" kern="0">
                <a:effectLst/>
                <a:highlight>
                  <a:srgbClr val="00FF00"/>
                </a:highlight>
                <a:ea typeface="Times New Roman" panose="02020603050405020304" pitchFamily="18" charset="0"/>
                <a:cs typeface="Times New Roman" panose="02020603050405020304" pitchFamily="18" charset="0"/>
              </a:rPr>
              <a:t> </a:t>
            </a:r>
            <a:r>
              <a:rPr lang="en-GB" sz="2400" kern="0" err="1">
                <a:effectLst/>
                <a:highlight>
                  <a:srgbClr val="00FF00"/>
                </a:highlight>
                <a:ea typeface="Times New Roman" panose="02020603050405020304" pitchFamily="18" charset="0"/>
                <a:cs typeface="Times New Roman" panose="02020603050405020304" pitchFamily="18" charset="0"/>
              </a:rPr>
              <a:t>mieux</a:t>
            </a:r>
            <a:r>
              <a:rPr lang="en-GB" sz="2400" kern="0">
                <a:effectLst/>
                <a:highlight>
                  <a:srgbClr val="00FF00"/>
                </a:highligh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s’il</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était</a:t>
            </a:r>
            <a:r>
              <a:rPr lang="en-GB" sz="2400" kern="0">
                <a:effectLst/>
                <a:ea typeface="Times New Roman" panose="02020603050405020304" pitchFamily="18" charset="0"/>
                <a:cs typeface="Times New Roman" panose="02020603050405020304" pitchFamily="18" charset="0"/>
              </a:rPr>
              <a:t> derrière. </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2</a:t>
            </a:r>
            <a:r>
              <a:rPr lang="en-GB" sz="2400" kern="0">
                <a:effectLst/>
                <a:ea typeface="Times New Roman" panose="02020603050405020304" pitchFamily="18" charset="0"/>
                <a:cs typeface="Times New Roman" panose="02020603050405020304" pitchFamily="18" charset="0"/>
              </a:rPr>
              <a:t> On a </a:t>
            </a:r>
            <a:r>
              <a:rPr lang="en-GB" sz="2400" kern="0" err="1">
                <a:effectLst/>
                <a:highlight>
                  <a:srgbClr val="00FF00"/>
                </a:highlight>
                <a:ea typeface="Times New Roman" panose="02020603050405020304" pitchFamily="18" charset="0"/>
                <a:cs typeface="Times New Roman" panose="02020603050405020304" pitchFamily="18" charset="0"/>
              </a:rPr>
              <a:t>tous</a:t>
            </a:r>
            <a:r>
              <a:rPr lang="en-GB" sz="2400" kern="0">
                <a:effectLst/>
                <a:highlight>
                  <a:srgbClr val="00FF00"/>
                </a:highlight>
                <a:ea typeface="Times New Roman" panose="02020603050405020304" pitchFamily="18" charset="0"/>
                <a:cs typeface="Times New Roman" panose="02020603050405020304" pitchFamily="18" charset="0"/>
              </a:rPr>
              <a:t> </a:t>
            </a:r>
            <a:r>
              <a:rPr lang="en-GB" sz="2400" kern="0" err="1">
                <a:effectLst/>
                <a:highlight>
                  <a:srgbClr val="00FF00"/>
                </a:highlight>
                <a:ea typeface="Times New Roman" panose="02020603050405020304" pitchFamily="18" charset="0"/>
                <a:cs typeface="Times New Roman" panose="02020603050405020304" pitchFamily="18" charset="0"/>
              </a:rPr>
              <a:t>notre</a:t>
            </a:r>
            <a:r>
              <a:rPr lang="en-GB" sz="2400" kern="0">
                <a:effectLst/>
                <a:highlight>
                  <a:srgbClr val="00FF00"/>
                </a:highlight>
                <a:ea typeface="Times New Roman" panose="02020603050405020304" pitchFamily="18" charset="0"/>
                <a:cs typeface="Times New Roman" panose="02020603050405020304" pitchFamily="18" charset="0"/>
              </a:rPr>
              <a:t> propre pièce </a:t>
            </a:r>
            <a:r>
              <a:rPr lang="en-GB" sz="2400" kern="0" err="1">
                <a:effectLst/>
                <a:highlight>
                  <a:srgbClr val="00FF00"/>
                </a:highlight>
                <a:ea typeface="Times New Roman" panose="02020603050405020304" pitchFamily="18" charset="0"/>
                <a:cs typeface="Times New Roman" panose="02020603050405020304" pitchFamily="18" charset="0"/>
              </a:rPr>
              <a:t>où</a:t>
            </a:r>
            <a:r>
              <a:rPr lang="en-GB" sz="2400" kern="0">
                <a:effectLst/>
                <a:highlight>
                  <a:srgbClr val="00FF00"/>
                </a:highlight>
                <a:ea typeface="Times New Roman" panose="02020603050405020304" pitchFamily="18" charset="0"/>
                <a:cs typeface="Times New Roman" panose="02020603050405020304" pitchFamily="18" charset="0"/>
              </a:rPr>
              <a:t> </a:t>
            </a:r>
            <a:r>
              <a:rPr lang="en-GB" sz="2400" kern="0" err="1">
                <a:effectLst/>
                <a:highlight>
                  <a:srgbClr val="00FF00"/>
                </a:highlight>
                <a:ea typeface="Times New Roman" panose="02020603050405020304" pitchFamily="18" charset="0"/>
                <a:cs typeface="Times New Roman" panose="02020603050405020304" pitchFamily="18" charset="0"/>
              </a:rPr>
              <a:t>dormir</a:t>
            </a:r>
            <a:r>
              <a:rPr lang="en-GB" sz="2400" kern="0">
                <a:effectLst/>
                <a:ea typeface="Times New Roman" panose="02020603050405020304" pitchFamily="18" charset="0"/>
                <a:cs typeface="Times New Roman" panose="02020603050405020304" pitchFamily="18" charset="0"/>
              </a:rPr>
              <a:t>. Quelle chance ! </a:t>
            </a:r>
            <a:r>
              <a:rPr lang="en-GB" sz="2400" kern="0" err="1">
                <a:effectLst/>
                <a:ea typeface="Times New Roman" panose="02020603050405020304" pitchFamily="18" charset="0"/>
                <a:cs typeface="Times New Roman" panose="02020603050405020304" pitchFamily="18" charset="0"/>
              </a:rPr>
              <a:t>Dommage</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qu’on</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n’ait</a:t>
            </a:r>
            <a:r>
              <a:rPr lang="en-GB" sz="2400" kern="0">
                <a:effectLst/>
                <a:ea typeface="Times New Roman" panose="02020603050405020304" pitchFamily="18" charset="0"/>
                <a:cs typeface="Times New Roman" panose="02020603050405020304" pitchFamily="18" charset="0"/>
              </a:rPr>
              <a:t> </a:t>
            </a:r>
            <a:r>
              <a:rPr lang="en-GB" sz="2400" kern="0">
                <a:effectLst/>
                <a:highlight>
                  <a:srgbClr val="00FF00"/>
                </a:highlight>
                <a:ea typeface="Times New Roman" panose="02020603050405020304" pitchFamily="18" charset="0"/>
                <a:cs typeface="Times New Roman" panose="02020603050405020304" pitchFamily="18" charset="0"/>
              </a:rPr>
              <a:t>pas la place </a:t>
            </a:r>
            <a:r>
              <a:rPr lang="en-GB" sz="2400" kern="0">
                <a:effectLst/>
                <a:ea typeface="Times New Roman" panose="02020603050405020304" pitchFamily="18" charset="0"/>
                <a:cs typeface="Times New Roman" panose="02020603050405020304" pitchFamily="18" charset="0"/>
              </a:rPr>
              <a:t>de </a:t>
            </a:r>
            <a:r>
              <a:rPr lang="en-GB" sz="2400" kern="0" err="1">
                <a:effectLst/>
                <a:ea typeface="Times New Roman" panose="02020603050405020304" pitchFamily="18" charset="0"/>
                <a:cs typeface="Times New Roman" panose="02020603050405020304" pitchFamily="18" charset="0"/>
              </a:rPr>
              <a:t>mettre</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tous</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nos</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meubles</a:t>
            </a:r>
            <a:r>
              <a:rPr lang="en-GB" sz="2400" kern="0">
                <a:effectLst/>
                <a:ea typeface="Times New Roman" panose="02020603050405020304" pitchFamily="18" charset="0"/>
                <a:cs typeface="Times New Roman" panose="02020603050405020304" pitchFamily="18" charset="0"/>
              </a:rPr>
              <a:t>. </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3</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Quel</a:t>
            </a:r>
            <a:r>
              <a:rPr lang="en-GB" sz="2400" kern="0">
                <a:effectLst/>
                <a:ea typeface="Times New Roman" panose="02020603050405020304" pitchFamily="18" charset="0"/>
                <a:cs typeface="Times New Roman" panose="02020603050405020304" pitchFamily="18" charset="0"/>
              </a:rPr>
              <a:t> bonheur d’être </a:t>
            </a:r>
            <a:r>
              <a:rPr lang="en-GB" sz="2400" kern="0">
                <a:effectLst/>
                <a:highlight>
                  <a:srgbClr val="00FF00"/>
                </a:highlight>
                <a:ea typeface="Times New Roman" panose="02020603050405020304" pitchFamily="18" charset="0"/>
                <a:cs typeface="Times New Roman" panose="02020603050405020304" pitchFamily="18" charset="0"/>
              </a:rPr>
              <a:t>loin de tout et de ne </a:t>
            </a:r>
            <a:r>
              <a:rPr lang="en-GB" sz="2400" b="1" kern="0">
                <a:effectLst/>
                <a:highlight>
                  <a:srgbClr val="00FF00"/>
                </a:highlight>
                <a:ea typeface="Times New Roman" panose="02020603050405020304" pitchFamily="18" charset="0"/>
                <a:cs typeface="Times New Roman" panose="02020603050405020304" pitchFamily="18" charset="0"/>
              </a:rPr>
              <a:t>plus </a:t>
            </a:r>
            <a:r>
              <a:rPr lang="en-GB" sz="2400" b="1" kern="0" err="1">
                <a:effectLst/>
                <a:highlight>
                  <a:srgbClr val="00FF00"/>
                </a:highlight>
                <a:ea typeface="Times New Roman" panose="02020603050405020304" pitchFamily="18" charset="0"/>
                <a:cs typeface="Times New Roman" panose="02020603050405020304" pitchFamily="18" charset="0"/>
              </a:rPr>
              <a:t>avoir</a:t>
            </a:r>
            <a:r>
              <a:rPr lang="en-GB" sz="2400" b="1" kern="0">
                <a:effectLst/>
                <a:highlight>
                  <a:srgbClr val="00FF00"/>
                </a:highlight>
                <a:ea typeface="Times New Roman" panose="02020603050405020304" pitchFamily="18" charset="0"/>
                <a:cs typeface="Times New Roman" panose="02020603050405020304" pitchFamily="18" charset="0"/>
              </a:rPr>
              <a:t> </a:t>
            </a:r>
            <a:r>
              <a:rPr lang="en-GB" sz="2400" kern="0">
                <a:effectLst/>
                <a:highlight>
                  <a:srgbClr val="00FF00"/>
                </a:highlight>
                <a:ea typeface="Times New Roman" panose="02020603050405020304" pitchFamily="18" charset="0"/>
                <a:cs typeface="Times New Roman" panose="02020603050405020304" pitchFamily="18" charset="0"/>
              </a:rPr>
              <a:t>de </a:t>
            </a:r>
            <a:r>
              <a:rPr lang="en-GB" sz="2400" kern="0" err="1">
                <a:effectLst/>
                <a:highlight>
                  <a:srgbClr val="FFFF00"/>
                </a:highlight>
                <a:ea typeface="Times New Roman" panose="02020603050405020304" pitchFamily="18" charset="0"/>
                <a:cs typeface="Times New Roman" panose="02020603050405020304" pitchFamily="18" charset="0"/>
              </a:rPr>
              <a:t>voisins</a:t>
            </a:r>
            <a:r>
              <a:rPr lang="en-GB" sz="2400" kern="0">
                <a:effectLst/>
                <a:ea typeface="Times New Roman" panose="02020603050405020304" pitchFamily="18" charset="0"/>
                <a:cs typeface="Times New Roman" panose="02020603050405020304" pitchFamily="18" charset="0"/>
              </a:rPr>
              <a:t> ! </a:t>
            </a:r>
            <a:r>
              <a:rPr lang="en-GB" sz="2400" kern="0" err="1">
                <a:effectLst/>
                <a:ea typeface="Times New Roman" panose="02020603050405020304" pitchFamily="18" charset="0"/>
                <a:cs typeface="Times New Roman" panose="02020603050405020304" pitchFamily="18" charset="0"/>
              </a:rPr>
              <a:t>Chaque</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mois</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habiter</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ici</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va</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avoir</a:t>
            </a:r>
            <a:r>
              <a:rPr lang="en-GB" sz="2400" kern="0">
                <a:effectLst/>
                <a:ea typeface="Times New Roman" panose="02020603050405020304" pitchFamily="18" charset="0"/>
                <a:cs typeface="Times New Roman" panose="02020603050405020304" pitchFamily="18" charset="0"/>
              </a:rPr>
              <a:t> un </a:t>
            </a:r>
            <a:r>
              <a:rPr lang="en-GB" sz="2400" kern="0" err="1">
                <a:effectLst/>
                <a:highlight>
                  <a:srgbClr val="00FF00"/>
                </a:highlight>
                <a:ea typeface="Times New Roman" panose="02020603050405020304" pitchFamily="18" charset="0"/>
                <a:cs typeface="Times New Roman" panose="02020603050405020304" pitchFamily="18" charset="0"/>
              </a:rPr>
              <a:t>coût</a:t>
            </a:r>
            <a:r>
              <a:rPr lang="en-GB" sz="2400" kern="0">
                <a:effectLst/>
                <a:highlight>
                  <a:srgbClr val="00FF00"/>
                </a:highlight>
                <a:ea typeface="Times New Roman" panose="02020603050405020304" pitchFamily="18" charset="0"/>
                <a:cs typeface="Times New Roman" panose="02020603050405020304" pitchFamily="18" charset="0"/>
              </a:rPr>
              <a:t> </a:t>
            </a:r>
            <a:r>
              <a:rPr lang="en-GB" sz="2400" kern="0" err="1">
                <a:effectLst/>
                <a:highlight>
                  <a:srgbClr val="00FF00"/>
                </a:highlight>
                <a:ea typeface="Times New Roman" panose="02020603050405020304" pitchFamily="18" charset="0"/>
                <a:cs typeface="Times New Roman" panose="02020603050405020304" pitchFamily="18" charset="0"/>
              </a:rPr>
              <a:t>affreux</a:t>
            </a:r>
            <a:r>
              <a:rPr lang="en-GB" sz="2400" kern="0">
                <a:effectLst/>
                <a:highlight>
                  <a:srgbClr val="00FF00"/>
                </a:highlight>
                <a:ea typeface="Times New Roman" panose="02020603050405020304" pitchFamily="18" charset="0"/>
                <a:cs typeface="Times New Roman" panose="02020603050405020304" pitchFamily="18" charset="0"/>
              </a:rPr>
              <a:t> </a:t>
            </a:r>
            <a:r>
              <a:rPr lang="en-GB" sz="2400" kern="0">
                <a:effectLst/>
                <a:ea typeface="Times New Roman" panose="02020603050405020304" pitchFamily="18" charset="0"/>
                <a:cs typeface="Times New Roman" panose="02020603050405020304" pitchFamily="18" charset="0"/>
              </a:rPr>
              <a:t>pour </a:t>
            </a:r>
            <a:r>
              <a:rPr lang="en-GB" sz="2400" kern="0" err="1">
                <a:effectLst/>
                <a:ea typeface="Times New Roman" panose="02020603050405020304" pitchFamily="18" charset="0"/>
                <a:cs typeface="Times New Roman" panose="02020603050405020304" pitchFamily="18" charset="0"/>
              </a:rPr>
              <a:t>notre</a:t>
            </a:r>
            <a:r>
              <a:rPr lang="en-GB" sz="2400" kern="0">
                <a:effectLst/>
                <a:ea typeface="Times New Roman" panose="02020603050405020304" pitchFamily="18" charset="0"/>
                <a:cs typeface="Times New Roman" panose="02020603050405020304" pitchFamily="18" charset="0"/>
              </a:rPr>
              <a:t> </a:t>
            </a:r>
            <a:r>
              <a:rPr lang="en-GB" sz="2400" kern="0" err="1">
                <a:effectLst/>
                <a:ea typeface="Times New Roman" panose="02020603050405020304" pitchFamily="18" charset="0"/>
                <a:cs typeface="Times New Roman" panose="02020603050405020304" pitchFamily="18" charset="0"/>
              </a:rPr>
              <a:t>portefeuille</a:t>
            </a:r>
            <a:r>
              <a:rPr lang="en-GB" sz="2400" kern="0">
                <a:effectLst/>
                <a:ea typeface="Times New Roman" panose="02020603050405020304" pitchFamily="18" charset="0"/>
                <a:cs typeface="Times New Roman" panose="02020603050405020304" pitchFamily="18" charset="0"/>
              </a:rPr>
              <a:t>. </a:t>
            </a:r>
            <a:endParaRPr lang="en-GB" sz="2400" kern="100">
              <a:effectLst/>
              <a:ea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1EEEEBA5-8269-B0ED-9A55-524E75795C50}"/>
              </a:ext>
            </a:extLst>
          </p:cNvPr>
          <p:cNvGraphicFramePr>
            <a:graphicFrameLocks noGrp="1"/>
          </p:cNvGraphicFramePr>
          <p:nvPr/>
        </p:nvGraphicFramePr>
        <p:xfrm>
          <a:off x="7433031" y="1550114"/>
          <a:ext cx="3884295" cy="2992120"/>
        </p:xfrm>
        <a:graphic>
          <a:graphicData uri="http://schemas.openxmlformats.org/drawingml/2006/table">
            <a:tbl>
              <a:tblPr>
                <a:tableStyleId>{5C22544A-7EE6-4342-B048-85BDC9FD1C3A}</a:tableStyleId>
              </a:tblPr>
              <a:tblGrid>
                <a:gridCol w="462895">
                  <a:extLst>
                    <a:ext uri="{9D8B030D-6E8A-4147-A177-3AD203B41FA5}">
                      <a16:colId xmlns:a16="http://schemas.microsoft.com/office/drawing/2014/main" val="3859102831"/>
                    </a:ext>
                  </a:extLst>
                </a:gridCol>
                <a:gridCol w="3421400">
                  <a:extLst>
                    <a:ext uri="{9D8B030D-6E8A-4147-A177-3AD203B41FA5}">
                      <a16:colId xmlns:a16="http://schemas.microsoft.com/office/drawing/2014/main" val="2898922371"/>
                    </a:ext>
                  </a:extLst>
                </a:gridCol>
              </a:tblGrid>
              <a:tr h="0">
                <a:tc>
                  <a:txBody>
                    <a:bodyPr/>
                    <a:lstStyle/>
                    <a:p>
                      <a:pPr marL="28575" marR="28575" algn="ctr">
                        <a:lnSpc>
                          <a:spcPct val="107000"/>
                        </a:lnSpc>
                        <a:spcBef>
                          <a:spcPts val="450"/>
                        </a:spcBef>
                        <a:spcAft>
                          <a:spcPts val="450"/>
                        </a:spcAft>
                      </a:pPr>
                      <a:r>
                        <a:rPr lang="en-GB" sz="2400" b="1" kern="0">
                          <a:effectLst/>
                        </a:rPr>
                        <a:t>A</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garden</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261903975"/>
                  </a:ext>
                </a:extLst>
              </a:tr>
              <a:tr h="0">
                <a:tc>
                  <a:txBody>
                    <a:bodyPr/>
                    <a:lstStyle/>
                    <a:p>
                      <a:pPr marL="28575" marR="28575" algn="ctr">
                        <a:lnSpc>
                          <a:spcPct val="107000"/>
                        </a:lnSpc>
                        <a:spcBef>
                          <a:spcPts val="450"/>
                        </a:spcBef>
                        <a:spcAft>
                          <a:spcPts val="450"/>
                        </a:spcAft>
                      </a:pPr>
                      <a:r>
                        <a:rPr lang="en-GB" sz="2400" b="1" kern="0">
                          <a:solidFill>
                            <a:srgbClr val="FF0000"/>
                          </a:solidFill>
                          <a:effectLst/>
                        </a:rPr>
                        <a:t>B</a:t>
                      </a:r>
                      <a:endParaRPr lang="en-GB" sz="2400" b="1" kern="1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solidFill>
                            <a:srgbClr val="FF0000"/>
                          </a:solidFill>
                          <a:effectLst/>
                        </a:rPr>
                        <a:t>The kitchen</a:t>
                      </a:r>
                      <a:endParaRPr lang="en-GB" sz="2400" kern="1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638336768"/>
                  </a:ext>
                </a:extLst>
              </a:tr>
              <a:tr h="0">
                <a:tc>
                  <a:txBody>
                    <a:bodyPr/>
                    <a:lstStyle/>
                    <a:p>
                      <a:pPr marL="28575" marR="28575" algn="ctr">
                        <a:lnSpc>
                          <a:spcPct val="107000"/>
                        </a:lnSpc>
                        <a:spcBef>
                          <a:spcPts val="450"/>
                        </a:spcBef>
                        <a:spcAft>
                          <a:spcPts val="450"/>
                        </a:spcAft>
                      </a:pPr>
                      <a:r>
                        <a:rPr lang="en-GB" sz="2400" b="1" kern="0">
                          <a:effectLst/>
                        </a:rPr>
                        <a:t>C</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local restaurants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9157921"/>
                  </a:ext>
                </a:extLst>
              </a:tr>
              <a:tr h="0">
                <a:tc>
                  <a:txBody>
                    <a:bodyPr/>
                    <a:lstStyle/>
                    <a:p>
                      <a:pPr marL="28575" marR="28575" algn="ctr">
                        <a:lnSpc>
                          <a:spcPct val="107000"/>
                        </a:lnSpc>
                        <a:spcBef>
                          <a:spcPts val="450"/>
                        </a:spcBef>
                        <a:spcAft>
                          <a:spcPts val="450"/>
                        </a:spcAft>
                      </a:pPr>
                      <a:r>
                        <a:rPr lang="en-GB" sz="2400" b="1" kern="0">
                          <a:solidFill>
                            <a:srgbClr val="FF0000"/>
                          </a:solidFill>
                          <a:effectLst/>
                        </a:rPr>
                        <a:t>D</a:t>
                      </a:r>
                      <a:endParaRPr lang="en-GB" sz="2400" b="1" kern="1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solidFill>
                            <a:srgbClr val="FF0000"/>
                          </a:solidFill>
                          <a:effectLst/>
                        </a:rPr>
                        <a:t>The neighbours</a:t>
                      </a:r>
                      <a:endParaRPr lang="en-GB" sz="2400" kern="1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132722375"/>
                  </a:ext>
                </a:extLst>
              </a:tr>
              <a:tr h="0">
                <a:tc>
                  <a:txBody>
                    <a:bodyPr/>
                    <a:lstStyle/>
                    <a:p>
                      <a:pPr marL="28575" marR="28575" algn="ctr">
                        <a:lnSpc>
                          <a:spcPct val="107000"/>
                        </a:lnSpc>
                        <a:spcBef>
                          <a:spcPts val="450"/>
                        </a:spcBef>
                        <a:spcAft>
                          <a:spcPts val="450"/>
                        </a:spcAft>
                      </a:pPr>
                      <a:r>
                        <a:rPr lang="en-GB" sz="2400" b="1" kern="0">
                          <a:effectLst/>
                        </a:rPr>
                        <a:t>E</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number of bedrooms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013760086"/>
                  </a:ext>
                </a:extLst>
              </a:tr>
              <a:tr h="0">
                <a:tc>
                  <a:txBody>
                    <a:bodyPr/>
                    <a:lstStyle/>
                    <a:p>
                      <a:pPr marL="28575" marR="28575" algn="ctr">
                        <a:lnSpc>
                          <a:spcPct val="107000"/>
                        </a:lnSpc>
                        <a:spcBef>
                          <a:spcPts val="450"/>
                        </a:spcBef>
                        <a:spcAft>
                          <a:spcPts val="450"/>
                        </a:spcAft>
                      </a:pPr>
                      <a:r>
                        <a:rPr lang="en-GB" sz="2400" b="1" kern="0">
                          <a:effectLst/>
                        </a:rPr>
                        <a:t>F</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peacefulness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765436691"/>
                  </a:ext>
                </a:extLst>
              </a:tr>
              <a:tr h="0">
                <a:tc>
                  <a:txBody>
                    <a:bodyPr/>
                    <a:lstStyle/>
                    <a:p>
                      <a:pPr marL="28575" marR="28575" algn="ctr">
                        <a:lnSpc>
                          <a:spcPct val="107000"/>
                        </a:lnSpc>
                        <a:spcBef>
                          <a:spcPts val="450"/>
                        </a:spcBef>
                        <a:spcAft>
                          <a:spcPts val="450"/>
                        </a:spcAft>
                      </a:pPr>
                      <a:r>
                        <a:rPr lang="en-GB" sz="2400" b="1" kern="0">
                          <a:effectLst/>
                        </a:rPr>
                        <a:t>G</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rent</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451253629"/>
                  </a:ext>
                </a:extLst>
              </a:tr>
              <a:tr h="0">
                <a:tc>
                  <a:txBody>
                    <a:bodyPr/>
                    <a:lstStyle/>
                    <a:p>
                      <a:pPr marL="28575" marR="28575" algn="ctr">
                        <a:lnSpc>
                          <a:spcPct val="107000"/>
                        </a:lnSpc>
                        <a:spcBef>
                          <a:spcPts val="450"/>
                        </a:spcBef>
                        <a:spcAft>
                          <a:spcPts val="450"/>
                        </a:spcAft>
                      </a:pPr>
                      <a:r>
                        <a:rPr lang="en-GB" sz="2400" b="1" kern="0">
                          <a:effectLst/>
                        </a:rPr>
                        <a:t>H</a:t>
                      </a:r>
                      <a:endParaRPr lang="en-GB" sz="24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r>
                        <a:rPr lang="en-GB" sz="2400" kern="0">
                          <a:effectLst/>
                        </a:rPr>
                        <a:t>The size of the rooms</a:t>
                      </a:r>
                      <a:endParaRPr lang="en-GB"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4093013258"/>
                  </a:ext>
                </a:extLst>
              </a:tr>
            </a:tbl>
          </a:graphicData>
        </a:graphic>
      </p:graphicFrame>
    </p:spTree>
    <p:extLst>
      <p:ext uri="{BB962C8B-B14F-4D97-AF65-F5344CB8AC3E}">
        <p14:creationId xmlns:p14="http://schemas.microsoft.com/office/powerpoint/2010/main" val="1349161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9E11-6C03-170B-E9A7-AAE835E40CB2}"/>
              </a:ext>
            </a:extLst>
          </p:cNvPr>
          <p:cNvSpPr>
            <a:spLocks noGrp="1"/>
          </p:cNvSpPr>
          <p:nvPr>
            <p:ph type="title"/>
          </p:nvPr>
        </p:nvSpPr>
        <p:spPr/>
        <p:txBody>
          <a:bodyPr/>
          <a:lstStyle/>
          <a:p>
            <a:r>
              <a:rPr lang="en-GB"/>
              <a:t>Listening 3: answering in English</a:t>
            </a:r>
          </a:p>
        </p:txBody>
      </p:sp>
      <p:sp>
        <p:nvSpPr>
          <p:cNvPr id="3" name="Content Placeholder 2">
            <a:extLst>
              <a:ext uri="{FF2B5EF4-FFF2-40B4-BE49-F238E27FC236}">
                <a16:creationId xmlns:a16="http://schemas.microsoft.com/office/drawing/2014/main" id="{9C4EC0E9-A817-1FD6-4317-F3C577289719}"/>
              </a:ext>
            </a:extLst>
          </p:cNvPr>
          <p:cNvSpPr>
            <a:spLocks noGrp="1"/>
          </p:cNvSpPr>
          <p:nvPr>
            <p:ph idx="1"/>
          </p:nvPr>
        </p:nvSpPr>
        <p:spPr>
          <a:xfrm>
            <a:off x="609600" y="2759530"/>
            <a:ext cx="6743700" cy="3749399"/>
          </a:xfrm>
        </p:spPr>
        <p:txBody>
          <a:bodyPr>
            <a:norm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ea typeface="+mn-ea"/>
                <a:cs typeface="+mn-cs"/>
              </a:rPr>
              <a:t>Tips </a:t>
            </a:r>
            <a:r>
              <a:rPr lang="en-GB" sz="2400" b="1" dirty="0">
                <a:solidFill>
                  <a:schemeClr val="tx1"/>
                </a:solidFill>
                <a:ea typeface="+mn-ea"/>
              </a:rPr>
              <a:t>for exam success:</a:t>
            </a:r>
          </a:p>
          <a:p>
            <a:pPr marR="0" lvl="0" defTabSz="914400" rtl="0" eaLnBrk="1" fontAlgn="auto" latinLnBrk="0" hangingPunct="1">
              <a:lnSpc>
                <a:spcPct val="100000"/>
              </a:lnSpc>
              <a:spcBef>
                <a:spcPts val="0"/>
              </a:spcBef>
              <a:spcAft>
                <a:spcPts val="0"/>
              </a:spcAft>
              <a:buClrTx/>
              <a:buSzTx/>
              <a:tabLst/>
              <a:defRPr/>
            </a:pPr>
            <a:endParaRPr lang="en-GB" sz="2400" b="1" dirty="0">
              <a:solidFill>
                <a:schemeClr val="tx1"/>
              </a:solidFill>
              <a:ea typeface="+mn-ea"/>
            </a:endParaRP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chemeClr val="tx1"/>
                </a:solidFill>
                <a:effectLst/>
                <a:uLnTx/>
                <a:uFillTx/>
                <a:ea typeface="+mn-ea"/>
              </a:rPr>
              <a:t>Maximise your reading time by: </a:t>
            </a:r>
          </a:p>
          <a:p>
            <a:pPr marL="533386" lvl="1" indent="0" defTabSz="914400" fontAlgn="auto">
              <a:spcBef>
                <a:spcPts val="0"/>
              </a:spcBef>
              <a:spcAft>
                <a:spcPts val="0"/>
              </a:spcAft>
              <a:buNone/>
              <a:defRPr/>
            </a:pPr>
            <a:r>
              <a:rPr lang="en-GB" sz="2400" dirty="0">
                <a:solidFill>
                  <a:schemeClr val="tx1"/>
                </a:solidFill>
              </a:rPr>
              <a:t>-</a:t>
            </a:r>
            <a:r>
              <a:rPr kumimoji="0" lang="en-GB" sz="2400" b="0" i="0" u="none" strike="noStrike" kern="1200" cap="none" spc="0" normalizeH="0" baseline="0" noProof="0" dirty="0">
                <a:ln>
                  <a:noFill/>
                </a:ln>
                <a:solidFill>
                  <a:schemeClr val="tx1"/>
                </a:solidFill>
                <a:effectLst/>
                <a:uLnTx/>
                <a:uFillTx/>
                <a:ea typeface="+mn-ea"/>
              </a:rPr>
              <a:t> reading instructions carefully </a:t>
            </a:r>
          </a:p>
          <a:p>
            <a:pPr marL="533386" lvl="1" indent="0" defTabSz="914400" fontAlgn="auto">
              <a:spcBef>
                <a:spcPts val="0"/>
              </a:spcBef>
              <a:spcAft>
                <a:spcPts val="0"/>
              </a:spcAft>
              <a:buNone/>
              <a:defRPr/>
            </a:pPr>
            <a:r>
              <a:rPr kumimoji="0" lang="en-GB" sz="2400" b="0" i="0" u="none" strike="noStrike" kern="1200" cap="none" spc="0" normalizeH="0" baseline="0" noProof="0" dirty="0">
                <a:ln>
                  <a:noFill/>
                </a:ln>
                <a:solidFill>
                  <a:schemeClr val="tx1"/>
                </a:solidFill>
                <a:effectLst/>
                <a:uLnTx/>
                <a:uFillTx/>
                <a:ea typeface="+mn-ea"/>
              </a:rPr>
              <a:t>- underlining or highlighting key words</a:t>
            </a:r>
          </a:p>
          <a:p>
            <a:r>
              <a:rPr kumimoji="0" lang="en-GB" sz="2400" b="0" i="0" u="none" strike="noStrike" kern="1200" cap="none" spc="0" normalizeH="0" baseline="0" noProof="0" dirty="0">
                <a:ln>
                  <a:noFill/>
                </a:ln>
                <a:solidFill>
                  <a:schemeClr val="tx1"/>
                </a:solidFill>
                <a:effectLst/>
                <a:uLnTx/>
                <a:uFillTx/>
                <a:ea typeface="+mn-ea"/>
              </a:rPr>
              <a:t>Listen carefully to the whole extract - don’t base your answer on the first thing you hear. </a:t>
            </a:r>
          </a:p>
          <a:p>
            <a:r>
              <a:rPr lang="en-GB" sz="2400" b="1" dirty="0">
                <a:solidFill>
                  <a:schemeClr val="tx1"/>
                </a:solidFill>
              </a:rPr>
              <a:t>If the question asks for </a:t>
            </a:r>
            <a:r>
              <a:rPr lang="en-GB" sz="2400" b="1" u="sng" dirty="0">
                <a:solidFill>
                  <a:schemeClr val="tx1"/>
                </a:solidFill>
              </a:rPr>
              <a:t>one</a:t>
            </a:r>
            <a:r>
              <a:rPr lang="en-GB" sz="2400" b="1" dirty="0">
                <a:solidFill>
                  <a:schemeClr val="tx1"/>
                </a:solidFill>
              </a:rPr>
              <a:t> detail – only give </a:t>
            </a:r>
            <a:r>
              <a:rPr lang="en-GB" sz="2400" b="1" u="sng" dirty="0">
                <a:solidFill>
                  <a:schemeClr val="tx1"/>
                </a:solidFill>
              </a:rPr>
              <a:t>one</a:t>
            </a:r>
            <a:r>
              <a:rPr lang="en-GB" sz="2400" b="1" dirty="0">
                <a:solidFill>
                  <a:schemeClr val="tx1"/>
                </a:solidFill>
              </a:rPr>
              <a:t> detail. </a:t>
            </a:r>
          </a:p>
        </p:txBody>
      </p:sp>
    </p:spTree>
    <p:extLst>
      <p:ext uri="{BB962C8B-B14F-4D97-AF65-F5344CB8AC3E}">
        <p14:creationId xmlns:p14="http://schemas.microsoft.com/office/powerpoint/2010/main" val="183832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000811" cy="6627933"/>
            <a:chOff x="461639" y="-76213"/>
            <a:chExt cx="12000811"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403771" y="-76213"/>
              <a:ext cx="4058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préparez-vous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peech Bubble: Rectangle 9">
            <a:extLst>
              <a:ext uri="{FF2B5EF4-FFF2-40B4-BE49-F238E27FC236}">
                <a16:creationId xmlns:a16="http://schemas.microsoft.com/office/drawing/2014/main" id="{58B5AC6F-283A-EC28-1936-EC4634E0CED4}"/>
              </a:ext>
            </a:extLst>
          </p:cNvPr>
          <p:cNvSpPr/>
          <p:nvPr/>
        </p:nvSpPr>
        <p:spPr>
          <a:xfrm>
            <a:off x="5943599" y="447007"/>
            <a:ext cx="4945895"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Maximise your reading time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reading instructions carefully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underlining or highlighting key words</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9" name="TextBox 8">
            <a:extLst>
              <a:ext uri="{FF2B5EF4-FFF2-40B4-BE49-F238E27FC236}">
                <a16:creationId xmlns:a16="http://schemas.microsoft.com/office/drawing/2014/main" id="{3850743F-7D5D-8F06-35B0-C5EEEDD8A4C3}"/>
              </a:ext>
            </a:extLst>
          </p:cNvPr>
          <p:cNvSpPr txBox="1"/>
          <p:nvPr/>
        </p:nvSpPr>
        <p:spPr>
          <a:xfrm>
            <a:off x="481435" y="490783"/>
            <a:ext cx="10981222" cy="6524863"/>
          </a:xfrm>
          <a:prstGeom prst="rect">
            <a:avLst/>
          </a:prstGeom>
          <a:noFill/>
        </p:spPr>
        <p:txBody>
          <a:bodyPr wrap="square">
            <a:spAutoFit/>
          </a:bodyPr>
          <a:lstStyle/>
          <a:p>
            <a:pPr>
              <a:lnSpc>
                <a:spcPct val="107000"/>
              </a:lnSpc>
              <a:spcAft>
                <a:spcPts val="800"/>
              </a:spcAft>
            </a:pPr>
            <a:r>
              <a:rPr lang="en-GB" sz="2400" b="1" kern="0">
                <a:effectLst/>
                <a:ea typeface="Times New Roman" panose="02020603050405020304" pitchFamily="18" charset="0"/>
                <a:cs typeface="Times New Roman" panose="02020603050405020304" pitchFamily="18" charset="0"/>
              </a:rPr>
              <a:t>Living in Switzerland</a:t>
            </a:r>
          </a:p>
          <a:p>
            <a:pPr>
              <a:lnSpc>
                <a:spcPct val="107000"/>
              </a:lnSpc>
              <a:spcAft>
                <a:spcPts val="800"/>
              </a:spcAft>
            </a:pPr>
            <a:endParaRPr lang="en-GB" sz="2400" b="1" kern="0">
              <a:ea typeface="Times New Roman" panose="02020603050405020304" pitchFamily="18" charset="0"/>
              <a:cs typeface="Times New Roman" panose="02020603050405020304" pitchFamily="18" charset="0"/>
            </a:endParaRPr>
          </a:p>
          <a:p>
            <a:pPr>
              <a:lnSpc>
                <a:spcPct val="107000"/>
              </a:lnSpc>
              <a:spcAft>
                <a:spcPts val="800"/>
              </a:spcAft>
            </a:pPr>
            <a:endParaRPr lang="en-GB" sz="2400" b="1" kern="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On the Internet, you find this podcast about life in Switzerland.</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Answer the questions in </a:t>
            </a:r>
            <a:r>
              <a:rPr lang="en-GB" sz="2400" b="1" kern="0">
                <a:effectLst/>
                <a:ea typeface="Times New Roman" panose="02020603050405020304" pitchFamily="18" charset="0"/>
                <a:cs typeface="Times New Roman" panose="02020603050405020304" pitchFamily="18" charset="0"/>
              </a:rPr>
              <a:t>English</a:t>
            </a:r>
            <a:r>
              <a:rPr lang="en-GB" sz="2400" kern="0">
                <a:effectLst/>
                <a:ea typeface="Times New Roman" panose="02020603050405020304" pitchFamily="18" charset="0"/>
                <a:cs typeface="Times New Roman" panose="02020603050405020304" pitchFamily="18" charset="0"/>
              </a:rPr>
              <a:t>.</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1</a:t>
            </a:r>
            <a:r>
              <a:rPr lang="en-GB" sz="2400" kern="0">
                <a:effectLst/>
                <a:ea typeface="Times New Roman" panose="02020603050405020304" pitchFamily="18" charset="0"/>
                <a:cs typeface="Times New Roman" panose="02020603050405020304" pitchFamily="18" charset="0"/>
              </a:rPr>
              <a:t>  	Why did </a:t>
            </a:r>
            <a:r>
              <a:rPr lang="en-GB" sz="2400" b="1" kern="0">
                <a:effectLst/>
                <a:ea typeface="Times New Roman" panose="02020603050405020304" pitchFamily="18" charset="0"/>
                <a:cs typeface="Times New Roman" panose="02020603050405020304" pitchFamily="18" charset="0"/>
              </a:rPr>
              <a:t>this</a:t>
            </a:r>
            <a:r>
              <a:rPr lang="en-GB" sz="2400" kern="0">
                <a:effectLst/>
                <a:ea typeface="Times New Roman" panose="02020603050405020304" pitchFamily="18" charset="0"/>
                <a:cs typeface="Times New Roman" panose="02020603050405020304" pitchFamily="18" charset="0"/>
              </a:rPr>
              <a:t> person choose to live in Switzerland? Give </a:t>
            </a:r>
            <a:r>
              <a:rPr lang="en-GB" sz="2400" b="1" kern="0">
                <a:effectLst/>
                <a:ea typeface="Times New Roman" panose="02020603050405020304" pitchFamily="18" charset="0"/>
                <a:cs typeface="Times New Roman" panose="02020603050405020304" pitchFamily="18" charset="0"/>
              </a:rPr>
              <a:t>one</a:t>
            </a:r>
            <a:r>
              <a:rPr lang="en-GB" sz="2400" kern="0">
                <a:effectLst/>
                <a:ea typeface="Times New Roman" panose="02020603050405020304" pitchFamily="18" charset="0"/>
                <a:cs typeface="Times New Roman" panose="02020603050405020304" pitchFamily="18" charset="0"/>
              </a:rPr>
              <a:t> reason. </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2</a:t>
            </a:r>
            <a:r>
              <a:rPr lang="en-GB" sz="2400" kern="0">
                <a:effectLst/>
                <a:ea typeface="Times New Roman" panose="02020603050405020304" pitchFamily="18" charset="0"/>
                <a:cs typeface="Times New Roman" panose="02020603050405020304" pitchFamily="18" charset="0"/>
              </a:rPr>
              <a:t>   	What contributes to the increase in poverty? Give </a:t>
            </a:r>
            <a:r>
              <a:rPr lang="en-GB" sz="2400" b="1" kern="0">
                <a:ea typeface="Times New Roman" panose="02020603050405020304" pitchFamily="18" charset="0"/>
                <a:cs typeface="Times New Roman" panose="02020603050405020304" pitchFamily="18" charset="0"/>
              </a:rPr>
              <a:t>one</a:t>
            </a:r>
            <a:r>
              <a:rPr lang="en-GB" sz="2400" kern="0">
                <a:effectLst/>
                <a:ea typeface="Times New Roman" panose="02020603050405020304" pitchFamily="18" charset="0"/>
                <a:cs typeface="Times New Roman" panose="02020603050405020304" pitchFamily="18" charset="0"/>
              </a:rPr>
              <a:t> detail. </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Answer both parts of question 3.</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3</a:t>
            </a:r>
            <a:r>
              <a:rPr lang="en-GB" sz="2400" kern="0">
                <a:effectLst/>
                <a:ea typeface="Times New Roman" panose="02020603050405020304" pitchFamily="18" charset="0"/>
                <a:cs typeface="Times New Roman" panose="02020603050405020304" pitchFamily="18" charset="0"/>
              </a:rPr>
              <a:t>    	What do the Swiss do less now? </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	What has improved as a result of this? </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a:p>
            <a:pPr>
              <a:lnSpc>
                <a:spcPct val="107000"/>
              </a:lnSpc>
              <a:spcAft>
                <a:spcPts val="800"/>
              </a:spcAft>
            </a:pPr>
            <a:endParaRPr lang="en-GB" sz="2400" kern="100">
              <a:effectLst/>
              <a:ea typeface="Times New Roman" panose="02020603050405020304" pitchFamily="18" charset="0"/>
              <a:cs typeface="Times New Roman" panose="02020603050405020304" pitchFamily="18" charset="0"/>
            </a:endParaRPr>
          </a:p>
        </p:txBody>
      </p:sp>
      <p:pic>
        <p:nvPicPr>
          <p:cNvPr id="11" name="Q211H05">
            <a:hlinkClick r:id="" action="ppaction://media"/>
            <a:extLst>
              <a:ext uri="{FF2B5EF4-FFF2-40B4-BE49-F238E27FC236}">
                <a16:creationId xmlns:a16="http://schemas.microsoft.com/office/drawing/2014/main" id="{B130F115-FD6B-C97A-F2E4-2EB751A05E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05149" y="660836"/>
            <a:ext cx="406400" cy="406400"/>
          </a:xfrm>
          <a:prstGeom prst="rect">
            <a:avLst/>
          </a:prstGeom>
        </p:spPr>
      </p:pic>
    </p:spTree>
    <p:extLst>
      <p:ext uri="{BB962C8B-B14F-4D97-AF65-F5344CB8AC3E}">
        <p14:creationId xmlns:p14="http://schemas.microsoft.com/office/powerpoint/2010/main" val="344833426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000811" cy="6627933"/>
            <a:chOff x="461639" y="-76213"/>
            <a:chExt cx="12000811"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403771" y="-76213"/>
              <a:ext cx="4058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préparez-vous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descr="La Suisse , une économie très compétitive - Journal des Français à  l'étranger">
            <a:extLst>
              <a:ext uri="{FF2B5EF4-FFF2-40B4-BE49-F238E27FC236}">
                <a16:creationId xmlns:a16="http://schemas.microsoft.com/office/drawing/2014/main" id="{3C3F8DA7-F21D-F0CB-6C73-B6A13746B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444" y="2746948"/>
            <a:ext cx="2762250"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Top 10 things to do in Geneva - SNCF Connect">
            <a:extLst>
              <a:ext uri="{FF2B5EF4-FFF2-40B4-BE49-F238E27FC236}">
                <a16:creationId xmlns:a16="http://schemas.microsoft.com/office/drawing/2014/main" id="{DE4347FC-1436-928E-0B96-28DE79F97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73" y="4631969"/>
            <a:ext cx="3463909" cy="1733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Fun Facts About Top Swiss Chocolate Brands - Delishably">
            <a:extLst>
              <a:ext uri="{FF2B5EF4-FFF2-40B4-BE49-F238E27FC236}">
                <a16:creationId xmlns:a16="http://schemas.microsoft.com/office/drawing/2014/main" id="{920B7F7B-9E67-4978-94EC-99F286157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39" y="4718144"/>
            <a:ext cx="2638425" cy="1733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E06567-88FD-1229-387A-308787AF7AF8}"/>
              </a:ext>
            </a:extLst>
          </p:cNvPr>
          <p:cNvPicPr>
            <a:picLocks noChangeAspect="1"/>
          </p:cNvPicPr>
          <p:nvPr/>
        </p:nvPicPr>
        <p:blipFill>
          <a:blip r:embed="rId6"/>
          <a:stretch>
            <a:fillRect/>
          </a:stretch>
        </p:blipFill>
        <p:spPr>
          <a:xfrm>
            <a:off x="8198902" y="4952922"/>
            <a:ext cx="2234208" cy="148676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3AC4E7A-04FA-F228-71FA-9905AA1E5DD1}"/>
              </a:ext>
            </a:extLst>
          </p:cNvPr>
          <p:cNvPicPr>
            <a:picLocks noChangeAspect="1"/>
          </p:cNvPicPr>
          <p:nvPr/>
        </p:nvPicPr>
        <p:blipFill rotWithShape="1">
          <a:blip r:embed="rId7"/>
          <a:srcRect b="32631"/>
          <a:stretch/>
        </p:blipFill>
        <p:spPr>
          <a:xfrm>
            <a:off x="8451970" y="3566252"/>
            <a:ext cx="2466975" cy="124487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3F339F7-4421-D033-CF28-E7866534504F}"/>
              </a:ext>
            </a:extLst>
          </p:cNvPr>
          <p:cNvPicPr>
            <a:picLocks noChangeAspect="1"/>
          </p:cNvPicPr>
          <p:nvPr/>
        </p:nvPicPr>
        <p:blipFill>
          <a:blip r:embed="rId8"/>
          <a:stretch>
            <a:fillRect/>
          </a:stretch>
        </p:blipFill>
        <p:spPr>
          <a:xfrm>
            <a:off x="1345463" y="734680"/>
            <a:ext cx="2581275" cy="17716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DB64693-52B9-F93E-11E6-A1DFE1413390}"/>
              </a:ext>
            </a:extLst>
          </p:cNvPr>
          <p:cNvPicPr>
            <a:picLocks noChangeAspect="1"/>
          </p:cNvPicPr>
          <p:nvPr/>
        </p:nvPicPr>
        <p:blipFill rotWithShape="1">
          <a:blip r:embed="rId9"/>
          <a:srcRect l="26101" t="8876" r="735" b="25328"/>
          <a:stretch/>
        </p:blipFill>
        <p:spPr>
          <a:xfrm>
            <a:off x="8106553" y="566476"/>
            <a:ext cx="3157808" cy="2839828"/>
          </a:xfrm>
          <a:prstGeom prst="rect">
            <a:avLst/>
          </a:prstGeom>
          <a:ln>
            <a:noFill/>
          </a:ln>
          <a:effectLst>
            <a:outerShdw blurRad="292100" dist="139700" dir="2700000" algn="tl" rotWithShape="0">
              <a:srgbClr val="333333">
                <a:alpha val="65000"/>
              </a:srgbClr>
            </a:outerShdw>
          </a:effectLst>
        </p:spPr>
      </p:pic>
      <p:pic>
        <p:nvPicPr>
          <p:cNvPr id="1032" name="Picture 8" descr="Switzerland | History, Flag, Map, Capital, Population, &amp; Facts | Britannica">
            <a:extLst>
              <a:ext uri="{FF2B5EF4-FFF2-40B4-BE49-F238E27FC236}">
                <a16:creationId xmlns:a16="http://schemas.microsoft.com/office/drawing/2014/main" id="{A96D7FBA-0CCB-E019-EFE8-3F7FD03F2D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6571" b="23245"/>
          <a:stretch/>
        </p:blipFill>
        <p:spPr bwMode="auto">
          <a:xfrm>
            <a:off x="4260097" y="1241659"/>
            <a:ext cx="3417786" cy="3010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BCC2CF7-4695-7549-6BFA-A62EC7216E12}"/>
              </a:ext>
            </a:extLst>
          </p:cNvPr>
          <p:cNvSpPr txBox="1"/>
          <p:nvPr/>
        </p:nvSpPr>
        <p:spPr>
          <a:xfrm>
            <a:off x="5082723" y="420961"/>
            <a:ext cx="6232358" cy="532903"/>
          </a:xfrm>
          <a:prstGeom prst="rect">
            <a:avLst/>
          </a:prstGeom>
          <a:noFill/>
        </p:spPr>
        <p:txBody>
          <a:bodyPr wrap="square">
            <a:spAutoFit/>
          </a:bodyPr>
          <a:lstStyle/>
          <a:p>
            <a:pPr>
              <a:lnSpc>
                <a:spcPct val="107000"/>
              </a:lnSpc>
              <a:spcAft>
                <a:spcPts val="800"/>
              </a:spcAft>
            </a:pPr>
            <a:r>
              <a:rPr lang="en-GB" sz="2800" b="1" kern="0">
                <a:effectLst/>
                <a:ea typeface="Times New Roman" panose="02020603050405020304" pitchFamily="18" charset="0"/>
                <a:cs typeface="Times New Roman" panose="02020603050405020304" pitchFamily="18" charset="0"/>
              </a:rPr>
              <a:t>La </a:t>
            </a:r>
            <a:r>
              <a:rPr lang="en-GB" sz="2800" b="1" kern="0">
                <a:ea typeface="Times New Roman" panose="02020603050405020304" pitchFamily="18" charset="0"/>
                <a:cs typeface="Times New Roman" panose="02020603050405020304" pitchFamily="18" charset="0"/>
              </a:rPr>
              <a:t>S</a:t>
            </a:r>
            <a:r>
              <a:rPr lang="en-GB" sz="2800" b="1" kern="0">
                <a:effectLst/>
                <a:ea typeface="Times New Roman" panose="02020603050405020304" pitchFamily="18" charset="0"/>
                <a:cs typeface="Times New Roman" panose="02020603050405020304" pitchFamily="18" charset="0"/>
              </a:rPr>
              <a:t>uisse</a:t>
            </a:r>
          </a:p>
        </p:txBody>
      </p:sp>
    </p:spTree>
    <p:extLst>
      <p:ext uri="{BB962C8B-B14F-4D97-AF65-F5344CB8AC3E}">
        <p14:creationId xmlns:p14="http://schemas.microsoft.com/office/powerpoint/2010/main" val="71002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50743F-7D5D-8F06-35B0-C5EEEDD8A4C3}"/>
              </a:ext>
            </a:extLst>
          </p:cNvPr>
          <p:cNvSpPr txBox="1"/>
          <p:nvPr/>
        </p:nvSpPr>
        <p:spPr>
          <a:xfrm>
            <a:off x="481435" y="490783"/>
            <a:ext cx="10981222" cy="6524863"/>
          </a:xfrm>
          <a:prstGeom prst="rect">
            <a:avLst/>
          </a:prstGeom>
          <a:noFill/>
        </p:spPr>
        <p:txBody>
          <a:bodyPr wrap="square">
            <a:spAutoFit/>
          </a:bodyPr>
          <a:lstStyle/>
          <a:p>
            <a:pPr>
              <a:lnSpc>
                <a:spcPct val="107000"/>
              </a:lnSpc>
              <a:spcAft>
                <a:spcPts val="800"/>
              </a:spcAft>
            </a:pPr>
            <a:r>
              <a:rPr lang="en-GB" sz="2400" b="1" kern="0">
                <a:effectLst/>
                <a:ea typeface="Times New Roman" panose="02020603050405020304" pitchFamily="18" charset="0"/>
                <a:cs typeface="Times New Roman" panose="02020603050405020304" pitchFamily="18" charset="0"/>
              </a:rPr>
              <a:t>Living in Switzerland</a:t>
            </a:r>
          </a:p>
          <a:p>
            <a:pPr>
              <a:lnSpc>
                <a:spcPct val="107000"/>
              </a:lnSpc>
              <a:spcAft>
                <a:spcPts val="800"/>
              </a:spcAft>
            </a:pPr>
            <a:endParaRPr lang="en-GB" sz="2400" b="1" kern="0">
              <a:ea typeface="Times New Roman" panose="02020603050405020304" pitchFamily="18" charset="0"/>
              <a:cs typeface="Times New Roman" panose="02020603050405020304" pitchFamily="18" charset="0"/>
            </a:endParaRPr>
          </a:p>
          <a:p>
            <a:pPr>
              <a:lnSpc>
                <a:spcPct val="107000"/>
              </a:lnSpc>
              <a:spcAft>
                <a:spcPts val="800"/>
              </a:spcAft>
            </a:pPr>
            <a:endParaRPr lang="en-GB" sz="2400" b="1" kern="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On the Internet, you find this podcast about life in Switzerland.</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Answer the questions in </a:t>
            </a:r>
            <a:r>
              <a:rPr lang="en-GB" sz="2400" b="1" kern="0">
                <a:effectLst/>
                <a:ea typeface="Times New Roman" panose="02020603050405020304" pitchFamily="18" charset="0"/>
                <a:cs typeface="Times New Roman" panose="02020603050405020304" pitchFamily="18" charset="0"/>
              </a:rPr>
              <a:t>English</a:t>
            </a:r>
            <a:r>
              <a:rPr lang="en-GB" sz="2400" kern="0">
                <a:effectLst/>
                <a:ea typeface="Times New Roman" panose="02020603050405020304" pitchFamily="18" charset="0"/>
                <a:cs typeface="Times New Roman" panose="02020603050405020304" pitchFamily="18" charset="0"/>
              </a:rPr>
              <a:t>.</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1</a:t>
            </a:r>
            <a:r>
              <a:rPr lang="en-GB" sz="2400" kern="0">
                <a:effectLst/>
                <a:ea typeface="Times New Roman" panose="02020603050405020304" pitchFamily="18" charset="0"/>
                <a:cs typeface="Times New Roman" panose="02020603050405020304" pitchFamily="18" charset="0"/>
              </a:rPr>
              <a:t>  	</a:t>
            </a:r>
            <a:r>
              <a:rPr lang="en-GB" sz="2400" kern="0">
                <a:ea typeface="Times New Roman" panose="02020603050405020304" pitchFamily="18" charset="0"/>
                <a:cs typeface="Times New Roman" panose="02020603050405020304" pitchFamily="18" charset="0"/>
              </a:rPr>
              <a:t>Why did </a:t>
            </a:r>
            <a:r>
              <a:rPr lang="en-GB" sz="2400" b="1" kern="0">
                <a:ea typeface="Times New Roman" panose="02020603050405020304" pitchFamily="18" charset="0"/>
                <a:cs typeface="Times New Roman" panose="02020603050405020304" pitchFamily="18" charset="0"/>
              </a:rPr>
              <a:t>this</a:t>
            </a:r>
            <a:r>
              <a:rPr lang="en-GB" sz="2400" kern="0">
                <a:ea typeface="Times New Roman" panose="02020603050405020304" pitchFamily="18" charset="0"/>
                <a:cs typeface="Times New Roman" panose="02020603050405020304" pitchFamily="18" charset="0"/>
              </a:rPr>
              <a:t> person choose to live in Switzerland? Give </a:t>
            </a:r>
            <a:r>
              <a:rPr lang="en-GB" sz="2400" b="1" kern="0">
                <a:ea typeface="Times New Roman" panose="02020603050405020304" pitchFamily="18" charset="0"/>
                <a:cs typeface="Times New Roman" panose="02020603050405020304" pitchFamily="18" charset="0"/>
              </a:rPr>
              <a:t>one</a:t>
            </a:r>
            <a:r>
              <a:rPr lang="en-GB" sz="2400" kern="0">
                <a:ea typeface="Times New Roman" panose="02020603050405020304" pitchFamily="18" charset="0"/>
                <a:cs typeface="Times New Roman" panose="02020603050405020304" pitchFamily="18" charset="0"/>
              </a:rPr>
              <a:t> reason. </a:t>
            </a:r>
            <a:r>
              <a:rPr lang="en-GB" sz="2400" b="1" kern="0">
                <a:ea typeface="Times New Roman" panose="02020603050405020304" pitchFamily="18" charset="0"/>
                <a:cs typeface="Times New Roman" panose="02020603050405020304" pitchFamily="18" charset="0"/>
              </a:rPr>
              <a:t>(1)</a:t>
            </a:r>
            <a:endParaRPr lang="en-GB" sz="2400" kern="10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a typeface="Times New Roman" panose="02020603050405020304" pitchFamily="18" charset="0"/>
                <a:cs typeface="Times New Roman" panose="02020603050405020304" pitchFamily="18" charset="0"/>
              </a:rPr>
              <a:t>2</a:t>
            </a:r>
            <a:r>
              <a:rPr lang="en-GB" sz="2400" kern="0">
                <a:ea typeface="Times New Roman" panose="02020603050405020304" pitchFamily="18" charset="0"/>
                <a:cs typeface="Times New Roman" panose="02020603050405020304" pitchFamily="18" charset="0"/>
              </a:rPr>
              <a:t>   	What contributes to the increase in poverty? Give </a:t>
            </a:r>
            <a:r>
              <a:rPr lang="en-GB" sz="2400" b="1" kern="0">
                <a:ea typeface="Times New Roman" panose="02020603050405020304" pitchFamily="18" charset="0"/>
                <a:cs typeface="Times New Roman" panose="02020603050405020304" pitchFamily="18" charset="0"/>
              </a:rPr>
              <a:t>one</a:t>
            </a:r>
            <a:r>
              <a:rPr lang="en-GB" sz="2400" kern="0">
                <a:ea typeface="Times New Roman" panose="02020603050405020304" pitchFamily="18" charset="0"/>
                <a:cs typeface="Times New Roman" panose="02020603050405020304" pitchFamily="18" charset="0"/>
              </a:rPr>
              <a:t> detail. </a:t>
            </a:r>
            <a:r>
              <a:rPr lang="en-GB" sz="2400" b="1" kern="0">
                <a:ea typeface="Times New Roman" panose="02020603050405020304" pitchFamily="18" charset="0"/>
                <a:cs typeface="Times New Roman" panose="02020603050405020304" pitchFamily="18" charset="0"/>
              </a:rPr>
              <a:t>(1)</a:t>
            </a:r>
            <a:endParaRPr lang="en-GB" sz="2400" kern="10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Answer both parts of question 3.</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3</a:t>
            </a:r>
            <a:r>
              <a:rPr lang="en-GB" sz="2400" kern="0">
                <a:effectLst/>
                <a:ea typeface="Times New Roman" panose="02020603050405020304" pitchFamily="18" charset="0"/>
                <a:cs typeface="Times New Roman" panose="02020603050405020304" pitchFamily="18" charset="0"/>
              </a:rPr>
              <a:t>    	What do the Swiss do less now? </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	What has improved as a result of this? </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a:p>
            <a:pPr>
              <a:lnSpc>
                <a:spcPct val="107000"/>
              </a:lnSpc>
              <a:spcAft>
                <a:spcPts val="800"/>
              </a:spcAft>
            </a:pPr>
            <a:endParaRPr lang="en-GB" sz="2400" kern="100">
              <a:effectLst/>
              <a:ea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000812" cy="6627933"/>
            <a:chOff x="461639" y="-76213"/>
            <a:chExt cx="12000812"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7516557" y="-76213"/>
              <a:ext cx="49458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écoutez et répondez</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peech Bubble: Rectangle 9">
            <a:extLst>
              <a:ext uri="{FF2B5EF4-FFF2-40B4-BE49-F238E27FC236}">
                <a16:creationId xmlns:a16="http://schemas.microsoft.com/office/drawing/2014/main" id="{58B5AC6F-283A-EC28-1936-EC4634E0CED4}"/>
              </a:ext>
            </a:extLst>
          </p:cNvPr>
          <p:cNvSpPr/>
          <p:nvPr/>
        </p:nvSpPr>
        <p:spPr>
          <a:xfrm>
            <a:off x="5943599" y="447007"/>
            <a:ext cx="4945895"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Listen carefully to the whole extract - don’t base your answer on the first thing you hear. </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Speech Bubble: Rectangle 4">
            <a:extLst>
              <a:ext uri="{FF2B5EF4-FFF2-40B4-BE49-F238E27FC236}">
                <a16:creationId xmlns:a16="http://schemas.microsoft.com/office/drawing/2014/main" id="{EB5A534A-DEAA-2DE5-3B9A-B0AF1EE66AF5}"/>
              </a:ext>
            </a:extLst>
          </p:cNvPr>
          <p:cNvSpPr/>
          <p:nvPr/>
        </p:nvSpPr>
        <p:spPr>
          <a:xfrm>
            <a:off x="5909006" y="447006"/>
            <a:ext cx="4945895" cy="1584993"/>
          </a:xfrm>
          <a:prstGeom prst="wedgeRectCallout">
            <a:avLst>
              <a:gd name="adj1" fmla="val -70799"/>
              <a:gd name="adj2" fmla="val 38885"/>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If the question asks for </a:t>
            </a: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one</a:t>
            </a: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detail – only give </a:t>
            </a: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one</a:t>
            </a: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detail. </a:t>
            </a:r>
          </a:p>
        </p:txBody>
      </p:sp>
      <p:pic>
        <p:nvPicPr>
          <p:cNvPr id="7" name="Q211H05">
            <a:hlinkClick r:id="" action="ppaction://media"/>
            <a:extLst>
              <a:ext uri="{FF2B5EF4-FFF2-40B4-BE49-F238E27FC236}">
                <a16:creationId xmlns:a16="http://schemas.microsoft.com/office/drawing/2014/main" id="{73A1FC24-FC43-A8F2-C402-411022AB6D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05149" y="660836"/>
            <a:ext cx="406400" cy="406400"/>
          </a:xfrm>
          <a:prstGeom prst="rect">
            <a:avLst/>
          </a:prstGeom>
        </p:spPr>
      </p:pic>
    </p:spTree>
    <p:extLst>
      <p:ext uri="{BB962C8B-B14F-4D97-AF65-F5344CB8AC3E}">
        <p14:creationId xmlns:p14="http://schemas.microsoft.com/office/powerpoint/2010/main" val="202795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10"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137771" cy="6627933"/>
            <a:chOff x="461639" y="-76213"/>
            <a:chExt cx="12137771"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969829" y="-76213"/>
              <a:ext cx="36295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vérifiez </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3F0C48E5-4468-9CC8-EB1A-D2DEC7522F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5" name="TextBox 14">
            <a:extLst>
              <a:ext uri="{FF2B5EF4-FFF2-40B4-BE49-F238E27FC236}">
                <a16:creationId xmlns:a16="http://schemas.microsoft.com/office/drawing/2014/main" id="{D8AC24B1-5749-79AF-5F11-9173A5D29EE5}"/>
              </a:ext>
            </a:extLst>
          </p:cNvPr>
          <p:cNvSpPr txBox="1"/>
          <p:nvPr/>
        </p:nvSpPr>
        <p:spPr>
          <a:xfrm>
            <a:off x="461639" y="1439881"/>
            <a:ext cx="5939161" cy="5570756"/>
          </a:xfrm>
          <a:prstGeom prst="rect">
            <a:avLst/>
          </a:prstGeom>
          <a:noFill/>
        </p:spPr>
        <p:txBody>
          <a:bodyPr wrap="square">
            <a:spAutoFit/>
          </a:bodyPr>
          <a:lstStyle/>
          <a:p>
            <a:r>
              <a:rPr lang="fr-FR" sz="2400" b="1" kern="0">
                <a:effectLst/>
                <a:ea typeface="Times New Roman" panose="02020603050405020304" pitchFamily="18" charset="0"/>
                <a:cs typeface="Times New Roman" panose="02020603050405020304" pitchFamily="18" charset="0"/>
              </a:rPr>
              <a:t>1 </a:t>
            </a:r>
            <a:r>
              <a:rPr lang="fr-FR" sz="2400" kern="0">
                <a:effectLst/>
                <a:ea typeface="Times New Roman" panose="02020603050405020304" pitchFamily="18" charset="0"/>
                <a:cs typeface="Times New Roman" panose="02020603050405020304" pitchFamily="18" charset="0"/>
              </a:rPr>
              <a:t>La Suisse est symbole d’une meilleure qualité de vie. Mais, moi, je l’ai choisie car, dans ce pays, on parle plusieurs langues. Et, les Suisses consomment beaucoup de chocolat, donc on en vend partout !</a:t>
            </a:r>
            <a:endParaRPr lang="fr-FR" sz="2400" kern="100">
              <a:effectLst/>
              <a:ea typeface="Times New Roman" panose="02020603050405020304" pitchFamily="18" charset="0"/>
              <a:cs typeface="Times New Roman" panose="02020603050405020304" pitchFamily="18" charset="0"/>
            </a:endParaRPr>
          </a:p>
          <a:p>
            <a:pPr>
              <a:spcBef>
                <a:spcPts val="1200"/>
              </a:spcBef>
            </a:pPr>
            <a:r>
              <a:rPr lang="fr-FR" sz="2400" b="1" kern="0">
                <a:effectLst/>
                <a:ea typeface="Times New Roman" panose="02020603050405020304" pitchFamily="18" charset="0"/>
                <a:cs typeface="Times New Roman" panose="02020603050405020304" pitchFamily="18" charset="0"/>
              </a:rPr>
              <a:t>2</a:t>
            </a:r>
            <a:r>
              <a:rPr lang="fr-FR" sz="2400" kern="0">
                <a:effectLst/>
                <a:ea typeface="Times New Roman" panose="02020603050405020304" pitchFamily="18" charset="0"/>
                <a:cs typeface="Times New Roman" panose="02020603050405020304" pitchFamily="18" charset="0"/>
              </a:rPr>
              <a:t> L’augmentation des travailleurs à temps partiel contribue à la pauvreté. Un autre facteur, c’est qu’il n’y a pas de salaire minimum.</a:t>
            </a:r>
            <a:endParaRPr lang="fr-FR" sz="2400" kern="100">
              <a:effectLst/>
              <a:ea typeface="Times New Roman" panose="02020603050405020304" pitchFamily="18" charset="0"/>
              <a:cs typeface="Times New Roman" panose="02020603050405020304" pitchFamily="18" charset="0"/>
            </a:endParaRPr>
          </a:p>
          <a:p>
            <a:pPr>
              <a:spcBef>
                <a:spcPts val="1200"/>
              </a:spcBef>
            </a:pPr>
            <a:r>
              <a:rPr lang="fr-FR" sz="2400" b="1" kern="0">
                <a:effectLst/>
                <a:ea typeface="Times New Roman" panose="02020603050405020304" pitchFamily="18" charset="0"/>
                <a:cs typeface="Times New Roman" panose="02020603050405020304" pitchFamily="18" charset="0"/>
              </a:rPr>
              <a:t>3</a:t>
            </a:r>
            <a:r>
              <a:rPr lang="fr-FR" sz="2400" kern="0">
                <a:effectLst/>
                <a:ea typeface="Times New Roman" panose="02020603050405020304" pitchFamily="18" charset="0"/>
                <a:cs typeface="Times New Roman" panose="02020603050405020304" pitchFamily="18" charset="0"/>
              </a:rPr>
              <a:t> L’environnement est une préoccupation. Donc, maintenant, les Suisses voyagent moins en dehors de leur frontière. Une conséquence directe a été l’amélioration du chemin de fer.</a:t>
            </a:r>
          </a:p>
          <a:p>
            <a:pPr marL="0" marR="360045" lvl="0" indent="0" algn="l" defTabSz="914400" rtl="0" eaLnBrk="1" fontAlgn="auto" latinLnBrk="0" hangingPunct="1">
              <a:spcBef>
                <a:spcPts val="0"/>
              </a:spcBef>
              <a:buClrTx/>
              <a:buSzTx/>
              <a:buFontTx/>
              <a:buNone/>
              <a:tabLst/>
              <a:defRPr/>
            </a:pPr>
            <a:endPar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FA1BFD9-9F89-9949-3289-E72636F05DBC}"/>
              </a:ext>
            </a:extLst>
          </p:cNvPr>
          <p:cNvSpPr txBox="1"/>
          <p:nvPr/>
        </p:nvSpPr>
        <p:spPr>
          <a:xfrm>
            <a:off x="446843" y="435170"/>
            <a:ext cx="37131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Écoutez et lisez.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Vérifiez vos réponses.</a:t>
            </a:r>
          </a:p>
        </p:txBody>
      </p:sp>
      <p:sp>
        <p:nvSpPr>
          <p:cNvPr id="11" name="TextBox 10">
            <a:extLst>
              <a:ext uri="{FF2B5EF4-FFF2-40B4-BE49-F238E27FC236}">
                <a16:creationId xmlns:a16="http://schemas.microsoft.com/office/drawing/2014/main" id="{DCCC23D9-9D34-6851-E8D7-6E2074DD9ACB}"/>
              </a:ext>
            </a:extLst>
          </p:cNvPr>
          <p:cNvSpPr txBox="1"/>
          <p:nvPr/>
        </p:nvSpPr>
        <p:spPr>
          <a:xfrm>
            <a:off x="6366208" y="1585528"/>
            <a:ext cx="5344357" cy="3866956"/>
          </a:xfrm>
          <a:prstGeom prst="rect">
            <a:avLst/>
          </a:prstGeom>
          <a:solidFill>
            <a:schemeClr val="accent4">
              <a:lumMod val="20000"/>
              <a:lumOff val="80000"/>
            </a:schemeClr>
          </a:solidFill>
          <a:ln>
            <a:solidFill>
              <a:schemeClr val="tx1"/>
            </a:solidFill>
          </a:ln>
        </p:spPr>
        <p:txBody>
          <a:bodyPr wrap="square">
            <a:spAutoFit/>
          </a:bodyPr>
          <a:lstStyle/>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1 </a:t>
            </a:r>
            <a:r>
              <a:rPr lang="en-GB" sz="2400" kern="0">
                <a:ea typeface="Times New Roman" panose="02020603050405020304" pitchFamily="18" charset="0"/>
                <a:cs typeface="Times New Roman" panose="02020603050405020304" pitchFamily="18" charset="0"/>
              </a:rPr>
              <a:t>Why did </a:t>
            </a:r>
            <a:r>
              <a:rPr lang="en-GB" sz="2400" b="1" kern="0">
                <a:ea typeface="Times New Roman" panose="02020603050405020304" pitchFamily="18" charset="0"/>
                <a:cs typeface="Times New Roman" panose="02020603050405020304" pitchFamily="18" charset="0"/>
              </a:rPr>
              <a:t>this</a:t>
            </a:r>
            <a:r>
              <a:rPr lang="en-GB" sz="2400" kern="0">
                <a:ea typeface="Times New Roman" panose="02020603050405020304" pitchFamily="18" charset="0"/>
                <a:cs typeface="Times New Roman" panose="02020603050405020304" pitchFamily="18" charset="0"/>
              </a:rPr>
              <a:t> person choose to live in Switzerland? Give </a:t>
            </a:r>
            <a:r>
              <a:rPr lang="en-GB" sz="2400" b="1" kern="0">
                <a:ea typeface="Times New Roman" panose="02020603050405020304" pitchFamily="18" charset="0"/>
                <a:cs typeface="Times New Roman" panose="02020603050405020304" pitchFamily="18" charset="0"/>
              </a:rPr>
              <a:t>one</a:t>
            </a:r>
            <a:r>
              <a:rPr lang="en-GB" sz="2400" kern="0">
                <a:ea typeface="Times New Roman" panose="02020603050405020304" pitchFamily="18" charset="0"/>
                <a:cs typeface="Times New Roman" panose="02020603050405020304" pitchFamily="18" charset="0"/>
              </a:rPr>
              <a:t> reason. </a:t>
            </a:r>
            <a:r>
              <a:rPr lang="en-GB" sz="2400" b="1" kern="0">
                <a:ea typeface="Times New Roman" panose="02020603050405020304" pitchFamily="18" charset="0"/>
                <a:cs typeface="Times New Roman" panose="02020603050405020304" pitchFamily="18" charset="0"/>
              </a:rPr>
              <a:t>(1)</a:t>
            </a:r>
            <a:endParaRPr lang="en-GB" sz="2400" kern="10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a typeface="Times New Roman" panose="02020603050405020304" pitchFamily="18" charset="0"/>
                <a:cs typeface="Times New Roman" panose="02020603050405020304" pitchFamily="18" charset="0"/>
              </a:rPr>
              <a:t>2 </a:t>
            </a:r>
            <a:r>
              <a:rPr lang="en-GB" sz="2400" kern="0">
                <a:ea typeface="Times New Roman" panose="02020603050405020304" pitchFamily="18" charset="0"/>
                <a:cs typeface="Times New Roman" panose="02020603050405020304" pitchFamily="18" charset="0"/>
              </a:rPr>
              <a:t>What contributes to the increase in poverty? Give </a:t>
            </a:r>
            <a:r>
              <a:rPr lang="en-GB" sz="2400" b="1" kern="0">
                <a:ea typeface="Times New Roman" panose="02020603050405020304" pitchFamily="18" charset="0"/>
                <a:cs typeface="Times New Roman" panose="02020603050405020304" pitchFamily="18" charset="0"/>
              </a:rPr>
              <a:t>one</a:t>
            </a:r>
            <a:r>
              <a:rPr lang="en-GB" sz="2400" kern="0">
                <a:ea typeface="Times New Roman" panose="02020603050405020304" pitchFamily="18" charset="0"/>
                <a:cs typeface="Times New Roman" panose="02020603050405020304" pitchFamily="18" charset="0"/>
              </a:rPr>
              <a:t> detail. </a:t>
            </a:r>
            <a:r>
              <a:rPr lang="en-GB" sz="2400" b="1" kern="0">
                <a:ea typeface="Times New Roman" panose="02020603050405020304" pitchFamily="18" charset="0"/>
                <a:cs typeface="Times New Roman" panose="02020603050405020304" pitchFamily="18" charset="0"/>
              </a:rPr>
              <a:t>(1)</a:t>
            </a:r>
            <a:endParaRPr lang="en-GB" sz="2400" kern="10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Answer both parts of question 3.</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3 </a:t>
            </a:r>
            <a:r>
              <a:rPr lang="en-GB" sz="2400" kern="0">
                <a:effectLst/>
                <a:ea typeface="Times New Roman" panose="02020603050405020304" pitchFamily="18" charset="0"/>
                <a:cs typeface="Times New Roman" panose="02020603050405020304" pitchFamily="18" charset="0"/>
              </a:rPr>
              <a:t>What do the Swiss do less now? </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What has improved as a result of this? </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p:txBody>
      </p:sp>
      <p:pic>
        <p:nvPicPr>
          <p:cNvPr id="12" name="Q211H05">
            <a:hlinkClick r:id="" action="ppaction://media"/>
            <a:extLst>
              <a:ext uri="{FF2B5EF4-FFF2-40B4-BE49-F238E27FC236}">
                <a16:creationId xmlns:a16="http://schemas.microsoft.com/office/drawing/2014/main" id="{C4F966AB-BFCB-FE44-073C-323B86625D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05149" y="660836"/>
            <a:ext cx="406400" cy="406400"/>
          </a:xfrm>
          <a:prstGeom prst="rect">
            <a:avLst/>
          </a:prstGeom>
        </p:spPr>
      </p:pic>
    </p:spTree>
    <p:extLst>
      <p:ext uri="{BB962C8B-B14F-4D97-AF65-F5344CB8AC3E}">
        <p14:creationId xmlns:p14="http://schemas.microsoft.com/office/powerpoint/2010/main" val="319396198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9643F1-880D-E45B-3FF3-FAE0FDE23575}"/>
              </a:ext>
            </a:extLst>
          </p:cNvPr>
          <p:cNvSpPr txBox="1"/>
          <p:nvPr/>
        </p:nvSpPr>
        <p:spPr>
          <a:xfrm>
            <a:off x="5970765" y="1129168"/>
            <a:ext cx="5939161" cy="5570756"/>
          </a:xfrm>
          <a:prstGeom prst="rect">
            <a:avLst/>
          </a:prstGeom>
          <a:noFill/>
        </p:spPr>
        <p:txBody>
          <a:bodyPr wrap="square">
            <a:spAutoFit/>
          </a:bodyPr>
          <a:lstStyle/>
          <a:p>
            <a:r>
              <a:rPr lang="fr-FR" sz="2400" b="1" kern="0">
                <a:effectLst/>
                <a:ea typeface="Times New Roman" panose="02020603050405020304" pitchFamily="18" charset="0"/>
                <a:cs typeface="Times New Roman" panose="02020603050405020304" pitchFamily="18" charset="0"/>
              </a:rPr>
              <a:t>1 </a:t>
            </a:r>
            <a:r>
              <a:rPr lang="fr-FR" sz="2400" kern="0">
                <a:effectLst/>
                <a:ea typeface="Times New Roman" panose="02020603050405020304" pitchFamily="18" charset="0"/>
                <a:cs typeface="Times New Roman" panose="02020603050405020304" pitchFamily="18" charset="0"/>
              </a:rPr>
              <a:t>La Suisse est symbole d’une meilleure qualité de vie. Mais, moi, je l’ai choisie car, dans ce pays, on parle plusieurs langues. Et, les Suisses consomment beaucoup de chocolat, donc on en vend partout !</a:t>
            </a:r>
            <a:endParaRPr lang="fr-FR" sz="2400" kern="100">
              <a:effectLst/>
              <a:ea typeface="Times New Roman" panose="02020603050405020304" pitchFamily="18" charset="0"/>
              <a:cs typeface="Times New Roman" panose="02020603050405020304" pitchFamily="18" charset="0"/>
            </a:endParaRPr>
          </a:p>
          <a:p>
            <a:pPr>
              <a:spcBef>
                <a:spcPts val="1200"/>
              </a:spcBef>
            </a:pPr>
            <a:r>
              <a:rPr lang="fr-FR" sz="2400" b="1" kern="0">
                <a:effectLst/>
                <a:ea typeface="Times New Roman" panose="02020603050405020304" pitchFamily="18" charset="0"/>
                <a:cs typeface="Times New Roman" panose="02020603050405020304" pitchFamily="18" charset="0"/>
              </a:rPr>
              <a:t>2</a:t>
            </a:r>
            <a:r>
              <a:rPr lang="fr-FR" sz="2400" kern="0">
                <a:effectLst/>
                <a:ea typeface="Times New Roman" panose="02020603050405020304" pitchFamily="18" charset="0"/>
                <a:cs typeface="Times New Roman" panose="02020603050405020304" pitchFamily="18" charset="0"/>
              </a:rPr>
              <a:t> L’augmentation des travailleurs à temps partiel contribue à la pauvreté. Un autre facteur, c’est qu’il n’y a pas de salaire minimum.</a:t>
            </a:r>
            <a:endParaRPr lang="fr-FR" sz="2400" kern="100">
              <a:effectLst/>
              <a:ea typeface="Times New Roman" panose="02020603050405020304" pitchFamily="18" charset="0"/>
              <a:cs typeface="Times New Roman" panose="02020603050405020304" pitchFamily="18" charset="0"/>
            </a:endParaRPr>
          </a:p>
          <a:p>
            <a:pPr>
              <a:spcBef>
                <a:spcPts val="1200"/>
              </a:spcBef>
            </a:pPr>
            <a:r>
              <a:rPr lang="fr-FR" sz="2400" b="1" kern="0">
                <a:effectLst/>
                <a:ea typeface="Times New Roman" panose="02020603050405020304" pitchFamily="18" charset="0"/>
                <a:cs typeface="Times New Roman" panose="02020603050405020304" pitchFamily="18" charset="0"/>
              </a:rPr>
              <a:t>3</a:t>
            </a:r>
            <a:r>
              <a:rPr lang="fr-FR" sz="2400" kern="0">
                <a:effectLst/>
                <a:ea typeface="Times New Roman" panose="02020603050405020304" pitchFamily="18" charset="0"/>
                <a:cs typeface="Times New Roman" panose="02020603050405020304" pitchFamily="18" charset="0"/>
              </a:rPr>
              <a:t> L’environnement est une préoccupation. Donc, maintenant, les Suisses voyagent moins en dehors de leur frontière. Une conséquence directe a été l’amélioration du chemin de fer.</a:t>
            </a:r>
          </a:p>
          <a:p>
            <a:pPr marL="0" marR="360045" lvl="0" indent="0" algn="l" defTabSz="914400" rtl="0" eaLnBrk="1" fontAlgn="auto" latinLnBrk="0" hangingPunct="1">
              <a:spcBef>
                <a:spcPts val="0"/>
              </a:spcBef>
              <a:buClrTx/>
              <a:buSzTx/>
              <a:buFontTx/>
              <a:buNone/>
              <a:tabLst/>
              <a:defRPr/>
            </a:pPr>
            <a:endPar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1953781F-A184-1AF7-3005-1780AA070A4F}"/>
              </a:ext>
            </a:extLst>
          </p:cNvPr>
          <p:cNvGraphicFramePr>
            <a:graphicFrameLocks noGrp="1"/>
          </p:cNvGraphicFramePr>
          <p:nvPr/>
        </p:nvGraphicFramePr>
        <p:xfrm>
          <a:off x="5871825" y="1253611"/>
          <a:ext cx="5775356" cy="5280481"/>
        </p:xfrm>
        <a:graphic>
          <a:graphicData uri="http://schemas.openxmlformats.org/drawingml/2006/table">
            <a:tbl>
              <a:tblPr>
                <a:tableStyleId>{5C22544A-7EE6-4342-B048-85BDC9FD1C3A}</a:tableStyleId>
              </a:tblPr>
              <a:tblGrid>
                <a:gridCol w="3493416">
                  <a:extLst>
                    <a:ext uri="{9D8B030D-6E8A-4147-A177-3AD203B41FA5}">
                      <a16:colId xmlns:a16="http://schemas.microsoft.com/office/drawing/2014/main" val="3143011998"/>
                    </a:ext>
                  </a:extLst>
                </a:gridCol>
                <a:gridCol w="2281940">
                  <a:extLst>
                    <a:ext uri="{9D8B030D-6E8A-4147-A177-3AD203B41FA5}">
                      <a16:colId xmlns:a16="http://schemas.microsoft.com/office/drawing/2014/main" val="4175780321"/>
                    </a:ext>
                  </a:extLst>
                </a:gridCol>
              </a:tblGrid>
              <a:tr h="412326">
                <a:tc>
                  <a:txBody>
                    <a:bodyPr/>
                    <a:lstStyle/>
                    <a:p>
                      <a:pPr marL="0" marR="28575" algn="ctr">
                        <a:lnSpc>
                          <a:spcPct val="100000"/>
                        </a:lnSpc>
                        <a:spcBef>
                          <a:spcPts val="450"/>
                        </a:spcBef>
                        <a:spcAft>
                          <a:spcPts val="0"/>
                        </a:spcAft>
                      </a:pPr>
                      <a:r>
                        <a:rPr lang="en-GB" sz="2200" b="1" kern="0">
                          <a:effectLst/>
                        </a:rPr>
                        <a:t>Key idea</a:t>
                      </a:r>
                      <a:endParaRPr lang="en-GB" sz="22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nchor="ctr">
                    <a:solidFill>
                      <a:srgbClr val="CCECFF"/>
                    </a:solidFill>
                  </a:tcPr>
                </a:tc>
                <a:tc>
                  <a:txBody>
                    <a:bodyPr/>
                    <a:lstStyle/>
                    <a:p>
                      <a:pPr marL="0" marR="28575" algn="ctr">
                        <a:lnSpc>
                          <a:spcPct val="100000"/>
                        </a:lnSpc>
                        <a:spcBef>
                          <a:spcPts val="450"/>
                        </a:spcBef>
                        <a:spcAft>
                          <a:spcPts val="0"/>
                        </a:spcAft>
                      </a:pPr>
                      <a:r>
                        <a:rPr lang="en-GB" sz="2200" b="1" kern="0">
                          <a:effectLst/>
                        </a:rPr>
                        <a:t>Accept</a:t>
                      </a:r>
                      <a:endParaRPr lang="en-GB" sz="2200" b="1"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nchor="ctr">
                    <a:solidFill>
                      <a:srgbClr val="CCECFF"/>
                    </a:solidFill>
                  </a:tcPr>
                </a:tc>
                <a:extLst>
                  <a:ext uri="{0D108BD9-81ED-4DB2-BD59-A6C34878D82A}">
                    <a16:rowId xmlns:a16="http://schemas.microsoft.com/office/drawing/2014/main" val="3883663900"/>
                  </a:ext>
                </a:extLst>
              </a:tr>
              <a:tr h="1414626">
                <a:tc>
                  <a:txBody>
                    <a:bodyPr/>
                    <a:lstStyle/>
                    <a:p>
                      <a:pPr marL="0" marR="28575">
                        <a:lnSpc>
                          <a:spcPct val="100000"/>
                        </a:lnSpc>
                        <a:spcBef>
                          <a:spcPts val="450"/>
                        </a:spcBef>
                        <a:spcAft>
                          <a:spcPts val="0"/>
                        </a:spcAft>
                      </a:pPr>
                      <a:r>
                        <a:rPr lang="en-GB" sz="2200" b="1" kern="0">
                          <a:effectLst/>
                        </a:rPr>
                        <a:t>1. </a:t>
                      </a:r>
                      <a:r>
                        <a:rPr lang="en-GB" sz="2200" kern="0">
                          <a:effectLst/>
                        </a:rPr>
                        <a:t>Either: they speak </a:t>
                      </a:r>
                      <a:r>
                        <a:rPr lang="en-GB" sz="2200" u="sng" kern="0">
                          <a:effectLst/>
                        </a:rPr>
                        <a:t>several</a:t>
                      </a:r>
                      <a:r>
                        <a:rPr lang="en-GB" sz="2200" kern="0">
                          <a:effectLst/>
                        </a:rPr>
                        <a:t>/</a:t>
                      </a:r>
                      <a:r>
                        <a:rPr lang="en-GB" sz="2200" u="sng" kern="0">
                          <a:effectLst/>
                        </a:rPr>
                        <a:t>many</a:t>
                      </a:r>
                      <a:r>
                        <a:rPr lang="en-GB" sz="2200" kern="0">
                          <a:effectLst/>
                        </a:rPr>
                        <a:t>/</a:t>
                      </a:r>
                      <a:r>
                        <a:rPr lang="en-GB" sz="2200" u="sng" kern="0">
                          <a:effectLst/>
                        </a:rPr>
                        <a:t>lots of</a:t>
                      </a:r>
                      <a:r>
                        <a:rPr lang="en-GB" sz="2200" kern="0">
                          <a:effectLst/>
                        </a:rPr>
                        <a:t> different languages = 1</a:t>
                      </a:r>
                      <a:endParaRPr lang="en-GB" sz="2200" kern="100">
                        <a:effectLst/>
                      </a:endParaRPr>
                    </a:p>
                    <a:p>
                      <a:pPr marL="0" marR="28575">
                        <a:lnSpc>
                          <a:spcPct val="100000"/>
                        </a:lnSpc>
                        <a:spcBef>
                          <a:spcPts val="450"/>
                        </a:spcBef>
                        <a:spcAft>
                          <a:spcPts val="0"/>
                        </a:spcAft>
                      </a:pPr>
                      <a:r>
                        <a:rPr lang="en-GB" sz="2200" kern="0">
                          <a:effectLst/>
                        </a:rPr>
                        <a:t>OR: chocolate is </a:t>
                      </a:r>
                      <a:r>
                        <a:rPr lang="en-GB" sz="2200" u="sng" kern="0">
                          <a:effectLst/>
                        </a:rPr>
                        <a:t>sold everywhere</a:t>
                      </a:r>
                      <a:r>
                        <a:rPr lang="en-GB" sz="2200" kern="0">
                          <a:effectLst/>
                        </a:rPr>
                        <a:t>/they </a:t>
                      </a:r>
                      <a:r>
                        <a:rPr lang="en-GB" sz="2200" u="sng" kern="0">
                          <a:effectLst/>
                        </a:rPr>
                        <a:t>sell</a:t>
                      </a:r>
                      <a:r>
                        <a:rPr lang="en-GB" sz="2200" kern="0">
                          <a:effectLst/>
                        </a:rPr>
                        <a:t> chocolate </a:t>
                      </a:r>
                      <a:r>
                        <a:rPr lang="en-GB" sz="2200" u="sng" kern="0">
                          <a:effectLst/>
                        </a:rPr>
                        <a:t>everywhere</a:t>
                      </a:r>
                      <a:r>
                        <a:rPr lang="en-GB" sz="2200" kern="0">
                          <a:effectLst/>
                        </a:rPr>
                        <a:t> = 1</a:t>
                      </a:r>
                      <a:endParaRPr lang="en-GB" sz="2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tc>
                  <a:txBody>
                    <a:bodyPr/>
                    <a:lstStyle/>
                    <a:p>
                      <a:pPr marL="0" marR="28575">
                        <a:lnSpc>
                          <a:spcPct val="100000"/>
                        </a:lnSpc>
                        <a:spcBef>
                          <a:spcPts val="450"/>
                        </a:spcBef>
                        <a:spcAft>
                          <a:spcPts val="0"/>
                        </a:spcAft>
                      </a:pPr>
                      <a:r>
                        <a:rPr lang="en-GB" sz="2200" kern="0">
                          <a:effectLst/>
                        </a:rPr>
                        <a:t> </a:t>
                      </a:r>
                      <a:endParaRPr lang="en-GB" sz="2200" kern="100">
                        <a:effectLst/>
                      </a:endParaRPr>
                    </a:p>
                    <a:p>
                      <a:pPr marL="0" marR="28575">
                        <a:lnSpc>
                          <a:spcPct val="100000"/>
                        </a:lnSpc>
                        <a:spcBef>
                          <a:spcPts val="450"/>
                        </a:spcBef>
                        <a:spcAft>
                          <a:spcPts val="0"/>
                        </a:spcAft>
                      </a:pPr>
                      <a:r>
                        <a:rPr lang="en-GB" sz="2200" kern="0">
                          <a:effectLst/>
                        </a:rPr>
                        <a:t> you can buy chocolate everywhere</a:t>
                      </a:r>
                      <a:endParaRPr lang="en-GB" sz="2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extLst>
                  <a:ext uri="{0D108BD9-81ED-4DB2-BD59-A6C34878D82A}">
                    <a16:rowId xmlns:a16="http://schemas.microsoft.com/office/drawing/2014/main" val="2835202617"/>
                  </a:ext>
                </a:extLst>
              </a:tr>
              <a:tr h="1299313">
                <a:tc>
                  <a:txBody>
                    <a:bodyPr/>
                    <a:lstStyle/>
                    <a:p>
                      <a:pPr marL="0" marR="28575">
                        <a:lnSpc>
                          <a:spcPct val="100000"/>
                        </a:lnSpc>
                        <a:spcBef>
                          <a:spcPts val="450"/>
                        </a:spcBef>
                        <a:spcAft>
                          <a:spcPts val="0"/>
                        </a:spcAft>
                      </a:pPr>
                      <a:r>
                        <a:rPr lang="en-GB" sz="2200" b="1" kern="0">
                          <a:effectLst/>
                        </a:rPr>
                        <a:t>2. </a:t>
                      </a:r>
                      <a:r>
                        <a:rPr lang="en-GB" sz="2200" kern="0">
                          <a:effectLst/>
                        </a:rPr>
                        <a:t>Either: the </a:t>
                      </a:r>
                      <a:r>
                        <a:rPr lang="en-GB" sz="2200" u="sng" kern="0">
                          <a:effectLst/>
                        </a:rPr>
                        <a:t>increase in /rise of </a:t>
                      </a:r>
                      <a:r>
                        <a:rPr lang="en-GB" sz="2200" kern="0">
                          <a:effectLst/>
                        </a:rPr>
                        <a:t>part-time work = 1</a:t>
                      </a:r>
                      <a:endParaRPr lang="en-GB" sz="2200" kern="100">
                        <a:effectLst/>
                      </a:endParaRPr>
                    </a:p>
                    <a:p>
                      <a:pPr marL="0" marR="28575">
                        <a:lnSpc>
                          <a:spcPct val="100000"/>
                        </a:lnSpc>
                        <a:spcBef>
                          <a:spcPts val="450"/>
                        </a:spcBef>
                        <a:spcAft>
                          <a:spcPts val="0"/>
                        </a:spcAft>
                      </a:pPr>
                      <a:r>
                        <a:rPr lang="en-GB" sz="2200" kern="0">
                          <a:effectLst/>
                        </a:rPr>
                        <a:t>Or: </a:t>
                      </a:r>
                      <a:r>
                        <a:rPr lang="en-GB" sz="2200" u="sng" kern="0">
                          <a:effectLst/>
                        </a:rPr>
                        <a:t>no</a:t>
                      </a:r>
                      <a:r>
                        <a:rPr lang="en-GB" sz="2200" kern="0">
                          <a:effectLst/>
                        </a:rPr>
                        <a:t> minimum wage/salary/income = 1</a:t>
                      </a:r>
                      <a:endParaRPr lang="en-GB" sz="2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tc>
                  <a:txBody>
                    <a:bodyPr/>
                    <a:lstStyle/>
                    <a:p>
                      <a:pPr marL="0" marR="28575">
                        <a:lnSpc>
                          <a:spcPct val="100000"/>
                        </a:lnSpc>
                        <a:spcBef>
                          <a:spcPts val="450"/>
                        </a:spcBef>
                        <a:spcAft>
                          <a:spcPts val="0"/>
                        </a:spcAft>
                      </a:pPr>
                      <a:r>
                        <a:rPr lang="en-GB" sz="2200" kern="0">
                          <a:effectLst/>
                        </a:rPr>
                        <a:t>there are more part-time workers</a:t>
                      </a:r>
                      <a:endParaRPr lang="en-GB" sz="2200" kern="100">
                        <a:effectLst/>
                      </a:endParaRPr>
                    </a:p>
                    <a:p>
                      <a:pPr marL="0" marR="28575">
                        <a:lnSpc>
                          <a:spcPct val="100000"/>
                        </a:lnSpc>
                        <a:spcBef>
                          <a:spcPts val="450"/>
                        </a:spcBef>
                        <a:spcAft>
                          <a:spcPts val="0"/>
                        </a:spcAft>
                      </a:pPr>
                      <a:r>
                        <a:rPr lang="en-GB" sz="2200" kern="0">
                          <a:effectLst/>
                        </a:rPr>
                        <a:t>lack of minimum wage</a:t>
                      </a:r>
                      <a:endParaRPr lang="en-GB" sz="2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extLst>
                  <a:ext uri="{0D108BD9-81ED-4DB2-BD59-A6C34878D82A}">
                    <a16:rowId xmlns:a16="http://schemas.microsoft.com/office/drawing/2014/main" val="3810006772"/>
                  </a:ext>
                </a:extLst>
              </a:tr>
              <a:tr h="973387">
                <a:tc>
                  <a:txBody>
                    <a:bodyPr/>
                    <a:lstStyle/>
                    <a:p>
                      <a:pPr marL="0" marR="28575">
                        <a:lnSpc>
                          <a:spcPct val="100000"/>
                        </a:lnSpc>
                        <a:spcBef>
                          <a:spcPts val="450"/>
                        </a:spcBef>
                        <a:spcAft>
                          <a:spcPts val="0"/>
                        </a:spcAft>
                      </a:pPr>
                      <a:r>
                        <a:rPr lang="en-GB" sz="2200" b="1" kern="0">
                          <a:effectLst/>
                        </a:rPr>
                        <a:t>3. </a:t>
                      </a:r>
                      <a:r>
                        <a:rPr lang="en-GB" sz="2200" kern="0">
                          <a:effectLst/>
                        </a:rPr>
                        <a:t>travel/go/holiday </a:t>
                      </a:r>
                      <a:r>
                        <a:rPr lang="en-GB" sz="2200" u="sng" kern="0">
                          <a:effectLst/>
                        </a:rPr>
                        <a:t>abroad</a:t>
                      </a:r>
                      <a:r>
                        <a:rPr lang="en-GB" sz="2200" kern="0">
                          <a:effectLst/>
                        </a:rPr>
                        <a:t>/</a:t>
                      </a:r>
                      <a:r>
                        <a:rPr lang="en-GB" sz="2200" u="sng" kern="0">
                          <a:effectLst/>
                        </a:rPr>
                        <a:t>out</a:t>
                      </a:r>
                      <a:r>
                        <a:rPr lang="en-GB" sz="2200" kern="0">
                          <a:effectLst/>
                        </a:rPr>
                        <a:t> </a:t>
                      </a:r>
                      <a:r>
                        <a:rPr lang="en-GB" sz="2200" u="sng" kern="0">
                          <a:effectLst/>
                        </a:rPr>
                        <a:t>of the country/beyond their borders</a:t>
                      </a:r>
                      <a:endParaRPr lang="en-GB" sz="2200" u="sng"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tc>
                  <a:txBody>
                    <a:bodyPr/>
                    <a:lstStyle/>
                    <a:p>
                      <a:pPr marL="0" marR="28575">
                        <a:lnSpc>
                          <a:spcPct val="100000"/>
                        </a:lnSpc>
                        <a:spcBef>
                          <a:spcPts val="450"/>
                        </a:spcBef>
                        <a:spcAft>
                          <a:spcPts val="0"/>
                        </a:spcAft>
                      </a:pPr>
                      <a:r>
                        <a:rPr lang="en-GB" sz="2200" kern="0">
                          <a:effectLst/>
                        </a:rPr>
                        <a:t>don’t travel abroad</a:t>
                      </a:r>
                      <a:endParaRPr lang="en-GB" sz="2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extLst>
                  <a:ext uri="{0D108BD9-81ED-4DB2-BD59-A6C34878D82A}">
                    <a16:rowId xmlns:a16="http://schemas.microsoft.com/office/drawing/2014/main" val="2035167195"/>
                  </a:ext>
                </a:extLst>
              </a:tr>
              <a:tr h="382515">
                <a:tc>
                  <a:txBody>
                    <a:bodyPr/>
                    <a:lstStyle/>
                    <a:p>
                      <a:pPr marL="0" marR="28575">
                        <a:lnSpc>
                          <a:spcPct val="100000"/>
                        </a:lnSpc>
                        <a:spcBef>
                          <a:spcPts val="450"/>
                        </a:spcBef>
                        <a:spcAft>
                          <a:spcPts val="0"/>
                        </a:spcAft>
                      </a:pPr>
                      <a:r>
                        <a:rPr lang="en-GB" sz="2200" kern="0">
                          <a:effectLst/>
                        </a:rPr>
                        <a:t>the railway(s)/train(s)</a:t>
                      </a:r>
                      <a:endParaRPr lang="en-GB" sz="2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tc>
                  <a:txBody>
                    <a:bodyPr/>
                    <a:lstStyle/>
                    <a:p>
                      <a:pPr marL="0" marR="28575">
                        <a:lnSpc>
                          <a:spcPct val="100000"/>
                        </a:lnSpc>
                        <a:spcBef>
                          <a:spcPts val="450"/>
                        </a:spcBef>
                        <a:spcAft>
                          <a:spcPts val="0"/>
                        </a:spcAft>
                      </a:pPr>
                      <a:r>
                        <a:rPr lang="en-GB" sz="2200" kern="0" dirty="0">
                          <a:effectLst/>
                        </a:rPr>
                        <a:t>travel by train</a:t>
                      </a:r>
                      <a:endParaRPr lang="en-GB" sz="2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64" marR="8464" marT="0" marB="0">
                    <a:solidFill>
                      <a:srgbClr val="CCECFF"/>
                    </a:solidFill>
                  </a:tcPr>
                </a:tc>
                <a:extLst>
                  <a:ext uri="{0D108BD9-81ED-4DB2-BD59-A6C34878D82A}">
                    <a16:rowId xmlns:a16="http://schemas.microsoft.com/office/drawing/2014/main" val="4065412269"/>
                  </a:ext>
                </a:extLst>
              </a:tr>
            </a:tbl>
          </a:graphicData>
        </a:graphic>
      </p:graphicFrame>
      <p:sp>
        <p:nvSpPr>
          <p:cNvPr id="3" name="Rectangle 2">
            <a:extLst>
              <a:ext uri="{FF2B5EF4-FFF2-40B4-BE49-F238E27FC236}">
                <a16:creationId xmlns:a16="http://schemas.microsoft.com/office/drawing/2014/main" id="{A91A1753-65E9-A429-8652-12C1C61E9C94}"/>
              </a:ext>
            </a:extLst>
          </p:cNvPr>
          <p:cNvSpPr/>
          <p:nvPr/>
        </p:nvSpPr>
        <p:spPr>
          <a:xfrm>
            <a:off x="461639" y="323908"/>
            <a:ext cx="11397493" cy="6224682"/>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9" name="TextBox 8">
            <a:extLst>
              <a:ext uri="{FF2B5EF4-FFF2-40B4-BE49-F238E27FC236}">
                <a16:creationId xmlns:a16="http://schemas.microsoft.com/office/drawing/2014/main" id="{E22173C4-BCB4-B4CC-7261-7B2CED492727}"/>
              </a:ext>
            </a:extLst>
          </p:cNvPr>
          <p:cNvSpPr txBox="1"/>
          <p:nvPr/>
        </p:nvSpPr>
        <p:spPr>
          <a:xfrm>
            <a:off x="494548" y="882205"/>
            <a:ext cx="5327006" cy="5607882"/>
          </a:xfrm>
          <a:prstGeom prst="rect">
            <a:avLst/>
          </a:prstGeom>
          <a:solidFill>
            <a:schemeClr val="accent4">
              <a:lumMod val="20000"/>
              <a:lumOff val="80000"/>
            </a:schemeClr>
          </a:solidFill>
          <a:ln>
            <a:solidFill>
              <a:schemeClr val="tx1"/>
            </a:solidFill>
          </a:ln>
        </p:spPr>
        <p:txBody>
          <a:bodyPr wrap="square">
            <a:spAutoFit/>
          </a:bodyPr>
          <a:lstStyle/>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1 </a:t>
            </a:r>
            <a:r>
              <a:rPr lang="en-GB" sz="2400" kern="0">
                <a:ea typeface="Times New Roman" panose="02020603050405020304" pitchFamily="18" charset="0"/>
                <a:cs typeface="Times New Roman" panose="02020603050405020304" pitchFamily="18" charset="0"/>
              </a:rPr>
              <a:t>Why did </a:t>
            </a:r>
            <a:r>
              <a:rPr lang="en-GB" sz="2400" b="1" kern="0">
                <a:ea typeface="Times New Roman" panose="02020603050405020304" pitchFamily="18" charset="0"/>
                <a:cs typeface="Times New Roman" panose="02020603050405020304" pitchFamily="18" charset="0"/>
              </a:rPr>
              <a:t>this</a:t>
            </a:r>
            <a:r>
              <a:rPr lang="en-GB" sz="2400" kern="0">
                <a:ea typeface="Times New Roman" panose="02020603050405020304" pitchFamily="18" charset="0"/>
                <a:cs typeface="Times New Roman" panose="02020603050405020304" pitchFamily="18" charset="0"/>
              </a:rPr>
              <a:t> person choose to live in Switzerland? Give </a:t>
            </a:r>
            <a:r>
              <a:rPr lang="en-GB" sz="2400" b="1" kern="0">
                <a:ea typeface="Times New Roman" panose="02020603050405020304" pitchFamily="18" charset="0"/>
                <a:cs typeface="Times New Roman" panose="02020603050405020304" pitchFamily="18" charset="0"/>
              </a:rPr>
              <a:t>one</a:t>
            </a:r>
            <a:r>
              <a:rPr lang="en-GB" sz="2400" kern="0">
                <a:ea typeface="Times New Roman" panose="02020603050405020304" pitchFamily="18" charset="0"/>
                <a:cs typeface="Times New Roman" panose="02020603050405020304" pitchFamily="18" charset="0"/>
              </a:rPr>
              <a:t> reason.</a:t>
            </a:r>
            <a:r>
              <a:rPr lang="en-GB" sz="2400" b="1" kern="0">
                <a:ea typeface="Times New Roman" panose="02020603050405020304" pitchFamily="18" charset="0"/>
                <a:cs typeface="Times New Roman" panose="02020603050405020304" pitchFamily="18" charset="0"/>
              </a:rPr>
              <a:t>(1)</a:t>
            </a:r>
          </a:p>
          <a:p>
            <a:pPr>
              <a:lnSpc>
                <a:spcPct val="107000"/>
              </a:lnSpc>
              <a:spcBef>
                <a:spcPts val="1200"/>
              </a:spcBef>
              <a:spcAft>
                <a:spcPts val="800"/>
              </a:spcAft>
            </a:pPr>
            <a:endParaRPr lang="en-GB" sz="2400" kern="10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a typeface="Times New Roman" panose="02020603050405020304" pitchFamily="18" charset="0"/>
                <a:cs typeface="Times New Roman" panose="02020603050405020304" pitchFamily="18" charset="0"/>
              </a:rPr>
              <a:t>2 </a:t>
            </a:r>
            <a:r>
              <a:rPr lang="en-GB" sz="2400" kern="0">
                <a:ea typeface="Times New Roman" panose="02020603050405020304" pitchFamily="18" charset="0"/>
                <a:cs typeface="Times New Roman" panose="02020603050405020304" pitchFamily="18" charset="0"/>
              </a:rPr>
              <a:t>What contributes to the increase in poverty? Give </a:t>
            </a:r>
            <a:r>
              <a:rPr lang="en-GB" sz="2400" b="1" kern="0">
                <a:ea typeface="Times New Roman" panose="02020603050405020304" pitchFamily="18" charset="0"/>
                <a:cs typeface="Times New Roman" panose="02020603050405020304" pitchFamily="18" charset="0"/>
              </a:rPr>
              <a:t>one</a:t>
            </a:r>
            <a:r>
              <a:rPr lang="en-GB" sz="2400" kern="0">
                <a:ea typeface="Times New Roman" panose="02020603050405020304" pitchFamily="18" charset="0"/>
                <a:cs typeface="Times New Roman" panose="02020603050405020304" pitchFamily="18" charset="0"/>
              </a:rPr>
              <a:t> detail.</a:t>
            </a:r>
            <a:r>
              <a:rPr lang="en-GB" sz="2400" b="1" kern="0">
                <a:ea typeface="Times New Roman" panose="02020603050405020304" pitchFamily="18" charset="0"/>
                <a:cs typeface="Times New Roman" panose="02020603050405020304" pitchFamily="18" charset="0"/>
              </a:rPr>
              <a:t>(1)</a:t>
            </a:r>
            <a:endParaRPr lang="en-GB" sz="2400" kern="100">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endParaRPr lang="en-GB"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b="1" kern="0">
                <a:effectLst/>
                <a:ea typeface="Times New Roman" panose="02020603050405020304" pitchFamily="18" charset="0"/>
                <a:cs typeface="Times New Roman" panose="02020603050405020304" pitchFamily="18" charset="0"/>
              </a:rPr>
              <a:t>3 </a:t>
            </a:r>
            <a:r>
              <a:rPr lang="en-GB" sz="2400" kern="0">
                <a:effectLst/>
                <a:ea typeface="Times New Roman" panose="02020603050405020304" pitchFamily="18" charset="0"/>
                <a:cs typeface="Times New Roman" panose="02020603050405020304" pitchFamily="18" charset="0"/>
              </a:rPr>
              <a:t>What do the Swiss do less now?</a:t>
            </a:r>
            <a:r>
              <a:rPr lang="en-GB" sz="2400" b="1" kern="0">
                <a:effectLst/>
                <a:ea typeface="Times New Roman" panose="02020603050405020304" pitchFamily="18" charset="0"/>
                <a:cs typeface="Times New Roman" panose="02020603050405020304" pitchFamily="18" charset="0"/>
              </a:rPr>
              <a:t>(1)</a:t>
            </a:r>
          </a:p>
          <a:p>
            <a:pPr>
              <a:lnSpc>
                <a:spcPct val="107000"/>
              </a:lnSpc>
              <a:spcBef>
                <a:spcPts val="1200"/>
              </a:spcBef>
              <a:spcAft>
                <a:spcPts val="800"/>
              </a:spcAft>
            </a:pPr>
            <a:endParaRPr lang="en-GB" sz="11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What has improved as a result of this?</a:t>
            </a:r>
            <a:r>
              <a:rPr lang="en-GB" sz="2400" b="1" kern="0">
                <a:effectLst/>
                <a:ea typeface="Times New Roman" panose="02020603050405020304" pitchFamily="18" charset="0"/>
                <a:cs typeface="Times New Roman" panose="02020603050405020304" pitchFamily="18" charset="0"/>
              </a:rPr>
              <a:t>(1</a:t>
            </a:r>
            <a:r>
              <a:rPr lang="en-GB" sz="2400" b="1" kern="100">
                <a:ea typeface="Times New Roman" panose="02020603050405020304" pitchFamily="18" charset="0"/>
                <a:cs typeface="Times New Roman" panose="02020603050405020304" pitchFamily="18" charset="0"/>
              </a:rPr>
              <a:t>)</a:t>
            </a:r>
          </a:p>
          <a:p>
            <a:pPr>
              <a:lnSpc>
                <a:spcPct val="107000"/>
              </a:lnSpc>
              <a:spcBef>
                <a:spcPts val="1200"/>
              </a:spcBef>
              <a:spcAft>
                <a:spcPts val="800"/>
              </a:spcAft>
            </a:pPr>
            <a:endParaRPr lang="en-GB" sz="1200" b="1" kern="10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93FA444-1872-2744-72DF-83250448A69F}"/>
              </a:ext>
            </a:extLst>
          </p:cNvPr>
          <p:cNvSpPr txBox="1"/>
          <p:nvPr/>
        </p:nvSpPr>
        <p:spPr>
          <a:xfrm>
            <a:off x="494546" y="1708825"/>
            <a:ext cx="4641657" cy="523220"/>
          </a:xfrm>
          <a:prstGeom prst="rect">
            <a:avLst/>
          </a:prstGeom>
          <a:noFill/>
        </p:spPr>
        <p:txBody>
          <a:bodyPr wrap="square" rtlCol="0">
            <a:spAutoFit/>
          </a:bodyPr>
          <a:lstStyle/>
          <a:p>
            <a:r>
              <a:rPr lang="en-GB" sz="2800" b="1">
                <a:solidFill>
                  <a:srgbClr val="0070C0"/>
                </a:solidFill>
                <a:latin typeface="Bradley Hand ITC" panose="03070402050302030203" pitchFamily="66" charset="0"/>
              </a:rPr>
              <a:t>The languages and chocolate</a:t>
            </a:r>
          </a:p>
        </p:txBody>
      </p:sp>
      <p:sp>
        <p:nvSpPr>
          <p:cNvPr id="18" name="TextBox 17">
            <a:extLst>
              <a:ext uri="{FF2B5EF4-FFF2-40B4-BE49-F238E27FC236}">
                <a16:creationId xmlns:a16="http://schemas.microsoft.com/office/drawing/2014/main" id="{1A33EA5C-635D-D6F1-E6CC-C416ED0739FF}"/>
              </a:ext>
            </a:extLst>
          </p:cNvPr>
          <p:cNvSpPr txBox="1"/>
          <p:nvPr/>
        </p:nvSpPr>
        <p:spPr>
          <a:xfrm>
            <a:off x="544819" y="3319790"/>
            <a:ext cx="4396831" cy="523220"/>
          </a:xfrm>
          <a:prstGeom prst="rect">
            <a:avLst/>
          </a:prstGeom>
          <a:noFill/>
        </p:spPr>
        <p:txBody>
          <a:bodyPr wrap="square" rtlCol="0">
            <a:spAutoFit/>
          </a:bodyPr>
          <a:lstStyle/>
          <a:p>
            <a:r>
              <a:rPr lang="en-GB" sz="2800" b="1">
                <a:solidFill>
                  <a:srgbClr val="0070C0"/>
                </a:solidFill>
                <a:latin typeface="Bradley Hand ITC" panose="03070402050302030203" pitchFamily="66" charset="0"/>
              </a:rPr>
              <a:t>Increase in unemployment</a:t>
            </a:r>
          </a:p>
        </p:txBody>
      </p:sp>
      <p:sp>
        <p:nvSpPr>
          <p:cNvPr id="19" name="TextBox 18">
            <a:extLst>
              <a:ext uri="{FF2B5EF4-FFF2-40B4-BE49-F238E27FC236}">
                <a16:creationId xmlns:a16="http://schemas.microsoft.com/office/drawing/2014/main" id="{677E6B69-2B3F-F5EA-431B-73F454066372}"/>
              </a:ext>
            </a:extLst>
          </p:cNvPr>
          <p:cNvSpPr txBox="1"/>
          <p:nvPr/>
        </p:nvSpPr>
        <p:spPr>
          <a:xfrm>
            <a:off x="461639" y="4697961"/>
            <a:ext cx="4396831" cy="523220"/>
          </a:xfrm>
          <a:prstGeom prst="rect">
            <a:avLst/>
          </a:prstGeom>
          <a:noFill/>
        </p:spPr>
        <p:txBody>
          <a:bodyPr wrap="square" rtlCol="0">
            <a:spAutoFit/>
          </a:bodyPr>
          <a:lstStyle/>
          <a:p>
            <a:r>
              <a:rPr lang="en-GB" sz="2800" b="1">
                <a:solidFill>
                  <a:srgbClr val="0070C0"/>
                </a:solidFill>
                <a:latin typeface="Bradley Hand ITC" panose="03070402050302030203" pitchFamily="66" charset="0"/>
              </a:rPr>
              <a:t>Go on holiday</a:t>
            </a:r>
          </a:p>
        </p:txBody>
      </p:sp>
      <p:sp>
        <p:nvSpPr>
          <p:cNvPr id="20" name="TextBox 19">
            <a:extLst>
              <a:ext uri="{FF2B5EF4-FFF2-40B4-BE49-F238E27FC236}">
                <a16:creationId xmlns:a16="http://schemas.microsoft.com/office/drawing/2014/main" id="{61813AFE-7315-DF4C-4C06-98A5EF5E8C9B}"/>
              </a:ext>
            </a:extLst>
          </p:cNvPr>
          <p:cNvSpPr txBox="1"/>
          <p:nvPr/>
        </p:nvSpPr>
        <p:spPr>
          <a:xfrm>
            <a:off x="494546" y="5733275"/>
            <a:ext cx="4396831" cy="523220"/>
          </a:xfrm>
          <a:prstGeom prst="rect">
            <a:avLst/>
          </a:prstGeom>
          <a:noFill/>
        </p:spPr>
        <p:txBody>
          <a:bodyPr wrap="square" rtlCol="0">
            <a:spAutoFit/>
          </a:bodyPr>
          <a:lstStyle/>
          <a:p>
            <a:r>
              <a:rPr lang="en-GB" sz="2800" b="1">
                <a:solidFill>
                  <a:srgbClr val="0070C0"/>
                </a:solidFill>
                <a:latin typeface="Bradley Hand ITC" panose="03070402050302030203" pitchFamily="66" charset="0"/>
              </a:rPr>
              <a:t>The environment</a:t>
            </a:r>
          </a:p>
        </p:txBody>
      </p:sp>
      <p:sp>
        <p:nvSpPr>
          <p:cNvPr id="21" name="TextBox 20">
            <a:extLst>
              <a:ext uri="{FF2B5EF4-FFF2-40B4-BE49-F238E27FC236}">
                <a16:creationId xmlns:a16="http://schemas.microsoft.com/office/drawing/2014/main" id="{76CFC0F7-495E-3806-C2DD-A9F840E8E9C3}"/>
              </a:ext>
            </a:extLst>
          </p:cNvPr>
          <p:cNvSpPr txBox="1"/>
          <p:nvPr/>
        </p:nvSpPr>
        <p:spPr>
          <a:xfrm>
            <a:off x="446842" y="435170"/>
            <a:ext cx="94210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a:ln>
                  <a:noFill/>
                </a:ln>
                <a:solidFill>
                  <a:prstClr val="black"/>
                </a:solidFill>
                <a:effectLst/>
                <a:uLnTx/>
                <a:uFillTx/>
                <a:latin typeface="Calibri" panose="020F0502020204030204"/>
                <a:ea typeface="+mn-ea"/>
                <a:cs typeface="+mn-cs"/>
              </a:rPr>
              <a:t>Use the mark scheme to mark this student’s answer.</a:t>
            </a:r>
          </a:p>
        </p:txBody>
      </p:sp>
      <p:sp>
        <p:nvSpPr>
          <p:cNvPr id="22" name="TextBox 21">
            <a:extLst>
              <a:ext uri="{FF2B5EF4-FFF2-40B4-BE49-F238E27FC236}">
                <a16:creationId xmlns:a16="http://schemas.microsoft.com/office/drawing/2014/main" id="{AAD60DDE-9596-1CAE-6DF1-1A59B89D4FCA}"/>
              </a:ext>
            </a:extLst>
          </p:cNvPr>
          <p:cNvSpPr txBox="1"/>
          <p:nvPr/>
        </p:nvSpPr>
        <p:spPr>
          <a:xfrm>
            <a:off x="5821555" y="877340"/>
            <a:ext cx="29668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a:ln>
                  <a:noFill/>
                </a:ln>
                <a:solidFill>
                  <a:prstClr val="black"/>
                </a:solidFill>
                <a:effectLst/>
                <a:highlight>
                  <a:srgbClr val="CCECFF"/>
                </a:highlight>
                <a:uLnTx/>
                <a:uFillTx/>
                <a:latin typeface="Calibri" panose="020F0502020204030204"/>
                <a:ea typeface="+mn-ea"/>
                <a:cs typeface="+mn-cs"/>
              </a:rPr>
              <a:t>Mark scheme:</a:t>
            </a:r>
          </a:p>
        </p:txBody>
      </p:sp>
      <p:sp>
        <p:nvSpPr>
          <p:cNvPr id="6" name="TextBox 5">
            <a:extLst>
              <a:ext uri="{FF2B5EF4-FFF2-40B4-BE49-F238E27FC236}">
                <a16:creationId xmlns:a16="http://schemas.microsoft.com/office/drawing/2014/main" id="{28EBEBDF-AF24-8542-F9B2-28C69E3365AB}"/>
              </a:ext>
            </a:extLst>
          </p:cNvPr>
          <p:cNvSpPr txBox="1"/>
          <p:nvPr/>
        </p:nvSpPr>
        <p:spPr>
          <a:xfrm>
            <a:off x="2568862" y="1907354"/>
            <a:ext cx="3020889" cy="707886"/>
          </a:xfrm>
          <a:prstGeom prst="rect">
            <a:avLst/>
          </a:prstGeom>
          <a:noFill/>
        </p:spPr>
        <p:txBody>
          <a:bodyPr wrap="square" rtlCol="0">
            <a:spAutoFit/>
          </a:bodyPr>
          <a:lstStyle/>
          <a:p>
            <a:r>
              <a:rPr lang="en-GB" sz="4000">
                <a:solidFill>
                  <a:srgbClr val="FF0000"/>
                </a:solidFill>
                <a:sym typeface="Wingdings" panose="05000000000000000000" pitchFamily="2" charset="2"/>
              </a:rPr>
              <a:t>… </a:t>
            </a:r>
            <a:r>
              <a:rPr lang="en-GB" sz="2800">
                <a:solidFill>
                  <a:srgbClr val="FF0000"/>
                </a:solidFill>
                <a:sym typeface="Wingdings" panose="05000000000000000000" pitchFamily="2" charset="2"/>
              </a:rPr>
              <a:t>(only 1 needed)</a:t>
            </a:r>
            <a:endParaRPr lang="en-GB" sz="4000">
              <a:solidFill>
                <a:srgbClr val="FF0000"/>
              </a:solidFill>
            </a:endParaRPr>
          </a:p>
        </p:txBody>
      </p:sp>
      <p:sp>
        <p:nvSpPr>
          <p:cNvPr id="7" name="TextBox 6">
            <a:extLst>
              <a:ext uri="{FF2B5EF4-FFF2-40B4-BE49-F238E27FC236}">
                <a16:creationId xmlns:a16="http://schemas.microsoft.com/office/drawing/2014/main" id="{A209D6AD-C430-A6B1-0C1A-1230DD01CDB5}"/>
              </a:ext>
            </a:extLst>
          </p:cNvPr>
          <p:cNvSpPr txBox="1"/>
          <p:nvPr/>
        </p:nvSpPr>
        <p:spPr>
          <a:xfrm>
            <a:off x="4321495" y="3548468"/>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
        <p:nvSpPr>
          <p:cNvPr id="8" name="TextBox 7">
            <a:extLst>
              <a:ext uri="{FF2B5EF4-FFF2-40B4-BE49-F238E27FC236}">
                <a16:creationId xmlns:a16="http://schemas.microsoft.com/office/drawing/2014/main" id="{131DC52F-54D5-DB15-92DA-8F82CBE679E1}"/>
              </a:ext>
            </a:extLst>
          </p:cNvPr>
          <p:cNvSpPr txBox="1"/>
          <p:nvPr/>
        </p:nvSpPr>
        <p:spPr>
          <a:xfrm>
            <a:off x="2743234" y="4605628"/>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
        <p:nvSpPr>
          <p:cNvPr id="10" name="TextBox 9">
            <a:extLst>
              <a:ext uri="{FF2B5EF4-FFF2-40B4-BE49-F238E27FC236}">
                <a16:creationId xmlns:a16="http://schemas.microsoft.com/office/drawing/2014/main" id="{67821571-E740-2D57-501A-C9E9235D9DE7}"/>
              </a:ext>
            </a:extLst>
          </p:cNvPr>
          <p:cNvSpPr txBox="1"/>
          <p:nvPr/>
        </p:nvSpPr>
        <p:spPr>
          <a:xfrm>
            <a:off x="3196192" y="5727441"/>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Tree>
    <p:extLst>
      <p:ext uri="{BB962C8B-B14F-4D97-AF65-F5344CB8AC3E}">
        <p14:creationId xmlns:p14="http://schemas.microsoft.com/office/powerpoint/2010/main" val="304168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6" grpId="0" build="p"/>
      <p:bldP spid="7" grpId="0" build="p"/>
      <p:bldP spid="8" grpId="0" build="p"/>
      <p:bldP spid="1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Rectangle 9">
            <a:extLst>
              <a:ext uri="{FF2B5EF4-FFF2-40B4-BE49-F238E27FC236}">
                <a16:creationId xmlns:a16="http://schemas.microsoft.com/office/drawing/2014/main" id="{58B5AC6F-283A-EC28-1936-EC4634E0CED4}"/>
              </a:ext>
            </a:extLst>
          </p:cNvPr>
          <p:cNvSpPr/>
          <p:nvPr/>
        </p:nvSpPr>
        <p:spPr>
          <a:xfrm>
            <a:off x="5943599" y="447007"/>
            <a:ext cx="4945895"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Maximise your reading time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reading instructions carefully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underlining or highlighting key words</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9" name="TextBox 8">
            <a:extLst>
              <a:ext uri="{FF2B5EF4-FFF2-40B4-BE49-F238E27FC236}">
                <a16:creationId xmlns:a16="http://schemas.microsoft.com/office/drawing/2014/main" id="{3850743F-7D5D-8F06-35B0-C5EEEDD8A4C3}"/>
              </a:ext>
            </a:extLst>
          </p:cNvPr>
          <p:cNvSpPr txBox="1"/>
          <p:nvPr/>
        </p:nvSpPr>
        <p:spPr>
          <a:xfrm>
            <a:off x="481435" y="490783"/>
            <a:ext cx="10981222" cy="6027099"/>
          </a:xfrm>
          <a:prstGeom prst="rect">
            <a:avLst/>
          </a:prstGeom>
          <a:noFill/>
        </p:spPr>
        <p:txBody>
          <a:bodyPr wrap="square">
            <a:spAutoFit/>
          </a:bodyPr>
          <a:lstStyle/>
          <a:p>
            <a:pPr>
              <a:lnSpc>
                <a:spcPct val="107000"/>
              </a:lnSpc>
              <a:spcAft>
                <a:spcPts val="800"/>
              </a:spcAft>
            </a:pPr>
            <a:r>
              <a:rPr lang="en-GB" sz="2400" b="1" kern="0">
                <a:effectLst/>
                <a:ea typeface="Times New Roman" panose="02020603050405020304" pitchFamily="18" charset="0"/>
                <a:cs typeface="Times New Roman" panose="02020603050405020304" pitchFamily="18" charset="0"/>
              </a:rPr>
              <a:t>Going to university</a:t>
            </a:r>
            <a:endParaRPr lang="en-GB" sz="2400" b="1" kern="0">
              <a:ea typeface="Times New Roman" panose="02020603050405020304" pitchFamily="18" charset="0"/>
              <a:cs typeface="Times New Roman" panose="02020603050405020304" pitchFamily="18" charset="0"/>
            </a:endParaRPr>
          </a:p>
          <a:p>
            <a:pPr>
              <a:lnSpc>
                <a:spcPct val="107000"/>
              </a:lnSpc>
              <a:spcAft>
                <a:spcPts val="800"/>
              </a:spcAft>
            </a:pPr>
            <a:endParaRPr lang="en-GB" sz="2400" b="1" kern="0">
              <a:effectLst/>
              <a:ea typeface="Times New Roman" panose="02020603050405020304" pitchFamily="18" charset="0"/>
              <a:cs typeface="Times New Roman" panose="02020603050405020304" pitchFamily="18" charset="0"/>
            </a:endParaRPr>
          </a:p>
          <a:p>
            <a:pPr>
              <a:lnSpc>
                <a:spcPct val="107000"/>
              </a:lnSpc>
              <a:spcAft>
                <a:spcPts val="800"/>
              </a:spcAft>
            </a:pPr>
            <a:endParaRPr lang="en-GB" sz="2400" b="1" kern="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You overhear your French exchange partner talk with her older sister about university.</a:t>
            </a: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Answer the questions in English.</a:t>
            </a:r>
          </a:p>
          <a:p>
            <a:pPr marL="457200" indent="-457200">
              <a:lnSpc>
                <a:spcPct val="107000"/>
              </a:lnSpc>
              <a:spcBef>
                <a:spcPts val="1200"/>
              </a:spcBef>
              <a:spcAft>
                <a:spcPts val="800"/>
              </a:spcAft>
              <a:buAutoNum type="arabicPlain"/>
            </a:pPr>
            <a:r>
              <a:rPr lang="en-GB" sz="2400" kern="0">
                <a:effectLst/>
                <a:ea typeface="Times New Roman" panose="02020603050405020304" pitchFamily="18" charset="0"/>
                <a:cs typeface="Times New Roman" panose="02020603050405020304" pitchFamily="18" charset="0"/>
              </a:rPr>
              <a:t>What does she say about lectures at university? Give two details. </a:t>
            </a:r>
            <a:r>
              <a:rPr lang="en-GB" sz="2400" b="1" kern="0">
                <a:effectLst/>
                <a:ea typeface="Times New Roman" panose="02020603050405020304" pitchFamily="18" charset="0"/>
                <a:cs typeface="Times New Roman" panose="02020603050405020304" pitchFamily="18" charset="0"/>
              </a:rPr>
              <a:t>(2)</a:t>
            </a:r>
          </a:p>
          <a:p>
            <a:pPr marL="457200" indent="-457200">
              <a:lnSpc>
                <a:spcPct val="107000"/>
              </a:lnSpc>
              <a:spcBef>
                <a:spcPts val="1200"/>
              </a:spcBef>
              <a:spcAft>
                <a:spcPts val="800"/>
              </a:spcAft>
              <a:buAutoNum type="arabicPlain"/>
            </a:pPr>
            <a:endParaRPr lang="en-GB" sz="2400" b="1" kern="0">
              <a:effectLst/>
              <a:ea typeface="Times New Roman" panose="02020603050405020304" pitchFamily="18" charset="0"/>
              <a:cs typeface="Times New Roman" panose="02020603050405020304" pitchFamily="18" charset="0"/>
            </a:endParaRPr>
          </a:p>
          <a:p>
            <a:pPr marL="457200" indent="-457200">
              <a:lnSpc>
                <a:spcPct val="107000"/>
              </a:lnSpc>
              <a:spcBef>
                <a:spcPts val="1200"/>
              </a:spcBef>
              <a:spcAft>
                <a:spcPts val="800"/>
              </a:spcAft>
              <a:buAutoNum type="arabicPlain" startAt="2"/>
            </a:pPr>
            <a:r>
              <a:rPr lang="en-GB" sz="2400" kern="0">
                <a:effectLst/>
                <a:ea typeface="Times New Roman" panose="02020603050405020304" pitchFamily="18" charset="0"/>
                <a:cs typeface="Times New Roman" panose="02020603050405020304" pitchFamily="18" charset="0"/>
              </a:rPr>
              <a:t>What recommendations does her sister give her? Give two details. </a:t>
            </a:r>
            <a:r>
              <a:rPr lang="en-GB" sz="2400" b="1" kern="0">
                <a:effectLst/>
                <a:ea typeface="Times New Roman" panose="02020603050405020304" pitchFamily="18" charset="0"/>
                <a:cs typeface="Times New Roman" panose="02020603050405020304" pitchFamily="18" charset="0"/>
              </a:rPr>
              <a:t>(2)</a:t>
            </a:r>
          </a:p>
          <a:p>
            <a:pPr marL="457200" indent="-457200">
              <a:lnSpc>
                <a:spcPct val="107000"/>
              </a:lnSpc>
              <a:spcBef>
                <a:spcPts val="1200"/>
              </a:spcBef>
              <a:spcAft>
                <a:spcPts val="800"/>
              </a:spcAft>
              <a:buAutoNum type="arabicPlain" startAt="2"/>
            </a:pPr>
            <a:endParaRPr lang="en-GB" sz="2400" kern="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3   How does she feel about her future? </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p:txBody>
      </p:sp>
      <p:pic>
        <p:nvPicPr>
          <p:cNvPr id="5" name="QSP21H21">
            <a:hlinkClick r:id="" action="ppaction://media"/>
            <a:extLst>
              <a:ext uri="{FF2B5EF4-FFF2-40B4-BE49-F238E27FC236}">
                <a16:creationId xmlns:a16="http://schemas.microsoft.com/office/drawing/2014/main" id="{B390E710-0DE4-8D5C-CE60-20F16C946B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91748" y="642451"/>
            <a:ext cx="406400" cy="406400"/>
          </a:xfrm>
          <a:prstGeom prst="rect">
            <a:avLst/>
          </a:prstGeom>
        </p:spPr>
      </p:pic>
      <p:sp>
        <p:nvSpPr>
          <p:cNvPr id="8" name="TextBox 7">
            <a:extLst>
              <a:ext uri="{FF2B5EF4-FFF2-40B4-BE49-F238E27FC236}">
                <a16:creationId xmlns:a16="http://schemas.microsoft.com/office/drawing/2014/main" id="{33F9404A-9037-7995-0F7A-AC13D1066279}"/>
              </a:ext>
            </a:extLst>
          </p:cNvPr>
          <p:cNvSpPr txBox="1"/>
          <p:nvPr/>
        </p:nvSpPr>
        <p:spPr>
          <a:xfrm>
            <a:off x="8302171" y="-76213"/>
            <a:ext cx="37725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essayez encore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78252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11" name="TextBox 10">
            <a:extLst>
              <a:ext uri="{FF2B5EF4-FFF2-40B4-BE49-F238E27FC236}">
                <a16:creationId xmlns:a16="http://schemas.microsoft.com/office/drawing/2014/main" id="{451DE53D-0754-961C-D6B4-90F9F937CD1C}"/>
              </a:ext>
            </a:extLst>
          </p:cNvPr>
          <p:cNvSpPr txBox="1"/>
          <p:nvPr/>
        </p:nvSpPr>
        <p:spPr>
          <a:xfrm>
            <a:off x="481434" y="1257357"/>
            <a:ext cx="5995566" cy="5329857"/>
          </a:xfrm>
          <a:prstGeom prst="rect">
            <a:avLst/>
          </a:prstGeom>
          <a:noFill/>
        </p:spPr>
        <p:txBody>
          <a:bodyPr wrap="square">
            <a:spAutoFit/>
          </a:bodyPr>
          <a:lstStyle/>
          <a:p>
            <a:pPr>
              <a:lnSpc>
                <a:spcPct val="107000"/>
              </a:lnSpc>
              <a:spcAft>
                <a:spcPts val="800"/>
              </a:spcAft>
            </a:pPr>
            <a:r>
              <a:rPr kumimoji="0" lang="fr-FR" sz="2400" b="1" i="0" u="none" strike="noStrike" kern="0" cap="none" spc="0" normalizeH="0" baseline="0">
                <a:ln>
                  <a:noFill/>
                </a:ln>
                <a:solidFill>
                  <a:prstClr val="black"/>
                </a:solidFill>
                <a:effectLst/>
                <a:uLnTx/>
                <a:uFillTx/>
                <a:ea typeface="Times New Roman" panose="02020603050405020304" pitchFamily="18" charset="0"/>
                <a:cs typeface="Times New Roman" panose="02020603050405020304" pitchFamily="18" charset="0"/>
              </a:rPr>
              <a:t>1</a:t>
            </a:r>
            <a:r>
              <a:rPr kumimoji="0" lang="fr-FR" sz="2400" b="0" i="0" u="none" strike="noStrike" kern="0" cap="none" spc="0" normalizeH="0" baseline="0">
                <a:ln>
                  <a:noFill/>
                </a:ln>
                <a:solidFill>
                  <a:prstClr val="black"/>
                </a:solidFill>
                <a:effectLst/>
                <a:uLnTx/>
                <a:uFillTx/>
                <a:ea typeface="Times New Roman" panose="02020603050405020304" pitchFamily="18" charset="0"/>
                <a:cs typeface="Times New Roman" panose="02020603050405020304" pitchFamily="18" charset="0"/>
              </a:rPr>
              <a:t> </a:t>
            </a:r>
            <a:r>
              <a:rPr lang="fr-FR" sz="2400" kern="0">
                <a:effectLst/>
                <a:ea typeface="Times New Roman" panose="02020603050405020304" pitchFamily="18" charset="0"/>
                <a:cs typeface="Times New Roman" panose="02020603050405020304" pitchFamily="18" charset="0"/>
              </a:rPr>
              <a:t>Je sais bien qu'en cours il faudra prendre des notes parce que les enseignants parlent sans rien répéter. Malheureusement, au lycée, on ne nous a jamais expliqué comment faire ça.</a:t>
            </a:r>
            <a:endParaRPr lang="fr-FR"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fr-FR" sz="2400" b="1" kern="0">
                <a:effectLst/>
                <a:ea typeface="Times New Roman" panose="02020603050405020304" pitchFamily="18" charset="0"/>
                <a:cs typeface="Times New Roman" panose="02020603050405020304" pitchFamily="18" charset="0"/>
              </a:rPr>
              <a:t>2</a:t>
            </a:r>
            <a:r>
              <a:rPr lang="fr-FR" sz="2400" kern="0">
                <a:effectLst/>
                <a:ea typeface="Times New Roman" panose="02020603050405020304" pitchFamily="18" charset="0"/>
                <a:cs typeface="Times New Roman" panose="02020603050405020304" pitchFamily="18" charset="0"/>
              </a:rPr>
              <a:t> Tu auras sans doute envie de noter tout ce que dit le prof. Mais ça, c'est l'erreur classique à éviter car tu risques de ne rien comprendre. Chacun a sa méthode. Si tu t'entraînes, tu en trouveras une qui marchera pour toi.</a:t>
            </a:r>
            <a:endParaRPr lang="fr-FR"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fr-FR" sz="2400" b="1" kern="0">
                <a:effectLst/>
                <a:ea typeface="Times New Roman" panose="02020603050405020304" pitchFamily="18" charset="0"/>
                <a:cs typeface="Times New Roman" panose="02020603050405020304" pitchFamily="18" charset="0"/>
              </a:rPr>
              <a:t>3</a:t>
            </a:r>
            <a:r>
              <a:rPr lang="fr-FR" sz="2400" kern="0">
                <a:effectLst/>
                <a:ea typeface="Times New Roman" panose="02020603050405020304" pitchFamily="18" charset="0"/>
                <a:cs typeface="Times New Roman" panose="02020603050405020304" pitchFamily="18" charset="0"/>
              </a:rPr>
              <a:t> J'aimerais en être aussi sûre que toi. Avant tout, reste à savoir si je vais avoir mon bac ou pas.</a:t>
            </a:r>
            <a:endParaRPr lang="fr-FR" sz="2400" kern="100">
              <a:effectLst/>
              <a:ea typeface="Times New Roman" panose="02020603050405020304" pitchFamily="18" charset="0"/>
              <a:cs typeface="Times New Roman" panose="02020603050405020304" pitchFamily="18" charset="0"/>
            </a:endParaRPr>
          </a:p>
        </p:txBody>
      </p:sp>
      <p:pic>
        <p:nvPicPr>
          <p:cNvPr id="7" name="QSP21H21">
            <a:hlinkClick r:id="" action="ppaction://media"/>
            <a:extLst>
              <a:ext uri="{FF2B5EF4-FFF2-40B4-BE49-F238E27FC236}">
                <a16:creationId xmlns:a16="http://schemas.microsoft.com/office/drawing/2014/main" id="{EAE30CD6-567D-6986-40DB-B7E79961A3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31848" y="734669"/>
            <a:ext cx="406400" cy="406400"/>
          </a:xfrm>
          <a:prstGeom prst="rect">
            <a:avLst/>
          </a:prstGeom>
        </p:spPr>
      </p:pic>
      <p:sp>
        <p:nvSpPr>
          <p:cNvPr id="10" name="TextBox 9">
            <a:extLst>
              <a:ext uri="{FF2B5EF4-FFF2-40B4-BE49-F238E27FC236}">
                <a16:creationId xmlns:a16="http://schemas.microsoft.com/office/drawing/2014/main" id="{F8FD01FC-C445-01B4-2ED9-CA2A3312FE4D}"/>
              </a:ext>
            </a:extLst>
          </p:cNvPr>
          <p:cNvSpPr txBox="1"/>
          <p:nvPr/>
        </p:nvSpPr>
        <p:spPr>
          <a:xfrm>
            <a:off x="6821065" y="1585528"/>
            <a:ext cx="4889500" cy="4262129"/>
          </a:xfrm>
          <a:prstGeom prst="rect">
            <a:avLst/>
          </a:prstGeom>
          <a:solidFill>
            <a:schemeClr val="accent4">
              <a:lumMod val="20000"/>
              <a:lumOff val="80000"/>
            </a:schemeClr>
          </a:solidFill>
          <a:ln>
            <a:solidFill>
              <a:schemeClr val="tx1"/>
            </a:solidFill>
          </a:ln>
        </p:spPr>
        <p:txBody>
          <a:bodyPr wrap="square">
            <a:spAutoFit/>
          </a:bodyPr>
          <a:lstStyle/>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1 What does she say about lectures at university? Give two details.</a:t>
            </a:r>
            <a:r>
              <a:rPr lang="en-GB" sz="2400" b="1" kern="0">
                <a:effectLst/>
                <a:ea typeface="Times New Roman" panose="02020603050405020304" pitchFamily="18" charset="0"/>
                <a:cs typeface="Times New Roman" panose="02020603050405020304" pitchFamily="18" charset="0"/>
              </a:rPr>
              <a:t>(2)</a:t>
            </a:r>
          </a:p>
          <a:p>
            <a:pPr>
              <a:lnSpc>
                <a:spcPct val="107000"/>
              </a:lnSpc>
              <a:spcBef>
                <a:spcPts val="1200"/>
              </a:spcBef>
              <a:spcAft>
                <a:spcPts val="800"/>
              </a:spcAft>
            </a:pPr>
            <a:endParaRPr lang="en-GB" sz="2400" b="1" kern="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2 What recommendations does her sister give her? Give two details.</a:t>
            </a:r>
            <a:r>
              <a:rPr lang="en-GB" sz="2400" b="1" kern="0">
                <a:effectLst/>
                <a:ea typeface="Times New Roman" panose="02020603050405020304" pitchFamily="18" charset="0"/>
                <a:cs typeface="Times New Roman" panose="02020603050405020304" pitchFamily="18" charset="0"/>
              </a:rPr>
              <a:t>(2)</a:t>
            </a:r>
          </a:p>
          <a:p>
            <a:pPr>
              <a:lnSpc>
                <a:spcPct val="107000"/>
              </a:lnSpc>
              <a:spcBef>
                <a:spcPts val="1200"/>
              </a:spcBef>
              <a:spcAft>
                <a:spcPts val="800"/>
              </a:spcAft>
            </a:pPr>
            <a:endParaRPr lang="en-GB" sz="2400" b="1" kern="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3 How does she feel about her future?</a:t>
            </a:r>
            <a:r>
              <a:rPr lang="en-GB" sz="2400" b="1" kern="0">
                <a:effectLst/>
                <a:ea typeface="Times New Roman" panose="02020603050405020304" pitchFamily="18" charset="0"/>
                <a:cs typeface="Times New Roman" panose="02020603050405020304" pitchFamily="18" charset="0"/>
              </a:rPr>
              <a:t>(1)</a:t>
            </a:r>
            <a:endParaRPr lang="en-GB" sz="2400" kern="100">
              <a:effectLst/>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D63A613-2A6B-C29C-C001-6582FDF6FB3A}"/>
              </a:ext>
            </a:extLst>
          </p:cNvPr>
          <p:cNvSpPr txBox="1"/>
          <p:nvPr/>
        </p:nvSpPr>
        <p:spPr>
          <a:xfrm>
            <a:off x="8969829" y="-76213"/>
            <a:ext cx="36295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vérifiez </a:t>
            </a:r>
          </a:p>
        </p:txBody>
      </p:sp>
      <p:sp>
        <p:nvSpPr>
          <p:cNvPr id="15" name="TextBox 14">
            <a:extLst>
              <a:ext uri="{FF2B5EF4-FFF2-40B4-BE49-F238E27FC236}">
                <a16:creationId xmlns:a16="http://schemas.microsoft.com/office/drawing/2014/main" id="{7696BA00-8C4E-0CE4-7130-C2397AE10AA8}"/>
              </a:ext>
            </a:extLst>
          </p:cNvPr>
          <p:cNvSpPr txBox="1"/>
          <p:nvPr/>
        </p:nvSpPr>
        <p:spPr>
          <a:xfrm>
            <a:off x="446843" y="435170"/>
            <a:ext cx="37131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Écoutez et lisez.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Vérifiez vos réponses.</a:t>
            </a:r>
          </a:p>
        </p:txBody>
      </p:sp>
    </p:spTree>
    <p:extLst>
      <p:ext uri="{BB962C8B-B14F-4D97-AF65-F5344CB8AC3E}">
        <p14:creationId xmlns:p14="http://schemas.microsoft.com/office/powerpoint/2010/main" val="357978392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1" name="TextBox 10">
            <a:extLst>
              <a:ext uri="{FF2B5EF4-FFF2-40B4-BE49-F238E27FC236}">
                <a16:creationId xmlns:a16="http://schemas.microsoft.com/office/drawing/2014/main" id="{451DE53D-0754-961C-D6B4-90F9F937CD1C}"/>
              </a:ext>
            </a:extLst>
          </p:cNvPr>
          <p:cNvSpPr txBox="1"/>
          <p:nvPr/>
        </p:nvSpPr>
        <p:spPr>
          <a:xfrm>
            <a:off x="481434" y="1257357"/>
            <a:ext cx="5995566" cy="5329857"/>
          </a:xfrm>
          <a:prstGeom prst="rect">
            <a:avLst/>
          </a:prstGeom>
          <a:noFill/>
        </p:spPr>
        <p:txBody>
          <a:bodyPr wrap="square">
            <a:spAutoFit/>
          </a:bodyPr>
          <a:lstStyle/>
          <a:p>
            <a:pPr>
              <a:lnSpc>
                <a:spcPct val="107000"/>
              </a:lnSpc>
              <a:spcAft>
                <a:spcPts val="800"/>
              </a:spcAft>
            </a:pPr>
            <a:r>
              <a:rPr kumimoji="0" lang="fr-FR" sz="2400" b="1" i="0" u="none" strike="noStrike" kern="0" cap="none" spc="0" normalizeH="0" baseline="0">
                <a:ln>
                  <a:noFill/>
                </a:ln>
                <a:solidFill>
                  <a:prstClr val="black"/>
                </a:solidFill>
                <a:effectLst/>
                <a:uLnTx/>
                <a:uFillTx/>
                <a:ea typeface="Times New Roman" panose="02020603050405020304" pitchFamily="18" charset="0"/>
                <a:cs typeface="Times New Roman" panose="02020603050405020304" pitchFamily="18" charset="0"/>
              </a:rPr>
              <a:t>1</a:t>
            </a:r>
            <a:r>
              <a:rPr kumimoji="0" lang="fr-FR" sz="2400" b="0" i="0" u="none" strike="noStrike" kern="0" cap="none" spc="0" normalizeH="0" baseline="0">
                <a:ln>
                  <a:noFill/>
                </a:ln>
                <a:solidFill>
                  <a:prstClr val="black"/>
                </a:solidFill>
                <a:effectLst/>
                <a:uLnTx/>
                <a:uFillTx/>
                <a:ea typeface="Times New Roman" panose="02020603050405020304" pitchFamily="18" charset="0"/>
                <a:cs typeface="Times New Roman" panose="02020603050405020304" pitchFamily="18" charset="0"/>
              </a:rPr>
              <a:t> </a:t>
            </a:r>
            <a:r>
              <a:rPr lang="fr-FR" sz="2400" kern="0">
                <a:effectLst/>
                <a:ea typeface="Times New Roman" panose="02020603050405020304" pitchFamily="18" charset="0"/>
                <a:cs typeface="Times New Roman" panose="02020603050405020304" pitchFamily="18" charset="0"/>
              </a:rPr>
              <a:t>Je sais bien qu'en cours il faudra prendre des notes parce que les enseignants parlent sans rien répéter. Malheureusement, au lycée, on ne nous a jamais expliqué comment faire ça.</a:t>
            </a:r>
            <a:endParaRPr lang="fr-FR"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fr-FR" sz="2400" b="1" kern="0">
                <a:effectLst/>
                <a:ea typeface="Times New Roman" panose="02020603050405020304" pitchFamily="18" charset="0"/>
                <a:cs typeface="Times New Roman" panose="02020603050405020304" pitchFamily="18" charset="0"/>
              </a:rPr>
              <a:t>2</a:t>
            </a:r>
            <a:r>
              <a:rPr lang="fr-FR" sz="2400" kern="0">
                <a:effectLst/>
                <a:ea typeface="Times New Roman" panose="02020603050405020304" pitchFamily="18" charset="0"/>
                <a:cs typeface="Times New Roman" panose="02020603050405020304" pitchFamily="18" charset="0"/>
              </a:rPr>
              <a:t> Tu auras sans doute envie de noter tout ce que dit le prof. Mais ça, c'est l'erreur classique à éviter car tu risques de ne rien comprendre. Chacun a sa méthode. Si tu t'entraînes, tu en trouveras une qui marchera pour toi.</a:t>
            </a:r>
            <a:endParaRPr lang="fr-FR" sz="2400" kern="10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fr-FR" sz="2400" b="1" kern="0">
                <a:effectLst/>
                <a:ea typeface="Times New Roman" panose="02020603050405020304" pitchFamily="18" charset="0"/>
                <a:cs typeface="Times New Roman" panose="02020603050405020304" pitchFamily="18" charset="0"/>
              </a:rPr>
              <a:t>3</a:t>
            </a:r>
            <a:r>
              <a:rPr lang="fr-FR" sz="2400" kern="0">
                <a:effectLst/>
                <a:ea typeface="Times New Roman" panose="02020603050405020304" pitchFamily="18" charset="0"/>
                <a:cs typeface="Times New Roman" panose="02020603050405020304" pitchFamily="18" charset="0"/>
              </a:rPr>
              <a:t> J'aimerais en être aussi sûre que toi. Avant tout, reste à savoir si je vais avoir mon bac ou pas.</a:t>
            </a:r>
            <a:endParaRPr lang="fr-FR" sz="2400" kern="100">
              <a:effectLst/>
              <a:ea typeface="Times New Roman" panose="02020603050405020304" pitchFamily="18" charset="0"/>
              <a:cs typeface="Times New Roman" panose="02020603050405020304" pitchFamily="18" charset="0"/>
            </a:endParaRPr>
          </a:p>
        </p:txBody>
      </p:sp>
      <p:pic>
        <p:nvPicPr>
          <p:cNvPr id="7" name="QSP21H21">
            <a:hlinkClick r:id="" action="ppaction://media"/>
            <a:extLst>
              <a:ext uri="{FF2B5EF4-FFF2-40B4-BE49-F238E27FC236}">
                <a16:creationId xmlns:a16="http://schemas.microsoft.com/office/drawing/2014/main" id="{EAE30CD6-567D-6986-40DB-B7E79961A3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6948" y="681621"/>
            <a:ext cx="406400" cy="406400"/>
          </a:xfrm>
          <a:prstGeom prst="rect">
            <a:avLst/>
          </a:prstGeom>
        </p:spPr>
      </p:pic>
      <p:sp>
        <p:nvSpPr>
          <p:cNvPr id="10" name="TextBox 9">
            <a:extLst>
              <a:ext uri="{FF2B5EF4-FFF2-40B4-BE49-F238E27FC236}">
                <a16:creationId xmlns:a16="http://schemas.microsoft.com/office/drawing/2014/main" id="{F8FD01FC-C445-01B4-2ED9-CA2A3312FE4D}"/>
              </a:ext>
            </a:extLst>
          </p:cNvPr>
          <p:cNvSpPr txBox="1"/>
          <p:nvPr/>
        </p:nvSpPr>
        <p:spPr>
          <a:xfrm>
            <a:off x="6821065" y="1585528"/>
            <a:ext cx="4889500" cy="4913781"/>
          </a:xfrm>
          <a:prstGeom prst="rect">
            <a:avLst/>
          </a:prstGeom>
          <a:solidFill>
            <a:schemeClr val="accent4">
              <a:lumMod val="20000"/>
              <a:lumOff val="80000"/>
            </a:schemeClr>
          </a:solidFill>
          <a:ln>
            <a:solidFill>
              <a:schemeClr val="tx1"/>
            </a:solidFill>
          </a:ln>
        </p:spPr>
        <p:txBody>
          <a:bodyPr wrap="square">
            <a:spAutoFit/>
          </a:bodyPr>
          <a:lstStyle/>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1 What does she say about lectures at university? Give two details.</a:t>
            </a:r>
            <a:r>
              <a:rPr lang="en-GB" sz="2400" b="1" kern="0">
                <a:effectLst/>
                <a:ea typeface="Times New Roman" panose="02020603050405020304" pitchFamily="18" charset="0"/>
                <a:cs typeface="Times New Roman" panose="02020603050405020304" pitchFamily="18" charset="0"/>
              </a:rPr>
              <a:t>(2)</a:t>
            </a:r>
          </a:p>
          <a:p>
            <a:pPr>
              <a:lnSpc>
                <a:spcPct val="107000"/>
              </a:lnSpc>
              <a:spcBef>
                <a:spcPts val="1200"/>
              </a:spcBef>
              <a:spcAft>
                <a:spcPts val="800"/>
              </a:spcAft>
            </a:pPr>
            <a:endParaRPr lang="en-GB" sz="2400" b="1" kern="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2 What recommendations does her sister give her? Give two details.</a:t>
            </a:r>
            <a:r>
              <a:rPr lang="en-GB" sz="2400" b="1" kern="0">
                <a:effectLst/>
                <a:ea typeface="Times New Roman" panose="02020603050405020304" pitchFamily="18" charset="0"/>
                <a:cs typeface="Times New Roman" panose="02020603050405020304" pitchFamily="18" charset="0"/>
              </a:rPr>
              <a:t>(2)</a:t>
            </a:r>
          </a:p>
          <a:p>
            <a:pPr>
              <a:lnSpc>
                <a:spcPct val="107000"/>
              </a:lnSpc>
              <a:spcBef>
                <a:spcPts val="1200"/>
              </a:spcBef>
              <a:spcAft>
                <a:spcPts val="800"/>
              </a:spcAft>
            </a:pPr>
            <a:endParaRPr lang="en-GB" sz="2400" b="1" kern="0">
              <a:effectLst/>
              <a:ea typeface="Times New Roman" panose="02020603050405020304" pitchFamily="18" charset="0"/>
              <a:cs typeface="Times New Roman" panose="02020603050405020304" pitchFamily="18" charset="0"/>
            </a:endParaRPr>
          </a:p>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3 How does she feel about her future?</a:t>
            </a:r>
            <a:r>
              <a:rPr lang="en-GB" sz="2400" b="1" kern="0">
                <a:effectLst/>
                <a:ea typeface="Times New Roman" panose="02020603050405020304" pitchFamily="18" charset="0"/>
                <a:cs typeface="Times New Roman" panose="02020603050405020304" pitchFamily="18" charset="0"/>
              </a:rPr>
              <a:t>(1)</a:t>
            </a:r>
          </a:p>
          <a:p>
            <a:pPr>
              <a:lnSpc>
                <a:spcPct val="107000"/>
              </a:lnSpc>
              <a:spcBef>
                <a:spcPts val="1200"/>
              </a:spcBef>
              <a:spcAft>
                <a:spcPts val="800"/>
              </a:spcAft>
            </a:pPr>
            <a:endParaRPr lang="en-GB" sz="2400" kern="100">
              <a:effectLst/>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4B7644E-A36D-EAFC-C552-32E265C4BE98}"/>
              </a:ext>
            </a:extLst>
          </p:cNvPr>
          <p:cNvSpPr txBox="1"/>
          <p:nvPr/>
        </p:nvSpPr>
        <p:spPr>
          <a:xfrm>
            <a:off x="6821065" y="2363358"/>
            <a:ext cx="9148232" cy="800155"/>
          </a:xfrm>
          <a:prstGeom prst="rect">
            <a:avLst/>
          </a:prstGeom>
          <a:noFill/>
        </p:spPr>
        <p:txBody>
          <a:bodyPr wrap="square">
            <a:spAutoFit/>
          </a:bodyPr>
          <a:lstStyle/>
          <a:p>
            <a:pPr marL="28575" marR="28575">
              <a:lnSpc>
                <a:spcPct val="107000"/>
              </a:lnSpc>
              <a:spcBef>
                <a:spcPts val="450"/>
              </a:spcBef>
              <a:spcAft>
                <a:spcPts val="450"/>
              </a:spcAft>
            </a:pPr>
            <a:r>
              <a:rPr lang="en-GB" sz="1800" kern="0">
                <a:solidFill>
                  <a:srgbClr val="C00000"/>
                </a:solidFill>
                <a:effectLst/>
              </a:rPr>
              <a:t>She will have to / need take notes = 1</a:t>
            </a:r>
            <a:endParaRPr lang="en-GB" sz="1800" kern="100">
              <a:solidFill>
                <a:srgbClr val="C00000"/>
              </a:solidFill>
              <a:effectLst/>
            </a:endParaRPr>
          </a:p>
          <a:p>
            <a:pPr marL="28575" marR="28575">
              <a:lnSpc>
                <a:spcPct val="107000"/>
              </a:lnSpc>
              <a:spcBef>
                <a:spcPts val="450"/>
              </a:spcBef>
              <a:spcAft>
                <a:spcPts val="450"/>
              </a:spcAft>
            </a:pPr>
            <a:r>
              <a:rPr lang="en-GB" sz="1800" kern="0">
                <a:solidFill>
                  <a:srgbClr val="C00000"/>
                </a:solidFill>
                <a:effectLst/>
              </a:rPr>
              <a:t>The teachers / lecturers don't repeat (things) = 1</a:t>
            </a:r>
            <a:endParaRPr lang="en-GB" sz="1800" kern="10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88FAB5-C84A-F01D-96A3-D5C033BA0026}"/>
              </a:ext>
            </a:extLst>
          </p:cNvPr>
          <p:cNvSpPr txBox="1"/>
          <p:nvPr/>
        </p:nvSpPr>
        <p:spPr>
          <a:xfrm>
            <a:off x="6821718" y="4127792"/>
            <a:ext cx="4760682" cy="790601"/>
          </a:xfrm>
          <a:prstGeom prst="rect">
            <a:avLst/>
          </a:prstGeom>
          <a:noFill/>
        </p:spPr>
        <p:txBody>
          <a:bodyPr wrap="square">
            <a:spAutoFit/>
          </a:bodyPr>
          <a:lstStyle/>
          <a:p>
            <a:pPr marL="28575" marR="28575">
              <a:lnSpc>
                <a:spcPct val="50000"/>
              </a:lnSpc>
              <a:spcBef>
                <a:spcPts val="450"/>
              </a:spcBef>
              <a:spcAft>
                <a:spcPts val="450"/>
              </a:spcAft>
            </a:pPr>
            <a:r>
              <a:rPr lang="en-GB" sz="1800" kern="0">
                <a:solidFill>
                  <a:srgbClr val="C00000"/>
                </a:solidFill>
                <a:effectLst/>
              </a:rPr>
              <a:t>Do not write everything (the teacher says) = 1</a:t>
            </a:r>
            <a:endParaRPr lang="en-GB" sz="1800" kern="100">
              <a:solidFill>
                <a:srgbClr val="C00000"/>
              </a:solidFill>
              <a:effectLst/>
            </a:endParaRPr>
          </a:p>
          <a:p>
            <a:pPr marL="28575" marR="28575">
              <a:lnSpc>
                <a:spcPct val="50000"/>
              </a:lnSpc>
              <a:spcBef>
                <a:spcPts val="450"/>
              </a:spcBef>
              <a:spcAft>
                <a:spcPts val="450"/>
              </a:spcAft>
            </a:pPr>
            <a:r>
              <a:rPr lang="en-GB" sz="1800" kern="0">
                <a:solidFill>
                  <a:srgbClr val="C00000"/>
                </a:solidFill>
                <a:effectLst/>
              </a:rPr>
              <a:t>Train (yourself) / Practise = 1</a:t>
            </a:r>
            <a:endParaRPr lang="en-GB" sz="1800" kern="100">
              <a:solidFill>
                <a:srgbClr val="C00000"/>
              </a:solidFill>
              <a:effectLst/>
            </a:endParaRPr>
          </a:p>
          <a:p>
            <a:pPr marL="28575" marR="28575">
              <a:lnSpc>
                <a:spcPct val="50000"/>
              </a:lnSpc>
              <a:spcBef>
                <a:spcPts val="450"/>
              </a:spcBef>
              <a:spcAft>
                <a:spcPts val="450"/>
              </a:spcAft>
            </a:pPr>
            <a:r>
              <a:rPr lang="en-GB" sz="1800" kern="0">
                <a:solidFill>
                  <a:srgbClr val="C00000"/>
                </a:solidFill>
                <a:effectLst/>
              </a:rPr>
              <a:t>Find a method that works / your (own) way = 1</a:t>
            </a:r>
            <a:endParaRPr lang="en-GB" sz="1800" kern="100">
              <a:solidFill>
                <a:srgbClr val="C00000"/>
              </a:solidFill>
              <a:effectLst/>
            </a:endParaRPr>
          </a:p>
        </p:txBody>
      </p:sp>
      <p:sp>
        <p:nvSpPr>
          <p:cNvPr id="16" name="TextBox 15">
            <a:extLst>
              <a:ext uri="{FF2B5EF4-FFF2-40B4-BE49-F238E27FC236}">
                <a16:creationId xmlns:a16="http://schemas.microsoft.com/office/drawing/2014/main" id="{11BECB1C-2611-608D-BBB0-D8AA04F63EE9}"/>
              </a:ext>
            </a:extLst>
          </p:cNvPr>
          <p:cNvSpPr txBox="1"/>
          <p:nvPr/>
        </p:nvSpPr>
        <p:spPr>
          <a:xfrm>
            <a:off x="6838361" y="5708157"/>
            <a:ext cx="4889500" cy="671915"/>
          </a:xfrm>
          <a:prstGeom prst="rect">
            <a:avLst/>
          </a:prstGeom>
          <a:noFill/>
        </p:spPr>
        <p:txBody>
          <a:bodyPr wrap="square">
            <a:spAutoFit/>
          </a:bodyPr>
          <a:lstStyle/>
          <a:p>
            <a:pPr marL="28575" marR="28575">
              <a:lnSpc>
                <a:spcPct val="107000"/>
              </a:lnSpc>
              <a:spcBef>
                <a:spcPts val="450"/>
              </a:spcBef>
              <a:spcAft>
                <a:spcPts val="450"/>
              </a:spcAft>
            </a:pPr>
            <a:r>
              <a:rPr lang="en-GB" sz="1800" kern="0">
                <a:solidFill>
                  <a:srgbClr val="C00000"/>
                </a:solidFill>
                <a:effectLst/>
              </a:rPr>
              <a:t>unsure / uncertain / doubtful / pessimistic / not hopeful</a:t>
            </a:r>
            <a:endParaRPr lang="en-GB" sz="1800" kern="10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043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9" grpId="0"/>
      <p:bldP spid="1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46479"/>
            <a:ext cx="12000811" cy="6627933"/>
            <a:chOff x="461639" y="-76213"/>
            <a:chExt cx="12000811"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403771" y="-76213"/>
              <a:ext cx="4058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préparez-vous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9" name="TextBox 8">
            <a:extLst>
              <a:ext uri="{FF2B5EF4-FFF2-40B4-BE49-F238E27FC236}">
                <a16:creationId xmlns:a16="http://schemas.microsoft.com/office/drawing/2014/main" id="{7B6AC797-96FE-7A4B-E579-DEBB43EFCA54}"/>
              </a:ext>
            </a:extLst>
          </p:cNvPr>
          <p:cNvSpPr txBox="1"/>
          <p:nvPr/>
        </p:nvSpPr>
        <p:spPr>
          <a:xfrm>
            <a:off x="461639" y="1678447"/>
            <a:ext cx="6233884" cy="3416320"/>
          </a:xfrm>
          <a:prstGeom prst="rect">
            <a:avLst/>
          </a:prstGeom>
          <a:noFill/>
        </p:spPr>
        <p:txBody>
          <a:bodyPr wrap="square">
            <a:spAutoFit/>
          </a:bodyPr>
          <a:lstStyle/>
          <a:p>
            <a:pPr marL="514350" indent="-514350">
              <a:buFont typeface="+mj-lt"/>
              <a:buAutoNum type="arabicPeriod"/>
            </a:pPr>
            <a:r>
              <a:rPr lang="fr-FR" sz="2400">
                <a:solidFill>
                  <a:srgbClr val="000000"/>
                </a:solidFill>
              </a:rPr>
              <a:t>surfer sur les sites de mode </a:t>
            </a:r>
          </a:p>
          <a:p>
            <a:pPr marL="514350" indent="-514350">
              <a:buFont typeface="+mj-lt"/>
              <a:buAutoNum type="arabicPeriod"/>
            </a:pPr>
            <a:r>
              <a:rPr lang="fr-FR" sz="2400" b="0" i="0">
                <a:solidFill>
                  <a:srgbClr val="000000"/>
                </a:solidFill>
                <a:effectLst/>
              </a:rPr>
              <a:t>j’ai arrêté </a:t>
            </a:r>
          </a:p>
          <a:p>
            <a:pPr marL="514350" indent="-514350">
              <a:buFont typeface="+mj-lt"/>
              <a:buAutoNum type="arabicPeriod"/>
            </a:pPr>
            <a:r>
              <a:rPr lang="fr-FR" sz="2400">
                <a:solidFill>
                  <a:srgbClr val="000000"/>
                </a:solidFill>
              </a:rPr>
              <a:t>je sais exactement quoi acheter </a:t>
            </a:r>
            <a:endParaRPr lang="en-GB" sz="2400"/>
          </a:p>
          <a:p>
            <a:pPr marL="514350" indent="-514350">
              <a:buFont typeface="+mj-lt"/>
              <a:buAutoNum type="arabicPeriod"/>
            </a:pPr>
            <a:r>
              <a:rPr lang="fr-FR" sz="2400" b="0" i="0">
                <a:solidFill>
                  <a:srgbClr val="000000"/>
                </a:solidFill>
                <a:effectLst/>
              </a:rPr>
              <a:t>je suis sans </a:t>
            </a:r>
          </a:p>
          <a:p>
            <a:pPr marL="514350" indent="-514350">
              <a:buFont typeface="+mj-lt"/>
              <a:buAutoNum type="arabicPeriod"/>
            </a:pPr>
            <a:r>
              <a:rPr lang="fr-FR" sz="2400" b="0" i="0">
                <a:solidFill>
                  <a:srgbClr val="000000"/>
                </a:solidFill>
                <a:effectLst/>
              </a:rPr>
              <a:t>mais je ne serai jamais </a:t>
            </a:r>
          </a:p>
          <a:p>
            <a:pPr marL="514350" indent="-514350">
              <a:buFont typeface="+mj-lt"/>
              <a:buAutoNum type="arabicPeriod"/>
            </a:pPr>
            <a:r>
              <a:rPr lang="fr-FR" sz="2400" b="0" i="0">
                <a:solidFill>
                  <a:srgbClr val="000000"/>
                </a:solidFill>
                <a:effectLst/>
              </a:rPr>
              <a:t>un nombre suffisant </a:t>
            </a:r>
          </a:p>
          <a:p>
            <a:pPr marL="514350" indent="-514350">
              <a:buFont typeface="+mj-lt"/>
              <a:buAutoNum type="arabicPeriod"/>
            </a:pPr>
            <a:r>
              <a:rPr lang="fr-FR" sz="2400" b="0" i="0">
                <a:solidFill>
                  <a:srgbClr val="000000"/>
                </a:solidFill>
                <a:effectLst/>
              </a:rPr>
              <a:t>cependant, il n’y a pas assez de </a:t>
            </a:r>
          </a:p>
          <a:p>
            <a:pPr marL="514350" indent="-514350">
              <a:buFont typeface="+mj-lt"/>
              <a:buAutoNum type="arabicPeriod"/>
            </a:pPr>
            <a:r>
              <a:rPr lang="fr-FR" sz="2400" b="0" i="0">
                <a:solidFill>
                  <a:srgbClr val="000000"/>
                </a:solidFill>
                <a:effectLst/>
              </a:rPr>
              <a:t>qui sont difficiles à utiliser</a:t>
            </a:r>
          </a:p>
          <a:p>
            <a:pPr marL="514350" indent="-514350">
              <a:buFont typeface="+mj-lt"/>
              <a:buAutoNum type="arabicPeriod"/>
            </a:pPr>
            <a:r>
              <a:rPr lang="fr-FR" sz="2400" b="0" i="0">
                <a:solidFill>
                  <a:srgbClr val="000000"/>
                </a:solidFill>
                <a:effectLst/>
              </a:rPr>
              <a:t>par contre</a:t>
            </a:r>
          </a:p>
        </p:txBody>
      </p:sp>
      <p:sp>
        <p:nvSpPr>
          <p:cNvPr id="12" name="TextBox 11">
            <a:extLst>
              <a:ext uri="{FF2B5EF4-FFF2-40B4-BE49-F238E27FC236}">
                <a16:creationId xmlns:a16="http://schemas.microsoft.com/office/drawing/2014/main" id="{ED2AE1D9-5348-BBE6-B1EC-CC1FC8F4C9E0}"/>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a:ln>
                  <a:noFill/>
                </a:ln>
                <a:solidFill>
                  <a:srgbClr val="C00000"/>
                </a:solidFill>
                <a:effectLst/>
                <a:uLnTx/>
                <a:uFillTx/>
                <a:latin typeface="Calibri" panose="020F0502020204030204"/>
                <a:ea typeface="+mn-ea"/>
                <a:cs typeface="+mn-cs"/>
              </a:rPr>
              <a:t>LES RÉPONSES – THE ANSWERS</a:t>
            </a:r>
          </a:p>
        </p:txBody>
      </p:sp>
      <p:sp>
        <p:nvSpPr>
          <p:cNvPr id="13" name="TextBox 12">
            <a:extLst>
              <a:ext uri="{FF2B5EF4-FFF2-40B4-BE49-F238E27FC236}">
                <a16:creationId xmlns:a16="http://schemas.microsoft.com/office/drawing/2014/main" id="{31BA7EFD-4765-71CC-DDAA-8D0531551CC0}"/>
              </a:ext>
            </a:extLst>
          </p:cNvPr>
          <p:cNvSpPr txBox="1"/>
          <p:nvPr/>
        </p:nvSpPr>
        <p:spPr>
          <a:xfrm>
            <a:off x="5152571" y="1678447"/>
            <a:ext cx="6557994" cy="3416320"/>
          </a:xfrm>
          <a:prstGeom prst="rect">
            <a:avLst/>
          </a:prstGeom>
          <a:noFill/>
        </p:spPr>
        <p:txBody>
          <a:bodyPr wrap="square">
            <a:spAutoFit/>
          </a:bodyPr>
          <a:lstStyle/>
          <a:p>
            <a:r>
              <a:rPr lang="en-GB" sz="2400">
                <a:solidFill>
                  <a:srgbClr val="C00000"/>
                </a:solidFill>
              </a:rPr>
              <a:t>e. to surf/surfing fashion websites </a:t>
            </a:r>
          </a:p>
          <a:p>
            <a:r>
              <a:rPr lang="en-GB" sz="2400">
                <a:solidFill>
                  <a:srgbClr val="C00000"/>
                </a:solidFill>
              </a:rPr>
              <a:t>g. I quit/gave up </a:t>
            </a:r>
          </a:p>
          <a:p>
            <a:r>
              <a:rPr lang="en-GB" sz="2400">
                <a:solidFill>
                  <a:srgbClr val="C00000"/>
                </a:solidFill>
              </a:rPr>
              <a:t>h. I know exactly what to buy </a:t>
            </a:r>
          </a:p>
          <a:p>
            <a:r>
              <a:rPr lang="en-GB" sz="2400" err="1">
                <a:solidFill>
                  <a:srgbClr val="C00000"/>
                </a:solidFill>
              </a:rPr>
              <a:t>i</a:t>
            </a:r>
            <a:r>
              <a:rPr lang="en-GB" sz="2400">
                <a:solidFill>
                  <a:srgbClr val="C00000"/>
                </a:solidFill>
              </a:rPr>
              <a:t>. I am without </a:t>
            </a:r>
          </a:p>
          <a:p>
            <a:r>
              <a:rPr lang="en-GB" sz="2400">
                <a:solidFill>
                  <a:srgbClr val="C00000"/>
                </a:solidFill>
              </a:rPr>
              <a:t>f. but I will never be </a:t>
            </a:r>
          </a:p>
          <a:p>
            <a:r>
              <a:rPr lang="en-GB" sz="2400">
                <a:solidFill>
                  <a:srgbClr val="C00000"/>
                </a:solidFill>
              </a:rPr>
              <a:t>b. a sufficient number </a:t>
            </a:r>
          </a:p>
          <a:p>
            <a:r>
              <a:rPr lang="en-GB" sz="2400">
                <a:solidFill>
                  <a:srgbClr val="C00000"/>
                </a:solidFill>
              </a:rPr>
              <a:t>c. however, there is not enough </a:t>
            </a:r>
          </a:p>
          <a:p>
            <a:r>
              <a:rPr lang="en-GB" sz="2400">
                <a:solidFill>
                  <a:srgbClr val="C00000"/>
                </a:solidFill>
              </a:rPr>
              <a:t>a. that are difficult to use</a:t>
            </a:r>
          </a:p>
          <a:p>
            <a:r>
              <a:rPr lang="en-GB" sz="2400">
                <a:solidFill>
                  <a:srgbClr val="C00000"/>
                </a:solidFill>
              </a:rPr>
              <a:t>d. on the other hand</a:t>
            </a:r>
            <a:endParaRPr lang="fr-FR" sz="2400" b="0" i="0">
              <a:solidFill>
                <a:srgbClr val="C00000"/>
              </a:solidFill>
              <a:effectLst/>
            </a:endParaRPr>
          </a:p>
        </p:txBody>
      </p:sp>
    </p:spTree>
    <p:extLst>
      <p:ext uri="{BB962C8B-B14F-4D97-AF65-F5344CB8AC3E}">
        <p14:creationId xmlns:p14="http://schemas.microsoft.com/office/powerpoint/2010/main" val="7882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9E11-6C03-170B-E9A7-AAE835E40CB2}"/>
              </a:ext>
            </a:extLst>
          </p:cNvPr>
          <p:cNvSpPr>
            <a:spLocks noGrp="1"/>
          </p:cNvSpPr>
          <p:nvPr>
            <p:ph type="title"/>
          </p:nvPr>
        </p:nvSpPr>
        <p:spPr>
          <a:xfrm>
            <a:off x="609600" y="1418167"/>
            <a:ext cx="9523228" cy="1143000"/>
          </a:xfrm>
        </p:spPr>
        <p:txBody>
          <a:bodyPr/>
          <a:lstStyle/>
          <a:p>
            <a:r>
              <a:rPr lang="en-GB"/>
              <a:t>Reading 1: Positive, Negative or P+N</a:t>
            </a:r>
          </a:p>
        </p:txBody>
      </p:sp>
      <p:sp>
        <p:nvSpPr>
          <p:cNvPr id="3" name="Content Placeholder 2">
            <a:extLst>
              <a:ext uri="{FF2B5EF4-FFF2-40B4-BE49-F238E27FC236}">
                <a16:creationId xmlns:a16="http://schemas.microsoft.com/office/drawing/2014/main" id="{9C4EC0E9-A817-1FD6-4317-F3C577289719}"/>
              </a:ext>
            </a:extLst>
          </p:cNvPr>
          <p:cNvSpPr>
            <a:spLocks noGrp="1"/>
          </p:cNvSpPr>
          <p:nvPr>
            <p:ph idx="1"/>
          </p:nvPr>
        </p:nvSpPr>
        <p:spPr>
          <a:xfrm>
            <a:off x="609600" y="2743201"/>
            <a:ext cx="6743700" cy="3749399"/>
          </a:xfrm>
        </p:spPr>
        <p:txBody>
          <a:bodyPr>
            <a:norm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ea typeface="+mn-ea"/>
                <a:cs typeface="+mn-cs"/>
              </a:rPr>
              <a:t>Tips </a:t>
            </a:r>
            <a:r>
              <a:rPr lang="en-GB" sz="2400" b="1" dirty="0">
                <a:solidFill>
                  <a:schemeClr val="tx1"/>
                </a:solidFill>
                <a:ea typeface="+mn-ea"/>
              </a:rPr>
              <a:t>for exam success:</a:t>
            </a:r>
          </a:p>
          <a:p>
            <a:pPr marR="0" lvl="0" defTabSz="914400" rtl="0" eaLnBrk="1" fontAlgn="auto" latinLnBrk="0" hangingPunct="1">
              <a:lnSpc>
                <a:spcPct val="100000"/>
              </a:lnSpc>
              <a:spcBef>
                <a:spcPts val="0"/>
              </a:spcBef>
              <a:spcAft>
                <a:spcPts val="0"/>
              </a:spcAft>
              <a:buClrTx/>
              <a:buSzTx/>
              <a:tabLst/>
              <a:defRPr/>
            </a:pPr>
            <a:endParaRPr lang="en-GB" sz="2400" b="1" dirty="0">
              <a:solidFill>
                <a:schemeClr val="tx1"/>
              </a:solidFill>
              <a:ea typeface="+mn-ea"/>
            </a:endParaRPr>
          </a:p>
          <a:p>
            <a:r>
              <a:rPr lang="en-GB" sz="2400" dirty="0">
                <a:solidFill>
                  <a:schemeClr val="tx1"/>
                </a:solidFill>
              </a:rPr>
              <a:t>Read the intro to the question carefully </a:t>
            </a:r>
          </a:p>
          <a:p>
            <a:r>
              <a:rPr lang="en-GB" sz="2400" dirty="0">
                <a:solidFill>
                  <a:schemeClr val="tx1"/>
                </a:solidFill>
              </a:rPr>
              <a:t>Read the whole sentence to get all the relevant information - for example if you think the answer is ‘P’ (positive), read on to make sure that the correct answer is not in fact ‘P and N’ (positive and negative).</a:t>
            </a:r>
          </a:p>
        </p:txBody>
      </p:sp>
    </p:spTree>
    <p:extLst>
      <p:ext uri="{BB962C8B-B14F-4D97-AF65-F5344CB8AC3E}">
        <p14:creationId xmlns:p14="http://schemas.microsoft.com/office/powerpoint/2010/main" val="96547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8F881A-8E40-2F9B-CBAF-C3612FC21C94}"/>
              </a:ext>
            </a:extLst>
          </p:cNvPr>
          <p:cNvSpPr txBox="1"/>
          <p:nvPr/>
        </p:nvSpPr>
        <p:spPr>
          <a:xfrm>
            <a:off x="558852" y="447007"/>
            <a:ext cx="7707818" cy="6001643"/>
          </a:xfrm>
          <a:prstGeom prst="rect">
            <a:avLst/>
          </a:prstGeom>
          <a:noFill/>
        </p:spPr>
        <p:txBody>
          <a:bodyPr wrap="square">
            <a:spAutoFit/>
          </a:bodyPr>
          <a:lstStyle/>
          <a:p>
            <a:pPr marL="0" marR="0" lvl="0" indent="0" algn="l" defTabSz="914400" rtl="0" eaLnBrk="1" fontAlgn="auto" latinLnBrk="0" hangingPunct="1">
              <a:buClrTx/>
              <a:buSzTx/>
              <a:buFontTx/>
              <a:buNone/>
              <a:tabLst/>
              <a:defRPr/>
            </a:pPr>
            <a:r>
              <a:rPr kumimoji="0" lang="fr-FR" sz="2400" b="1"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Key </a:t>
            </a:r>
            <a:r>
              <a:rPr kumimoji="0" lang="fr-FR" sz="2400" b="1" i="0" u="none" strike="noStrike" kern="0" cap="none" spc="0" normalizeH="0" baseline="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vocabulary</a:t>
            </a:r>
            <a:r>
              <a:rPr kumimoji="0" lang="fr-FR" sz="2400" b="1"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to </a:t>
            </a:r>
            <a:r>
              <a:rPr kumimoji="0" lang="fr-FR" sz="2400" b="1" i="0" u="none" strike="noStrike" kern="0" cap="none" spc="0" normalizeH="0" baseline="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answer</a:t>
            </a:r>
            <a:r>
              <a:rPr kumimoji="0" lang="fr-FR" sz="2400" b="1"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 N or P+N </a:t>
            </a:r>
            <a:r>
              <a:rPr kumimoji="0" lang="fr-FR" sz="2400" b="1" i="0" u="none" strike="noStrike" kern="0" cap="none" spc="0" normalizeH="0" baseline="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accurately</a:t>
            </a:r>
            <a:r>
              <a:rPr kumimoji="0" lang="fr-FR" sz="2400" b="1"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buClrTx/>
              <a:buSzTx/>
              <a:buFontTx/>
              <a:buNone/>
              <a:tabLst/>
              <a:defRPr/>
            </a:pPr>
            <a:endParaRPr kumimoji="0" lang="fr-FR" sz="2400" b="0"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buClrTx/>
              <a:buSzTx/>
              <a:buFontTx/>
              <a:buNone/>
              <a:tabLst/>
              <a:defRPr/>
            </a:pPr>
            <a:endParaRPr kumimoji="0" lang="fr-FR" sz="2400" b="0"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c’est vrai</a:t>
            </a:r>
          </a:p>
          <a:p>
            <a:pPr marL="342900" marR="0" lvl="0" indent="-342900" algn="l" defTabSz="914400" rtl="0" eaLnBrk="1" fontAlgn="auto" latinLnBrk="0" hangingPunct="1">
              <a:buClrTx/>
              <a:buSzTx/>
              <a:buFont typeface="Arial" panose="020B0604020202020204" pitchFamily="34" charset="0"/>
              <a:buChar char="•"/>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c’est faux</a:t>
            </a:r>
          </a:p>
          <a:p>
            <a:pPr marL="342900" marR="0" lvl="0" indent="-342900" algn="l" defTabSz="914400" rtl="0" eaLnBrk="1" fontAlgn="auto" latinLnBrk="0" hangingPunct="1">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je suis d’accord</a:t>
            </a:r>
          </a:p>
          <a:p>
            <a:pPr marL="342900" marR="0" lvl="0" indent="-342900" algn="l" defTabSz="914400" rtl="0" eaLnBrk="1" fontAlgn="auto" latinLnBrk="0" hangingPunct="1">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je ne suis pas d’accord</a:t>
            </a:r>
          </a:p>
          <a:p>
            <a:pPr marL="342900" marR="0" lvl="0" indent="-342900" algn="l" defTabSz="914400" rtl="0" eaLnBrk="1" fontAlgn="auto" latinLnBrk="0" hangingPunct="1">
              <a:buClrTx/>
              <a:buSzTx/>
              <a:buFont typeface="Arial" panose="020B0604020202020204" pitchFamily="34" charset="0"/>
              <a:buChar char="•"/>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je pense qu’ils ont raison</a:t>
            </a:r>
          </a:p>
          <a:p>
            <a:pPr marL="342900" marR="0" lvl="0" indent="-342900" algn="l" defTabSz="914400" rtl="0" eaLnBrk="1" fontAlgn="auto" latinLnBrk="0" hangingPunct="1">
              <a:buClrTx/>
              <a:buSzTx/>
              <a:buFont typeface="Arial" panose="020B0604020202020204" pitchFamily="34" charset="0"/>
              <a:buChar char="•"/>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je pense qu’ils ont tort</a:t>
            </a:r>
          </a:p>
          <a:p>
            <a:pPr marL="342900" marR="0" lvl="0" indent="-342900" algn="l" defTabSz="914400" rtl="0" eaLnBrk="1" fontAlgn="auto" latinLnBrk="0" hangingPunct="1">
              <a:buClrTx/>
              <a:buSzTx/>
              <a:buFont typeface="Arial" panose="020B0604020202020204" pitchFamily="34" charset="0"/>
              <a:buChar char="•"/>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alors</a:t>
            </a:r>
          </a:p>
          <a:p>
            <a:pPr marL="342900" marR="0" lvl="0" indent="-342900" algn="l" defTabSz="914400" rtl="0" eaLnBrk="1" fontAlgn="auto" latinLnBrk="0" hangingPunct="1">
              <a:buClrTx/>
              <a:buSzTx/>
              <a:buFont typeface="Arial" panose="020B0604020202020204" pitchFamily="34" charset="0"/>
              <a:buChar char="•"/>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par contre, mais, cependant, en revanche, sauf, à part</a:t>
            </a:r>
          </a:p>
          <a:p>
            <a:pPr marL="342900" marR="0" lvl="0" indent="-342900" algn="l" defTabSz="914400" rtl="0" eaLnBrk="1" fontAlgn="auto" latinLnBrk="0" hangingPunct="1">
              <a:buClrTx/>
              <a:buSzTx/>
              <a:buFont typeface="Arial" panose="020B0604020202020204" pitchFamily="34" charset="0"/>
              <a:buChar char="•"/>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c’est dommage</a:t>
            </a:r>
          </a:p>
          <a:p>
            <a:pPr marL="342900" marR="0" lvl="0" indent="-342900" algn="l" defTabSz="914400" rtl="0" eaLnBrk="1" fontAlgn="auto" latinLnBrk="0" hangingPunct="1">
              <a:buClrTx/>
              <a:buSzTx/>
              <a:buFont typeface="Arial" panose="020B0604020202020204" pitchFamily="34" charset="0"/>
              <a:buChar char="•"/>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c’est inadmissible</a:t>
            </a:r>
          </a:p>
          <a:p>
            <a:pPr marL="342900" marR="0" lvl="0" indent="-342900" algn="l" defTabSz="914400" rtl="0" eaLnBrk="1" fontAlgn="auto" latinLnBrk="0" hangingPunct="1">
              <a:buClrTx/>
              <a:buSzTx/>
              <a:buFont typeface="Arial" panose="020B0604020202020204" pitchFamily="34" charset="0"/>
              <a:buChar char="•"/>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j’ai horreur de</a:t>
            </a:r>
          </a:p>
          <a:p>
            <a:pPr marL="342900" marR="0" lvl="0" indent="-342900" algn="l" defTabSz="914400" rtl="0" eaLnBrk="1" fontAlgn="auto" latinLnBrk="0" hangingPunct="1">
              <a:buClrTx/>
              <a:buSzTx/>
              <a:buFont typeface="Arial" panose="020B0604020202020204" pitchFamily="34" charset="0"/>
              <a:buChar char="•"/>
              <a:tabLst/>
              <a:defRPr/>
            </a:pPr>
            <a:r>
              <a:rPr lang="fr-FR" sz="2400" kern="0" dirty="0">
                <a:solidFill>
                  <a:prstClr val="black"/>
                </a:solidFill>
                <a:latin typeface="Calibri" panose="020F0502020204030204"/>
                <a:ea typeface="Times New Roman" panose="02020603050405020304" pitchFamily="18" charset="0"/>
                <a:cs typeface="Times New Roman" panose="02020603050405020304" pitchFamily="18" charset="0"/>
              </a:rPr>
              <a:t>rien de spécial </a:t>
            </a:r>
          </a:p>
          <a:p>
            <a:pPr marL="0" marR="0" lvl="0" indent="0" algn="l" defTabSz="914400" rtl="0" eaLnBrk="1" fontAlgn="auto" latinLnBrk="0" hangingPunct="1">
              <a:buClrTx/>
              <a:buSzTx/>
              <a:buFontTx/>
              <a:buNone/>
              <a:tabLst/>
              <a:defRPr/>
            </a:pPr>
            <a:endParaRPr kumimoji="0" lang="fr-FR" sz="2400" b="0" i="0" u="none" strike="noStrike" kern="0" cap="none" spc="0" normalizeH="0" baseline="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C431EE7-3949-2FB0-5C34-6B92D8001556}"/>
              </a:ext>
            </a:extLst>
          </p:cNvPr>
          <p:cNvSpPr txBox="1"/>
          <p:nvPr/>
        </p:nvSpPr>
        <p:spPr>
          <a:xfrm>
            <a:off x="8403771" y="-76213"/>
            <a:ext cx="4058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7F6000"/>
              </a:solidFill>
              <a:effectLst/>
              <a:uLnTx/>
              <a:uFillTx/>
              <a:latin typeface="Calibri" panose="020F0502020204030204"/>
              <a:ea typeface="+mn-ea"/>
              <a:cs typeface="+mn-cs"/>
            </a:endParaRPr>
          </a:p>
        </p:txBody>
      </p:sp>
      <p:pic>
        <p:nvPicPr>
          <p:cNvPr id="15" name="Graphic 14" descr="Thought with solid fill">
            <a:extLst>
              <a:ext uri="{FF2B5EF4-FFF2-40B4-BE49-F238E27FC236}">
                <a16:creationId xmlns:a16="http://schemas.microsoft.com/office/drawing/2014/main" id="{B5D5D4A0-3D1E-C41D-A760-0AE0D4DED2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1211" y="478810"/>
            <a:ext cx="914400" cy="914400"/>
          </a:xfrm>
          <a:prstGeom prst="rect">
            <a:avLst/>
          </a:prstGeom>
        </p:spPr>
      </p:pic>
      <p:sp>
        <p:nvSpPr>
          <p:cNvPr id="2" name="TextBox 1">
            <a:extLst>
              <a:ext uri="{FF2B5EF4-FFF2-40B4-BE49-F238E27FC236}">
                <a16:creationId xmlns:a16="http://schemas.microsoft.com/office/drawing/2014/main" id="{F233797C-D5A5-DE20-48D5-3D1360636C08}"/>
              </a:ext>
            </a:extLst>
          </p:cNvPr>
          <p:cNvSpPr txBox="1"/>
          <p:nvPr/>
        </p:nvSpPr>
        <p:spPr>
          <a:xfrm>
            <a:off x="2125362" y="1393210"/>
            <a:ext cx="1940011" cy="707886"/>
          </a:xfrm>
          <a:prstGeom prst="rect">
            <a:avLst/>
          </a:prstGeom>
          <a:noFill/>
        </p:spPr>
        <p:txBody>
          <a:bodyPr wrap="square" rtlCol="0">
            <a:spAutoFit/>
          </a:bodyPr>
          <a:lstStyle/>
          <a:p>
            <a:r>
              <a:rPr lang="en-GB" sz="4000">
                <a:solidFill>
                  <a:srgbClr val="00B050"/>
                </a:solidFill>
                <a:sym typeface="Wingdings" panose="05000000000000000000" pitchFamily="2" charset="2"/>
              </a:rPr>
              <a:t></a:t>
            </a:r>
            <a:endParaRPr lang="en-GB" sz="4000">
              <a:solidFill>
                <a:srgbClr val="FF0000"/>
              </a:solidFill>
            </a:endParaRPr>
          </a:p>
        </p:txBody>
      </p:sp>
      <p:sp>
        <p:nvSpPr>
          <p:cNvPr id="3" name="TextBox 2">
            <a:extLst>
              <a:ext uri="{FF2B5EF4-FFF2-40B4-BE49-F238E27FC236}">
                <a16:creationId xmlns:a16="http://schemas.microsoft.com/office/drawing/2014/main" id="{5EB94707-0BC8-29FA-FA92-94F3ECD3E913}"/>
              </a:ext>
            </a:extLst>
          </p:cNvPr>
          <p:cNvSpPr txBox="1"/>
          <p:nvPr/>
        </p:nvSpPr>
        <p:spPr>
          <a:xfrm>
            <a:off x="2314832" y="1747153"/>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
        <p:nvSpPr>
          <p:cNvPr id="5" name="TextBox 4">
            <a:extLst>
              <a:ext uri="{FF2B5EF4-FFF2-40B4-BE49-F238E27FC236}">
                <a16:creationId xmlns:a16="http://schemas.microsoft.com/office/drawing/2014/main" id="{D22D6363-7EFB-69A4-BAE9-1798C3961BD4}"/>
              </a:ext>
            </a:extLst>
          </p:cNvPr>
          <p:cNvSpPr txBox="1"/>
          <p:nvPr/>
        </p:nvSpPr>
        <p:spPr>
          <a:xfrm>
            <a:off x="2986216" y="2113453"/>
            <a:ext cx="1940011" cy="707886"/>
          </a:xfrm>
          <a:prstGeom prst="rect">
            <a:avLst/>
          </a:prstGeom>
          <a:noFill/>
        </p:spPr>
        <p:txBody>
          <a:bodyPr wrap="square" rtlCol="0">
            <a:spAutoFit/>
          </a:bodyPr>
          <a:lstStyle/>
          <a:p>
            <a:r>
              <a:rPr lang="en-GB" sz="4000">
                <a:solidFill>
                  <a:srgbClr val="00B050"/>
                </a:solidFill>
                <a:sym typeface="Wingdings" panose="05000000000000000000" pitchFamily="2" charset="2"/>
              </a:rPr>
              <a:t></a:t>
            </a:r>
            <a:endParaRPr lang="en-GB" sz="4000">
              <a:solidFill>
                <a:srgbClr val="FF0000"/>
              </a:solidFill>
            </a:endParaRPr>
          </a:p>
        </p:txBody>
      </p:sp>
      <p:sp>
        <p:nvSpPr>
          <p:cNvPr id="6" name="TextBox 5">
            <a:extLst>
              <a:ext uri="{FF2B5EF4-FFF2-40B4-BE49-F238E27FC236}">
                <a16:creationId xmlns:a16="http://schemas.microsoft.com/office/drawing/2014/main" id="{88F0495C-021F-8291-90D0-4684EADD8E8B}"/>
              </a:ext>
            </a:extLst>
          </p:cNvPr>
          <p:cNvSpPr txBox="1"/>
          <p:nvPr/>
        </p:nvSpPr>
        <p:spPr>
          <a:xfrm>
            <a:off x="3830594" y="2536716"/>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
        <p:nvSpPr>
          <p:cNvPr id="9" name="TextBox 8">
            <a:extLst>
              <a:ext uri="{FF2B5EF4-FFF2-40B4-BE49-F238E27FC236}">
                <a16:creationId xmlns:a16="http://schemas.microsoft.com/office/drawing/2014/main" id="{2E5348A7-3B4C-39D0-8C3D-D1F1974CA31C}"/>
              </a:ext>
            </a:extLst>
          </p:cNvPr>
          <p:cNvSpPr txBox="1"/>
          <p:nvPr/>
        </p:nvSpPr>
        <p:spPr>
          <a:xfrm>
            <a:off x="4065373" y="2903016"/>
            <a:ext cx="1940011" cy="707886"/>
          </a:xfrm>
          <a:prstGeom prst="rect">
            <a:avLst/>
          </a:prstGeom>
          <a:noFill/>
        </p:spPr>
        <p:txBody>
          <a:bodyPr wrap="square" rtlCol="0">
            <a:spAutoFit/>
          </a:bodyPr>
          <a:lstStyle/>
          <a:p>
            <a:r>
              <a:rPr lang="en-GB" sz="4000">
                <a:solidFill>
                  <a:srgbClr val="00B050"/>
                </a:solidFill>
                <a:sym typeface="Wingdings" panose="05000000000000000000" pitchFamily="2" charset="2"/>
              </a:rPr>
              <a:t></a:t>
            </a:r>
            <a:endParaRPr lang="en-GB" sz="4000">
              <a:solidFill>
                <a:srgbClr val="FF0000"/>
              </a:solidFill>
            </a:endParaRPr>
          </a:p>
        </p:txBody>
      </p:sp>
      <p:sp>
        <p:nvSpPr>
          <p:cNvPr id="10" name="TextBox 9">
            <a:extLst>
              <a:ext uri="{FF2B5EF4-FFF2-40B4-BE49-F238E27FC236}">
                <a16:creationId xmlns:a16="http://schemas.microsoft.com/office/drawing/2014/main" id="{05AB6C64-F283-1661-BB8A-7C77C8CFFD28}"/>
              </a:ext>
            </a:extLst>
          </p:cNvPr>
          <p:cNvSpPr txBox="1"/>
          <p:nvPr/>
        </p:nvSpPr>
        <p:spPr>
          <a:xfrm>
            <a:off x="3830593" y="3269316"/>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
        <p:nvSpPr>
          <p:cNvPr id="12" name="TextBox 11">
            <a:extLst>
              <a:ext uri="{FF2B5EF4-FFF2-40B4-BE49-F238E27FC236}">
                <a16:creationId xmlns:a16="http://schemas.microsoft.com/office/drawing/2014/main" id="{73E12356-A78F-87F6-ABAB-084EA4A82BF6}"/>
              </a:ext>
            </a:extLst>
          </p:cNvPr>
          <p:cNvSpPr txBox="1"/>
          <p:nvPr/>
        </p:nvSpPr>
        <p:spPr>
          <a:xfrm>
            <a:off x="1616674" y="3550824"/>
            <a:ext cx="1940011" cy="707886"/>
          </a:xfrm>
          <a:prstGeom prst="rect">
            <a:avLst/>
          </a:prstGeom>
          <a:noFill/>
        </p:spPr>
        <p:txBody>
          <a:bodyPr wrap="square" rtlCol="0">
            <a:spAutoFit/>
          </a:bodyPr>
          <a:lstStyle/>
          <a:p>
            <a:r>
              <a:rPr lang="en-GB" sz="4000">
                <a:sym typeface="Wingdings" panose="05000000000000000000" pitchFamily="2" charset="2"/>
              </a:rPr>
              <a:t>…</a:t>
            </a:r>
            <a:endParaRPr lang="en-GB" sz="4000"/>
          </a:p>
        </p:txBody>
      </p:sp>
      <p:sp>
        <p:nvSpPr>
          <p:cNvPr id="14" name="TextBox 13">
            <a:extLst>
              <a:ext uri="{FF2B5EF4-FFF2-40B4-BE49-F238E27FC236}">
                <a16:creationId xmlns:a16="http://schemas.microsoft.com/office/drawing/2014/main" id="{73B04697-4865-2609-229B-29657BA8765D}"/>
              </a:ext>
            </a:extLst>
          </p:cNvPr>
          <p:cNvSpPr txBox="1"/>
          <p:nvPr/>
        </p:nvSpPr>
        <p:spPr>
          <a:xfrm>
            <a:off x="7711646" y="3969188"/>
            <a:ext cx="1940011" cy="707886"/>
          </a:xfrm>
          <a:prstGeom prst="rect">
            <a:avLst/>
          </a:prstGeom>
          <a:noFill/>
        </p:spPr>
        <p:txBody>
          <a:bodyPr wrap="square" rtlCol="0">
            <a:spAutoFit/>
          </a:bodyPr>
          <a:lstStyle/>
          <a:p>
            <a:r>
              <a:rPr lang="en-GB" sz="4000" dirty="0">
                <a:sym typeface="Wingdings" panose="05000000000000000000" pitchFamily="2" charset="2"/>
              </a:rPr>
              <a:t>…</a:t>
            </a:r>
            <a:endParaRPr lang="en-GB" sz="4000" dirty="0"/>
          </a:p>
        </p:txBody>
      </p:sp>
      <p:sp>
        <p:nvSpPr>
          <p:cNvPr id="16" name="TextBox 15">
            <a:extLst>
              <a:ext uri="{FF2B5EF4-FFF2-40B4-BE49-F238E27FC236}">
                <a16:creationId xmlns:a16="http://schemas.microsoft.com/office/drawing/2014/main" id="{37AA7A2C-6FCC-17DD-BED2-7D6F86DC95B6}"/>
              </a:ext>
            </a:extLst>
          </p:cNvPr>
          <p:cNvSpPr txBox="1"/>
          <p:nvPr/>
        </p:nvSpPr>
        <p:spPr>
          <a:xfrm>
            <a:off x="2860587" y="4339464"/>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
        <p:nvSpPr>
          <p:cNvPr id="17" name="TextBox 16">
            <a:extLst>
              <a:ext uri="{FF2B5EF4-FFF2-40B4-BE49-F238E27FC236}">
                <a16:creationId xmlns:a16="http://schemas.microsoft.com/office/drawing/2014/main" id="{0662AD1C-73D1-3B1C-2CE8-F45157C9F1AB}"/>
              </a:ext>
            </a:extLst>
          </p:cNvPr>
          <p:cNvSpPr txBox="1"/>
          <p:nvPr/>
        </p:nvSpPr>
        <p:spPr>
          <a:xfrm>
            <a:off x="3123167" y="4743758"/>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
        <p:nvSpPr>
          <p:cNvPr id="20" name="TextBox 19">
            <a:extLst>
              <a:ext uri="{FF2B5EF4-FFF2-40B4-BE49-F238E27FC236}">
                <a16:creationId xmlns:a16="http://schemas.microsoft.com/office/drawing/2014/main" id="{743D62B9-9CF1-9821-A292-ADCAED8549B7}"/>
              </a:ext>
            </a:extLst>
          </p:cNvPr>
          <p:cNvSpPr txBox="1"/>
          <p:nvPr/>
        </p:nvSpPr>
        <p:spPr>
          <a:xfrm>
            <a:off x="2728782" y="5082721"/>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
        <p:nvSpPr>
          <p:cNvPr id="21" name="TextBox 20">
            <a:extLst>
              <a:ext uri="{FF2B5EF4-FFF2-40B4-BE49-F238E27FC236}">
                <a16:creationId xmlns:a16="http://schemas.microsoft.com/office/drawing/2014/main" id="{F4A41A5E-C279-4388-324D-012F8D70F76D}"/>
              </a:ext>
            </a:extLst>
          </p:cNvPr>
          <p:cNvSpPr txBox="1"/>
          <p:nvPr/>
        </p:nvSpPr>
        <p:spPr>
          <a:xfrm>
            <a:off x="2768940" y="5472035"/>
            <a:ext cx="1940011" cy="707886"/>
          </a:xfrm>
          <a:prstGeom prst="rect">
            <a:avLst/>
          </a:prstGeom>
          <a:noFill/>
        </p:spPr>
        <p:txBody>
          <a:bodyPr wrap="square" rtlCol="0">
            <a:spAutoFit/>
          </a:bodyPr>
          <a:lstStyle/>
          <a:p>
            <a:r>
              <a:rPr lang="en-GB" sz="4000">
                <a:solidFill>
                  <a:srgbClr val="FF0000"/>
                </a:solidFill>
                <a:sym typeface="Wingdings" panose="05000000000000000000" pitchFamily="2" charset="2"/>
              </a:rPr>
              <a:t></a:t>
            </a:r>
            <a:endParaRPr lang="en-GB" sz="4000">
              <a:solidFill>
                <a:srgbClr val="FF0000"/>
              </a:solidFill>
            </a:endParaRPr>
          </a:p>
        </p:txBody>
      </p:sp>
    </p:spTree>
    <p:extLst>
      <p:ext uri="{BB962C8B-B14F-4D97-AF65-F5344CB8AC3E}">
        <p14:creationId xmlns:p14="http://schemas.microsoft.com/office/powerpoint/2010/main" val="421987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5" grpId="0" build="p"/>
      <p:bldP spid="6" grpId="0" build="p"/>
      <p:bldP spid="9" grpId="0"/>
      <p:bldP spid="10" grpId="0" build="p"/>
      <p:bldP spid="12" grpId="0" build="p"/>
      <p:bldP spid="14" grpId="0" build="p"/>
      <p:bldP spid="16" grpId="0" build="p"/>
      <p:bldP spid="17" grpId="0" build="p"/>
      <p:bldP spid="20" grpId="0" build="p"/>
      <p:bldP spid="2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2AF7006-7D0D-2F39-C0BE-67321D48CEB5}"/>
              </a:ext>
            </a:extLst>
          </p:cNvPr>
          <p:cNvGraphicFramePr>
            <a:graphicFrameLocks noGrp="1"/>
          </p:cNvGraphicFramePr>
          <p:nvPr/>
        </p:nvGraphicFramePr>
        <p:xfrm>
          <a:off x="561690" y="2933362"/>
          <a:ext cx="10865305" cy="3494469"/>
        </p:xfrm>
        <a:graphic>
          <a:graphicData uri="http://schemas.openxmlformats.org/drawingml/2006/table">
            <a:tbl>
              <a:tblPr>
                <a:tableStyleId>{5C22544A-7EE6-4342-B048-85BDC9FD1C3A}</a:tableStyleId>
              </a:tblPr>
              <a:tblGrid>
                <a:gridCol w="10865305">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fr-FR" sz="2400" b="1" kern="0" noProof="0">
                          <a:effectLst/>
                        </a:rPr>
                        <a:t>Gabriel</a:t>
                      </a:r>
                      <a:r>
                        <a:rPr lang="fr-FR" sz="2400" kern="0" noProof="0">
                          <a:effectLst/>
                        </a:rPr>
                        <a:t>: L’installation n’est pas très simple et le logiciel pourrait être utilisé par des parents qui désirent contrôler leurs enfants plutôt que de les aider.</a:t>
                      </a:r>
                      <a:endParaRPr lang="fr-FR" sz="2400" kern="100" noProof="0">
                        <a:effectLst/>
                      </a:endParaRPr>
                    </a:p>
                    <a:p>
                      <a:pPr marL="28575" marR="28575">
                        <a:lnSpc>
                          <a:spcPct val="107000"/>
                        </a:lnSpc>
                        <a:spcBef>
                          <a:spcPts val="450"/>
                        </a:spcBef>
                        <a:spcAft>
                          <a:spcPts val="450"/>
                        </a:spcAft>
                      </a:pPr>
                      <a:r>
                        <a:rPr lang="fr-FR" sz="2400" b="1" kern="0" noProof="0">
                          <a:effectLst/>
                        </a:rPr>
                        <a:t>Ibrahim: </a:t>
                      </a:r>
                      <a:r>
                        <a:rPr lang="fr-FR" sz="2400" kern="0" noProof="0">
                          <a:effectLst/>
                        </a:rPr>
                        <a:t>Le logiciel permet aux parents de nous protéger de l’intimidation ou d’autres menaces en ligne. Alors, quel est le problème ?</a:t>
                      </a:r>
                      <a:endParaRPr lang="fr-FR" sz="2400" kern="100" noProof="0">
                        <a:effectLst/>
                      </a:endParaRPr>
                    </a:p>
                    <a:p>
                      <a:pPr marL="28575" marR="28575">
                        <a:lnSpc>
                          <a:spcPct val="107000"/>
                        </a:lnSpc>
                        <a:spcBef>
                          <a:spcPts val="450"/>
                        </a:spcBef>
                        <a:spcAft>
                          <a:spcPts val="450"/>
                        </a:spcAft>
                      </a:pPr>
                      <a:r>
                        <a:rPr lang="fr-FR" sz="2400" b="1" kern="0" noProof="0">
                          <a:effectLst/>
                        </a:rPr>
                        <a:t>Louise: </a:t>
                      </a:r>
                      <a:r>
                        <a:rPr lang="fr-FR" sz="2400" kern="0" noProof="0">
                          <a:effectLst/>
                        </a:rPr>
                        <a:t>Oui, ce logiciel peut rassurer les parents, c’est vrai. Cela dit, je pense que certains ados vont considérer l’utilisation de ce logiciel comme une insulte.</a:t>
                      </a:r>
                      <a:endParaRPr lang="fr-FR" sz="2400" kern="100" noProof="0">
                        <a:effectLst/>
                      </a:endParaRPr>
                    </a:p>
                    <a:p>
                      <a:pPr marL="28575" marR="28575">
                        <a:lnSpc>
                          <a:spcPct val="107000"/>
                        </a:lnSpc>
                        <a:spcBef>
                          <a:spcPts val="450"/>
                        </a:spcBef>
                        <a:spcAft>
                          <a:spcPts val="450"/>
                        </a:spcAft>
                      </a:pPr>
                      <a:r>
                        <a:rPr lang="fr-FR" sz="2400" b="1" kern="0" noProof="0">
                          <a:effectLst/>
                        </a:rPr>
                        <a:t>Yasmine: </a:t>
                      </a:r>
                      <a:r>
                        <a:rPr lang="fr-FR" sz="2400" kern="0" noProof="0">
                          <a:effectLst/>
                        </a:rPr>
                        <a:t>Je suis anxieuse. Ce logiciel permet aux parents de savoir avec qui nous parlons en ligne. C’est inadmissible. Chaque enfant a droit au respect de sa vie privée.</a:t>
                      </a:r>
                      <a:endParaRPr lang="fr-FR" sz="2400" kern="1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tc>
                <a:extLst>
                  <a:ext uri="{0D108BD9-81ED-4DB2-BD59-A6C34878D82A}">
                    <a16:rowId xmlns:a16="http://schemas.microsoft.com/office/drawing/2014/main" val="372835939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721375" cy="6627933"/>
            <a:chOff x="461639" y="-76213"/>
            <a:chExt cx="11721375"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30103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lang="en-GB" sz="2800" b="1" err="1">
                  <a:solidFill>
                    <a:srgbClr val="7F6000"/>
                  </a:solidFill>
                  <a:latin typeface="Calibri" panose="020F0502020204030204"/>
                </a:rPr>
                <a:t>préparez-vous</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Parental control software</a:t>
            </a:r>
          </a:p>
        </p:txBody>
      </p:sp>
      <p:sp>
        <p:nvSpPr>
          <p:cNvPr id="11" name="Speech Bubble: Rectangle 10">
            <a:extLst>
              <a:ext uri="{FF2B5EF4-FFF2-40B4-BE49-F238E27FC236}">
                <a16:creationId xmlns:a16="http://schemas.microsoft.com/office/drawing/2014/main" id="{C662B947-4615-0F73-60E1-20AE4472FB16}"/>
              </a:ext>
            </a:extLst>
          </p:cNvPr>
          <p:cNvSpPr/>
          <p:nvPr/>
        </p:nvSpPr>
        <p:spPr>
          <a:xfrm>
            <a:off x="5579143" y="570858"/>
            <a:ext cx="5261780" cy="841187"/>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a:solidFill>
                  <a:srgbClr val="7F6000"/>
                </a:solidFill>
              </a:rPr>
              <a:t>Tips for exam success:</a:t>
            </a:r>
          </a:p>
          <a:p>
            <a:r>
              <a:rPr lang="en-GB" sz="2400">
                <a:solidFill>
                  <a:srgbClr val="7F6000"/>
                </a:solidFill>
              </a:rPr>
              <a:t>Read the intro to the question carefully </a:t>
            </a:r>
          </a:p>
        </p:txBody>
      </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sp>
        <p:nvSpPr>
          <p:cNvPr id="8" name="TextBox 7">
            <a:extLst>
              <a:ext uri="{FF2B5EF4-FFF2-40B4-BE49-F238E27FC236}">
                <a16:creationId xmlns:a16="http://schemas.microsoft.com/office/drawing/2014/main" id="{878F881A-8E40-2F9B-CBAF-C3612FC21C94}"/>
              </a:ext>
            </a:extLst>
          </p:cNvPr>
          <p:cNvSpPr txBox="1"/>
          <p:nvPr/>
        </p:nvSpPr>
        <p:spPr>
          <a:xfrm>
            <a:off x="520752" y="1131054"/>
            <a:ext cx="5020291" cy="1260345"/>
          </a:xfrm>
          <a:prstGeom prst="rect">
            <a:avLst/>
          </a:prstGeom>
          <a:noFill/>
        </p:spPr>
        <p:txBody>
          <a:bodyPr wrap="square">
            <a:spAutoFit/>
          </a:bodyPr>
          <a:lstStyle/>
          <a:p>
            <a:pPr>
              <a:lnSpc>
                <a:spcPct val="107000"/>
              </a:lnSpc>
              <a:spcBef>
                <a:spcPts val="1200"/>
              </a:spcBef>
              <a:spcAft>
                <a:spcPts val="800"/>
              </a:spcAft>
            </a:pPr>
            <a:r>
              <a:rPr lang="en-GB" sz="2400" kern="0">
                <a:effectLst/>
                <a:ea typeface="Times New Roman" panose="02020603050405020304" pitchFamily="18" charset="0"/>
                <a:cs typeface="Times New Roman" panose="02020603050405020304" pitchFamily="18" charset="0"/>
              </a:rPr>
              <a:t>Read this blog written by young people about a new piece of parental control software.</a:t>
            </a:r>
          </a:p>
        </p:txBody>
      </p:sp>
      <p:sp>
        <p:nvSpPr>
          <p:cNvPr id="10" name="Speech Bubble: Rectangle 9">
            <a:extLst>
              <a:ext uri="{FF2B5EF4-FFF2-40B4-BE49-F238E27FC236}">
                <a16:creationId xmlns:a16="http://schemas.microsoft.com/office/drawing/2014/main" id="{F54ACE93-E056-9550-F3DB-DE3E2CF371B1}"/>
              </a:ext>
            </a:extLst>
          </p:cNvPr>
          <p:cNvSpPr/>
          <p:nvPr/>
        </p:nvSpPr>
        <p:spPr>
          <a:xfrm>
            <a:off x="5497894" y="477516"/>
            <a:ext cx="5483396" cy="1996109"/>
          </a:xfrm>
          <a:prstGeom prst="wedgeRectCallout">
            <a:avLst>
              <a:gd name="adj1" fmla="val -60657"/>
              <a:gd name="adj2" fmla="val 54100"/>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a:solidFill>
                  <a:srgbClr val="7F6000"/>
                </a:solidFill>
              </a:rPr>
              <a:t>Tips for exam success:</a:t>
            </a:r>
          </a:p>
          <a:p>
            <a:r>
              <a:rPr lang="en-GB" sz="2400">
                <a:solidFill>
                  <a:srgbClr val="7F6000"/>
                </a:solidFill>
              </a:rPr>
              <a:t>Read the whole sentence to get all the relevant information - if you think the answer is ‘P’, read on to make sure that the correct answer is not in fact ‘P and N’.</a:t>
            </a:r>
          </a:p>
        </p:txBody>
      </p:sp>
      <p:sp>
        <p:nvSpPr>
          <p:cNvPr id="15" name="TextBox 14">
            <a:extLst>
              <a:ext uri="{FF2B5EF4-FFF2-40B4-BE49-F238E27FC236}">
                <a16:creationId xmlns:a16="http://schemas.microsoft.com/office/drawing/2014/main" id="{30F329D6-2C6A-DDF6-ABB6-171BE72E7C4E}"/>
              </a:ext>
            </a:extLst>
          </p:cNvPr>
          <p:cNvSpPr txBox="1"/>
          <p:nvPr/>
        </p:nvSpPr>
        <p:spPr>
          <a:xfrm>
            <a:off x="558852" y="2482412"/>
            <a:ext cx="7918398" cy="470000"/>
          </a:xfrm>
          <a:prstGeom prst="rect">
            <a:avLst/>
          </a:prstGeom>
          <a:noFill/>
        </p:spPr>
        <p:txBody>
          <a:bodyPr wrap="square">
            <a:spAutoFit/>
          </a:bodyPr>
          <a:lstStyle/>
          <a:p>
            <a:pPr>
              <a:lnSpc>
                <a:spcPct val="107000"/>
              </a:lnSpc>
              <a:spcBef>
                <a:spcPts val="1200"/>
              </a:spcBef>
              <a:spcAft>
                <a:spcPts val="800"/>
              </a:spcAft>
            </a:pPr>
            <a:r>
              <a:rPr lang="en-GB" sz="2400" kern="0">
                <a:ea typeface="Times New Roman" panose="02020603050405020304" pitchFamily="18" charset="0"/>
                <a:cs typeface="Times New Roman" panose="02020603050405020304" pitchFamily="18" charset="0"/>
              </a:rPr>
              <a:t>What do these people think about the software?</a:t>
            </a:r>
          </a:p>
        </p:txBody>
      </p:sp>
    </p:spTree>
    <p:extLst>
      <p:ext uri="{BB962C8B-B14F-4D97-AF65-F5344CB8AC3E}">
        <p14:creationId xmlns:p14="http://schemas.microsoft.com/office/powerpoint/2010/main" val="244448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2AF7006-7D0D-2F39-C0BE-67321D48CEB5}"/>
              </a:ext>
            </a:extLst>
          </p:cNvPr>
          <p:cNvGraphicFramePr>
            <a:graphicFrameLocks noGrp="1"/>
          </p:cNvGraphicFramePr>
          <p:nvPr/>
        </p:nvGraphicFramePr>
        <p:xfrm>
          <a:off x="561690" y="2933362"/>
          <a:ext cx="10865305" cy="3494469"/>
        </p:xfrm>
        <a:graphic>
          <a:graphicData uri="http://schemas.openxmlformats.org/drawingml/2006/table">
            <a:tbl>
              <a:tblPr>
                <a:tableStyleId>{5C22544A-7EE6-4342-B048-85BDC9FD1C3A}</a:tableStyleId>
              </a:tblPr>
              <a:tblGrid>
                <a:gridCol w="10865305">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fr-FR" sz="2400" b="1" kern="0" noProof="0">
                          <a:effectLst/>
                        </a:rPr>
                        <a:t>Gabriel</a:t>
                      </a:r>
                      <a:r>
                        <a:rPr lang="fr-FR" sz="2400" kern="0" noProof="0">
                          <a:effectLst/>
                        </a:rPr>
                        <a:t>: L’installation n’est pas très simple et le logiciel pourrait être utilisé par des parents qui désirent contrôler leurs enfants plutôt que de les aider.</a:t>
                      </a:r>
                      <a:endParaRPr lang="fr-FR" sz="2400" kern="100" noProof="0">
                        <a:effectLst/>
                      </a:endParaRPr>
                    </a:p>
                    <a:p>
                      <a:pPr marL="28575" marR="28575">
                        <a:lnSpc>
                          <a:spcPct val="107000"/>
                        </a:lnSpc>
                        <a:spcBef>
                          <a:spcPts val="450"/>
                        </a:spcBef>
                        <a:spcAft>
                          <a:spcPts val="450"/>
                        </a:spcAft>
                      </a:pPr>
                      <a:r>
                        <a:rPr lang="fr-FR" sz="2400" b="1" kern="0" noProof="0">
                          <a:effectLst/>
                        </a:rPr>
                        <a:t>Ibrahim: </a:t>
                      </a:r>
                      <a:r>
                        <a:rPr lang="fr-FR" sz="2400" kern="0" noProof="0">
                          <a:effectLst/>
                        </a:rPr>
                        <a:t>Le logiciel permet aux parents de nous protéger de l’intimidation ou d’autres menaces en ligne. Alors, quel est le problème ?</a:t>
                      </a:r>
                      <a:endParaRPr lang="fr-FR" sz="2400" kern="100" noProof="0">
                        <a:effectLst/>
                      </a:endParaRPr>
                    </a:p>
                    <a:p>
                      <a:pPr marL="28575" marR="28575">
                        <a:lnSpc>
                          <a:spcPct val="107000"/>
                        </a:lnSpc>
                        <a:spcBef>
                          <a:spcPts val="450"/>
                        </a:spcBef>
                        <a:spcAft>
                          <a:spcPts val="450"/>
                        </a:spcAft>
                      </a:pPr>
                      <a:r>
                        <a:rPr lang="fr-FR" sz="2400" b="1" kern="0" noProof="0">
                          <a:effectLst/>
                        </a:rPr>
                        <a:t>Louise: </a:t>
                      </a:r>
                      <a:r>
                        <a:rPr lang="fr-FR" sz="2400" kern="0" noProof="0">
                          <a:effectLst/>
                        </a:rPr>
                        <a:t>Oui, ce logiciel peut rassurer les parents, c’est vrai. Cela dit, je pense que certains ados vont considérer l’utilisation de ce logiciel comme une insulte.</a:t>
                      </a:r>
                      <a:endParaRPr lang="fr-FR" sz="2400" kern="100" noProof="0">
                        <a:effectLst/>
                      </a:endParaRPr>
                    </a:p>
                    <a:p>
                      <a:pPr marL="28575" marR="28575">
                        <a:lnSpc>
                          <a:spcPct val="107000"/>
                        </a:lnSpc>
                        <a:spcBef>
                          <a:spcPts val="450"/>
                        </a:spcBef>
                        <a:spcAft>
                          <a:spcPts val="450"/>
                        </a:spcAft>
                      </a:pPr>
                      <a:r>
                        <a:rPr lang="fr-FR" sz="2400" b="1" kern="0" noProof="0">
                          <a:effectLst/>
                        </a:rPr>
                        <a:t>Yasmine: </a:t>
                      </a:r>
                      <a:r>
                        <a:rPr lang="fr-FR" sz="2400" kern="0" noProof="0">
                          <a:effectLst/>
                        </a:rPr>
                        <a:t>Je suis anxieuse. Ce logiciel permet aux parents de savoir avec qui nous parlons en ligne. C’est inadmissible. Chaque enfant a droit au respect de sa vie privée.</a:t>
                      </a:r>
                      <a:endParaRPr lang="fr-FR" sz="2400" kern="1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tc>
                <a:extLst>
                  <a:ext uri="{0D108BD9-81ED-4DB2-BD59-A6C34878D82A}">
                    <a16:rowId xmlns:a16="http://schemas.microsoft.com/office/drawing/2014/main" val="372835939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721375" cy="6627933"/>
            <a:chOff x="461639" y="-76213"/>
            <a:chExt cx="11721375"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30103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lang="en-GB" sz="2800" b="1" err="1">
                  <a:solidFill>
                    <a:srgbClr val="7F6000"/>
                  </a:solidFill>
                  <a:latin typeface="Calibri" panose="020F0502020204030204"/>
                </a:rPr>
                <a:t>préparez-vous</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520752" y="981617"/>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Parental control </a:t>
            </a:r>
            <a:r>
              <a:rPr kumimoji="0" lang="en-GB" sz="24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software</a:t>
            </a:r>
          </a:p>
        </p:txBody>
      </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sp>
        <p:nvSpPr>
          <p:cNvPr id="15" name="TextBox 14">
            <a:extLst>
              <a:ext uri="{FF2B5EF4-FFF2-40B4-BE49-F238E27FC236}">
                <a16:creationId xmlns:a16="http://schemas.microsoft.com/office/drawing/2014/main" id="{30F329D6-2C6A-DDF6-ABB6-171BE72E7C4E}"/>
              </a:ext>
            </a:extLst>
          </p:cNvPr>
          <p:cNvSpPr txBox="1"/>
          <p:nvPr/>
        </p:nvSpPr>
        <p:spPr>
          <a:xfrm>
            <a:off x="520752" y="1325839"/>
            <a:ext cx="7918398" cy="1938992"/>
          </a:xfrm>
          <a:prstGeom prst="rect">
            <a:avLst/>
          </a:prstGeom>
          <a:noFill/>
        </p:spPr>
        <p:txBody>
          <a:bodyPr wrap="square">
            <a:spAutoFit/>
          </a:bodyPr>
          <a:lstStyle/>
          <a:p>
            <a:r>
              <a:rPr lang="en-GB" sz="2400" kern="0">
                <a:ea typeface="Times New Roman" panose="02020603050405020304" pitchFamily="18" charset="0"/>
                <a:cs typeface="Times New Roman" panose="02020603050405020304" pitchFamily="18" charset="0"/>
              </a:rPr>
              <a:t>What do these people think about the </a:t>
            </a:r>
            <a:r>
              <a:rPr lang="en-GB" sz="2400" kern="0">
                <a:highlight>
                  <a:srgbClr val="FFFF00"/>
                </a:highlight>
                <a:ea typeface="Times New Roman" panose="02020603050405020304" pitchFamily="18" charset="0"/>
                <a:cs typeface="Times New Roman" panose="02020603050405020304" pitchFamily="18" charset="0"/>
              </a:rPr>
              <a:t>software</a:t>
            </a:r>
            <a:r>
              <a:rPr lang="en-GB" sz="2400" kern="0">
                <a:ea typeface="Times New Roman" panose="02020603050405020304" pitchFamily="18" charset="0"/>
                <a:cs typeface="Times New Roman" panose="02020603050405020304" pitchFamily="18" charset="0"/>
              </a:rPr>
              <a:t>?</a:t>
            </a:r>
          </a:p>
          <a:p>
            <a:r>
              <a:rPr lang="en-GB" sz="2400" kern="0">
                <a:effectLst/>
                <a:ea typeface="Times New Roman" panose="02020603050405020304" pitchFamily="18" charset="0"/>
                <a:cs typeface="Times New Roman" panose="02020603050405020304" pitchFamily="18" charset="0"/>
              </a:rPr>
              <a:t>For a positive opinion, write </a:t>
            </a:r>
            <a:r>
              <a:rPr lang="en-GB" sz="2400" b="1" kern="0">
                <a:effectLst/>
                <a:ea typeface="Times New Roman" panose="02020603050405020304" pitchFamily="18" charset="0"/>
                <a:cs typeface="Times New Roman" panose="02020603050405020304" pitchFamily="18" charset="0"/>
              </a:rPr>
              <a:t>P</a:t>
            </a:r>
            <a:r>
              <a:rPr lang="en-GB" sz="2400" kern="0">
                <a:effectLst/>
                <a:ea typeface="Times New Roman" panose="02020603050405020304" pitchFamily="18" charset="0"/>
                <a:cs typeface="Times New Roman" panose="02020603050405020304" pitchFamily="18" charset="0"/>
              </a:rPr>
              <a:t>.</a:t>
            </a:r>
            <a:endParaRPr lang="en-GB" sz="2400" kern="100">
              <a:effectLst/>
              <a:ea typeface="Times New Roman" panose="02020603050405020304" pitchFamily="18" charset="0"/>
              <a:cs typeface="Times New Roman" panose="02020603050405020304" pitchFamily="18" charset="0"/>
            </a:endParaRPr>
          </a:p>
          <a:p>
            <a:r>
              <a:rPr lang="en-GB" sz="2400" kern="0">
                <a:effectLst/>
                <a:ea typeface="Times New Roman" panose="02020603050405020304" pitchFamily="18" charset="0"/>
                <a:cs typeface="Times New Roman" panose="02020603050405020304" pitchFamily="18" charset="0"/>
              </a:rPr>
              <a:t>For a negative opinion, write </a:t>
            </a:r>
            <a:r>
              <a:rPr lang="en-GB" sz="2400" b="1" kern="0">
                <a:effectLst/>
                <a:ea typeface="Times New Roman" panose="02020603050405020304" pitchFamily="18" charset="0"/>
                <a:cs typeface="Times New Roman" panose="02020603050405020304" pitchFamily="18" charset="0"/>
              </a:rPr>
              <a:t>N</a:t>
            </a:r>
            <a:r>
              <a:rPr lang="en-GB" sz="2400" kern="0">
                <a:effectLst/>
                <a:ea typeface="Times New Roman" panose="02020603050405020304" pitchFamily="18" charset="0"/>
                <a:cs typeface="Times New Roman" panose="02020603050405020304" pitchFamily="18" charset="0"/>
              </a:rPr>
              <a:t>.</a:t>
            </a:r>
            <a:endParaRPr lang="en-GB" sz="2400" kern="100">
              <a:effectLst/>
              <a:ea typeface="Times New Roman" panose="02020603050405020304" pitchFamily="18" charset="0"/>
              <a:cs typeface="Times New Roman" panose="02020603050405020304" pitchFamily="18" charset="0"/>
            </a:endParaRPr>
          </a:p>
          <a:p>
            <a:r>
              <a:rPr lang="en-GB" sz="2400" kern="0">
                <a:effectLst/>
                <a:ea typeface="Times New Roman" panose="02020603050405020304" pitchFamily="18" charset="0"/>
                <a:cs typeface="Times New Roman" panose="02020603050405020304" pitchFamily="18" charset="0"/>
              </a:rPr>
              <a:t>For a positive and negative opinion, write </a:t>
            </a:r>
            <a:r>
              <a:rPr lang="en-GB" sz="2400" b="1" kern="0">
                <a:effectLst/>
                <a:ea typeface="Times New Roman" panose="02020603050405020304" pitchFamily="18" charset="0"/>
                <a:cs typeface="Times New Roman" panose="02020603050405020304" pitchFamily="18" charset="0"/>
              </a:rPr>
              <a:t>P+N</a:t>
            </a:r>
            <a:r>
              <a:rPr lang="en-GB" sz="2400" kern="0">
                <a:effectLst/>
                <a:ea typeface="Times New Roman" panose="02020603050405020304" pitchFamily="18" charset="0"/>
                <a:cs typeface="Times New Roman" panose="02020603050405020304" pitchFamily="18" charset="0"/>
              </a:rPr>
              <a:t>.</a:t>
            </a:r>
            <a:endParaRPr lang="en-GB" sz="2400" kern="100">
              <a:effectLst/>
              <a:ea typeface="Times New Roman" panose="02020603050405020304" pitchFamily="18" charset="0"/>
              <a:cs typeface="Times New Roman" panose="02020603050405020304" pitchFamily="18" charset="0"/>
            </a:endParaRPr>
          </a:p>
          <a:p>
            <a:endParaRPr lang="en-GB" sz="2400" kern="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522B6-BDD1-1B33-D86E-78DC7FA96FEC}"/>
              </a:ext>
            </a:extLst>
          </p:cNvPr>
          <p:cNvSpPr txBox="1"/>
          <p:nvPr/>
        </p:nvSpPr>
        <p:spPr>
          <a:xfrm>
            <a:off x="446843" y="382614"/>
            <a:ext cx="7543800" cy="523220"/>
          </a:xfrm>
          <a:prstGeom prst="rect">
            <a:avLst/>
          </a:prstGeom>
          <a:noFill/>
        </p:spPr>
        <p:txBody>
          <a:bodyPr wrap="square">
            <a:spAutoFit/>
          </a:bodyPr>
          <a:lstStyle/>
          <a:p>
            <a:r>
              <a:rPr lang="en-GB" sz="2800" b="1">
                <a:solidFill>
                  <a:srgbClr val="7F6000"/>
                </a:solidFill>
              </a:rPr>
              <a:t>First read</a:t>
            </a:r>
            <a:r>
              <a:rPr lang="en-GB" sz="2800">
                <a:solidFill>
                  <a:srgbClr val="7F6000"/>
                </a:solidFill>
              </a:rPr>
              <a:t>: reading for gist (skimming)</a:t>
            </a:r>
          </a:p>
        </p:txBody>
      </p:sp>
      <p:sp>
        <p:nvSpPr>
          <p:cNvPr id="13" name="TextBox 12">
            <a:extLst>
              <a:ext uri="{FF2B5EF4-FFF2-40B4-BE49-F238E27FC236}">
                <a16:creationId xmlns:a16="http://schemas.microsoft.com/office/drawing/2014/main" id="{0C478ECB-9A53-89D9-3C8C-FFAA8500F6A4}"/>
              </a:ext>
            </a:extLst>
          </p:cNvPr>
          <p:cNvSpPr txBox="1"/>
          <p:nvPr/>
        </p:nvSpPr>
        <p:spPr>
          <a:xfrm>
            <a:off x="1669311" y="2924484"/>
            <a:ext cx="4125433" cy="461665"/>
          </a:xfrm>
          <a:prstGeom prst="rect">
            <a:avLst/>
          </a:prstGeom>
          <a:solidFill>
            <a:srgbClr val="E9EBF5"/>
          </a:solidFill>
        </p:spPr>
        <p:txBody>
          <a:bodyPr wrap="square" rtlCol="0">
            <a:spAutoFit/>
          </a:bodyPr>
          <a:lstStyle/>
          <a:p>
            <a:r>
              <a:rPr lang="en-GB" sz="2400">
                <a:solidFill>
                  <a:srgbClr val="019588"/>
                </a:solidFill>
              </a:rPr>
              <a:t>installation not simple</a:t>
            </a:r>
          </a:p>
        </p:txBody>
      </p:sp>
      <p:sp>
        <p:nvSpPr>
          <p:cNvPr id="17" name="TextBox 16">
            <a:extLst>
              <a:ext uri="{FF2B5EF4-FFF2-40B4-BE49-F238E27FC236}">
                <a16:creationId xmlns:a16="http://schemas.microsoft.com/office/drawing/2014/main" id="{53E9DB32-2FBC-BFB3-79EB-7324AA644421}"/>
              </a:ext>
            </a:extLst>
          </p:cNvPr>
          <p:cNvSpPr txBox="1"/>
          <p:nvPr/>
        </p:nvSpPr>
        <p:spPr>
          <a:xfrm>
            <a:off x="5750685" y="2920637"/>
            <a:ext cx="1713372" cy="461665"/>
          </a:xfrm>
          <a:prstGeom prst="rect">
            <a:avLst/>
          </a:prstGeom>
          <a:solidFill>
            <a:srgbClr val="E9EBF5"/>
          </a:solidFill>
        </p:spPr>
        <p:txBody>
          <a:bodyPr wrap="square" rtlCol="0">
            <a:spAutoFit/>
          </a:bodyPr>
          <a:lstStyle/>
          <a:p>
            <a:r>
              <a:rPr lang="en-GB" sz="2400">
                <a:highlight>
                  <a:srgbClr val="FFFF00"/>
                </a:highlight>
              </a:rPr>
              <a:t>le </a:t>
            </a:r>
            <a:r>
              <a:rPr lang="en-GB" sz="2400" err="1">
                <a:highlight>
                  <a:srgbClr val="FFFF00"/>
                </a:highlight>
              </a:rPr>
              <a:t>logiciel</a:t>
            </a:r>
            <a:endParaRPr lang="en-GB" sz="2400">
              <a:highlight>
                <a:srgbClr val="FFFF00"/>
              </a:highlight>
            </a:endParaRPr>
          </a:p>
        </p:txBody>
      </p:sp>
      <p:sp>
        <p:nvSpPr>
          <p:cNvPr id="18" name="TextBox 17">
            <a:extLst>
              <a:ext uri="{FF2B5EF4-FFF2-40B4-BE49-F238E27FC236}">
                <a16:creationId xmlns:a16="http://schemas.microsoft.com/office/drawing/2014/main" id="{88F713D9-31C9-7B00-70A7-304B69538860}"/>
              </a:ext>
            </a:extLst>
          </p:cNvPr>
          <p:cNvSpPr txBox="1"/>
          <p:nvPr/>
        </p:nvSpPr>
        <p:spPr>
          <a:xfrm>
            <a:off x="7428708" y="2927038"/>
            <a:ext cx="3884334" cy="461665"/>
          </a:xfrm>
          <a:prstGeom prst="rect">
            <a:avLst/>
          </a:prstGeom>
          <a:solidFill>
            <a:srgbClr val="E9EBF5"/>
          </a:solidFill>
        </p:spPr>
        <p:txBody>
          <a:bodyPr wrap="square" rtlCol="0">
            <a:spAutoFit/>
          </a:bodyPr>
          <a:lstStyle/>
          <a:p>
            <a:r>
              <a:rPr lang="en-GB" sz="2400">
                <a:solidFill>
                  <a:srgbClr val="019588"/>
                </a:solidFill>
              </a:rPr>
              <a:t>be used</a:t>
            </a:r>
          </a:p>
        </p:txBody>
      </p:sp>
      <p:sp>
        <p:nvSpPr>
          <p:cNvPr id="19" name="TextBox 18">
            <a:extLst>
              <a:ext uri="{FF2B5EF4-FFF2-40B4-BE49-F238E27FC236}">
                <a16:creationId xmlns:a16="http://schemas.microsoft.com/office/drawing/2014/main" id="{33F4BF7B-4352-9AC8-89E1-6B14C463B163}"/>
              </a:ext>
            </a:extLst>
          </p:cNvPr>
          <p:cNvSpPr txBox="1"/>
          <p:nvPr/>
        </p:nvSpPr>
        <p:spPr>
          <a:xfrm>
            <a:off x="561690" y="3289658"/>
            <a:ext cx="1469129" cy="461665"/>
          </a:xfrm>
          <a:prstGeom prst="rect">
            <a:avLst/>
          </a:prstGeom>
          <a:solidFill>
            <a:srgbClr val="E9EBF5"/>
          </a:solidFill>
        </p:spPr>
        <p:txBody>
          <a:bodyPr wrap="square" rtlCol="0">
            <a:spAutoFit/>
          </a:bodyPr>
          <a:lstStyle/>
          <a:p>
            <a:r>
              <a:rPr lang="en-GB" sz="2400">
                <a:solidFill>
                  <a:srgbClr val="019588"/>
                </a:solidFill>
              </a:rPr>
              <a:t>parents</a:t>
            </a:r>
          </a:p>
        </p:txBody>
      </p:sp>
      <p:sp>
        <p:nvSpPr>
          <p:cNvPr id="20" name="TextBox 19">
            <a:extLst>
              <a:ext uri="{FF2B5EF4-FFF2-40B4-BE49-F238E27FC236}">
                <a16:creationId xmlns:a16="http://schemas.microsoft.com/office/drawing/2014/main" id="{E286F597-69E8-AAD2-51C2-FB354829D8FC}"/>
              </a:ext>
            </a:extLst>
          </p:cNvPr>
          <p:cNvSpPr txBox="1"/>
          <p:nvPr/>
        </p:nvSpPr>
        <p:spPr>
          <a:xfrm>
            <a:off x="1840572" y="3308524"/>
            <a:ext cx="4125433" cy="461665"/>
          </a:xfrm>
          <a:prstGeom prst="rect">
            <a:avLst/>
          </a:prstGeom>
          <a:solidFill>
            <a:srgbClr val="E9EBF5"/>
          </a:solidFill>
        </p:spPr>
        <p:txBody>
          <a:bodyPr wrap="square" rtlCol="0">
            <a:spAutoFit/>
          </a:bodyPr>
          <a:lstStyle/>
          <a:p>
            <a:r>
              <a:rPr lang="en-GB" sz="2400">
                <a:solidFill>
                  <a:srgbClr val="019588"/>
                </a:solidFill>
              </a:rPr>
              <a:t>desire control children</a:t>
            </a:r>
          </a:p>
        </p:txBody>
      </p:sp>
      <p:sp>
        <p:nvSpPr>
          <p:cNvPr id="21" name="TextBox 20">
            <a:extLst>
              <a:ext uri="{FF2B5EF4-FFF2-40B4-BE49-F238E27FC236}">
                <a16:creationId xmlns:a16="http://schemas.microsoft.com/office/drawing/2014/main" id="{B78C2511-9575-46DF-4686-7E31651222B5}"/>
              </a:ext>
            </a:extLst>
          </p:cNvPr>
          <p:cNvSpPr txBox="1"/>
          <p:nvPr/>
        </p:nvSpPr>
        <p:spPr>
          <a:xfrm>
            <a:off x="5827781" y="3309501"/>
            <a:ext cx="3686829" cy="461665"/>
          </a:xfrm>
          <a:prstGeom prst="rect">
            <a:avLst/>
          </a:prstGeom>
          <a:solidFill>
            <a:srgbClr val="E9EBF5"/>
          </a:solidFill>
        </p:spPr>
        <p:txBody>
          <a:bodyPr wrap="square" rtlCol="0">
            <a:spAutoFit/>
          </a:bodyPr>
          <a:lstStyle/>
          <a:p>
            <a:pPr algn="r"/>
            <a:r>
              <a:rPr lang="en-GB" sz="2400">
                <a:solidFill>
                  <a:srgbClr val="019588"/>
                </a:solidFill>
              </a:rPr>
              <a:t>to help</a:t>
            </a:r>
          </a:p>
        </p:txBody>
      </p:sp>
      <p:sp>
        <p:nvSpPr>
          <p:cNvPr id="22" name="TextBox 21">
            <a:extLst>
              <a:ext uri="{FF2B5EF4-FFF2-40B4-BE49-F238E27FC236}">
                <a16:creationId xmlns:a16="http://schemas.microsoft.com/office/drawing/2014/main" id="{508675FE-C156-76BB-CB1D-7FD209B79B97}"/>
              </a:ext>
            </a:extLst>
          </p:cNvPr>
          <p:cNvSpPr txBox="1"/>
          <p:nvPr/>
        </p:nvSpPr>
        <p:spPr>
          <a:xfrm>
            <a:off x="1669311" y="3791043"/>
            <a:ext cx="1713372" cy="461665"/>
          </a:xfrm>
          <a:prstGeom prst="rect">
            <a:avLst/>
          </a:prstGeom>
          <a:solidFill>
            <a:srgbClr val="E9EBF5"/>
          </a:solidFill>
        </p:spPr>
        <p:txBody>
          <a:bodyPr wrap="square" rtlCol="0">
            <a:spAutoFit/>
          </a:bodyPr>
          <a:lstStyle/>
          <a:p>
            <a:r>
              <a:rPr lang="en-GB" sz="2400">
                <a:highlight>
                  <a:srgbClr val="FFFF00"/>
                </a:highlight>
              </a:rPr>
              <a:t>Le </a:t>
            </a:r>
            <a:r>
              <a:rPr lang="en-GB" sz="2400" err="1">
                <a:highlight>
                  <a:srgbClr val="FFFF00"/>
                </a:highlight>
              </a:rPr>
              <a:t>logiciel</a:t>
            </a:r>
            <a:endParaRPr lang="en-GB" sz="2400">
              <a:highlight>
                <a:srgbClr val="FFFF00"/>
              </a:highlight>
            </a:endParaRPr>
          </a:p>
        </p:txBody>
      </p:sp>
      <p:sp>
        <p:nvSpPr>
          <p:cNvPr id="23" name="TextBox 22">
            <a:extLst>
              <a:ext uri="{FF2B5EF4-FFF2-40B4-BE49-F238E27FC236}">
                <a16:creationId xmlns:a16="http://schemas.microsoft.com/office/drawing/2014/main" id="{9577ABFA-E5DD-EF0D-116E-2DEC4DD3593D}"/>
              </a:ext>
            </a:extLst>
          </p:cNvPr>
          <p:cNvSpPr txBox="1"/>
          <p:nvPr/>
        </p:nvSpPr>
        <p:spPr>
          <a:xfrm>
            <a:off x="3382683" y="3796687"/>
            <a:ext cx="2125751" cy="461665"/>
          </a:xfrm>
          <a:prstGeom prst="rect">
            <a:avLst/>
          </a:prstGeom>
          <a:solidFill>
            <a:srgbClr val="E9EBF5"/>
          </a:solidFill>
        </p:spPr>
        <p:txBody>
          <a:bodyPr wrap="square" rtlCol="0">
            <a:spAutoFit/>
          </a:bodyPr>
          <a:lstStyle/>
          <a:p>
            <a:r>
              <a:rPr lang="en-GB" sz="2400">
                <a:solidFill>
                  <a:srgbClr val="019588"/>
                </a:solidFill>
              </a:rPr>
              <a:t>parents</a:t>
            </a:r>
          </a:p>
        </p:txBody>
      </p:sp>
      <p:sp>
        <p:nvSpPr>
          <p:cNvPr id="24" name="TextBox 23">
            <a:extLst>
              <a:ext uri="{FF2B5EF4-FFF2-40B4-BE49-F238E27FC236}">
                <a16:creationId xmlns:a16="http://schemas.microsoft.com/office/drawing/2014/main" id="{8B4C30B7-7655-60F7-FB23-471F574919C1}"/>
              </a:ext>
            </a:extLst>
          </p:cNvPr>
          <p:cNvSpPr txBox="1"/>
          <p:nvPr/>
        </p:nvSpPr>
        <p:spPr>
          <a:xfrm>
            <a:off x="5508434" y="3834762"/>
            <a:ext cx="5804608" cy="461665"/>
          </a:xfrm>
          <a:prstGeom prst="rect">
            <a:avLst/>
          </a:prstGeom>
          <a:solidFill>
            <a:srgbClr val="E9EBF5"/>
          </a:solidFill>
        </p:spPr>
        <p:txBody>
          <a:bodyPr wrap="square" rtlCol="0">
            <a:spAutoFit/>
          </a:bodyPr>
          <a:lstStyle/>
          <a:p>
            <a:r>
              <a:rPr lang="en-GB" sz="2400">
                <a:solidFill>
                  <a:srgbClr val="019588"/>
                </a:solidFill>
              </a:rPr>
              <a:t>protect from intimidation </a:t>
            </a:r>
          </a:p>
        </p:txBody>
      </p:sp>
      <p:sp>
        <p:nvSpPr>
          <p:cNvPr id="25" name="TextBox 24">
            <a:extLst>
              <a:ext uri="{FF2B5EF4-FFF2-40B4-BE49-F238E27FC236}">
                <a16:creationId xmlns:a16="http://schemas.microsoft.com/office/drawing/2014/main" id="{AFD96ED5-19B3-A54F-D733-14483D5990CC}"/>
              </a:ext>
            </a:extLst>
          </p:cNvPr>
          <p:cNvSpPr txBox="1"/>
          <p:nvPr/>
        </p:nvSpPr>
        <p:spPr>
          <a:xfrm>
            <a:off x="582870" y="4212005"/>
            <a:ext cx="2125751" cy="461665"/>
          </a:xfrm>
          <a:prstGeom prst="rect">
            <a:avLst/>
          </a:prstGeom>
          <a:solidFill>
            <a:srgbClr val="E9EBF5"/>
          </a:solidFill>
        </p:spPr>
        <p:txBody>
          <a:bodyPr wrap="square" rtlCol="0">
            <a:spAutoFit/>
          </a:bodyPr>
          <a:lstStyle/>
          <a:p>
            <a:r>
              <a:rPr lang="en-GB" sz="2400">
                <a:solidFill>
                  <a:srgbClr val="019588"/>
                </a:solidFill>
              </a:rPr>
              <a:t>online</a:t>
            </a:r>
          </a:p>
        </p:txBody>
      </p:sp>
      <p:sp>
        <p:nvSpPr>
          <p:cNvPr id="26" name="TextBox 25">
            <a:extLst>
              <a:ext uri="{FF2B5EF4-FFF2-40B4-BE49-F238E27FC236}">
                <a16:creationId xmlns:a16="http://schemas.microsoft.com/office/drawing/2014/main" id="{7752293B-E736-806D-AEC1-10A594F38094}"/>
              </a:ext>
            </a:extLst>
          </p:cNvPr>
          <p:cNvSpPr txBox="1"/>
          <p:nvPr/>
        </p:nvSpPr>
        <p:spPr>
          <a:xfrm>
            <a:off x="2688596" y="4212004"/>
            <a:ext cx="4196946" cy="461665"/>
          </a:xfrm>
          <a:prstGeom prst="rect">
            <a:avLst/>
          </a:prstGeom>
          <a:solidFill>
            <a:srgbClr val="E9EBF5"/>
          </a:solidFill>
        </p:spPr>
        <p:txBody>
          <a:bodyPr wrap="square" rtlCol="0">
            <a:spAutoFit/>
          </a:bodyPr>
          <a:lstStyle/>
          <a:p>
            <a:r>
              <a:rPr lang="en-GB" sz="2400">
                <a:solidFill>
                  <a:srgbClr val="019588"/>
                </a:solidFill>
              </a:rPr>
              <a:t>problem?</a:t>
            </a:r>
          </a:p>
        </p:txBody>
      </p:sp>
      <p:sp>
        <p:nvSpPr>
          <p:cNvPr id="27" name="TextBox 26">
            <a:extLst>
              <a:ext uri="{FF2B5EF4-FFF2-40B4-BE49-F238E27FC236}">
                <a16:creationId xmlns:a16="http://schemas.microsoft.com/office/drawing/2014/main" id="{1B9217E3-AD05-EE4B-D287-C4232D622453}"/>
              </a:ext>
            </a:extLst>
          </p:cNvPr>
          <p:cNvSpPr txBox="1"/>
          <p:nvPr/>
        </p:nvSpPr>
        <p:spPr>
          <a:xfrm>
            <a:off x="1496337" y="4714844"/>
            <a:ext cx="2535835" cy="461665"/>
          </a:xfrm>
          <a:prstGeom prst="rect">
            <a:avLst/>
          </a:prstGeom>
          <a:solidFill>
            <a:srgbClr val="E9EBF5"/>
          </a:solidFill>
        </p:spPr>
        <p:txBody>
          <a:bodyPr wrap="square" rtlCol="0">
            <a:spAutoFit/>
          </a:bodyPr>
          <a:lstStyle/>
          <a:p>
            <a:r>
              <a:rPr lang="en-GB" sz="2400" err="1">
                <a:highlight>
                  <a:srgbClr val="FFFF00"/>
                </a:highlight>
              </a:rPr>
              <a:t>logiciel</a:t>
            </a:r>
            <a:endParaRPr lang="en-GB" sz="2400">
              <a:highlight>
                <a:srgbClr val="FFFF00"/>
              </a:highlight>
            </a:endParaRPr>
          </a:p>
        </p:txBody>
      </p:sp>
      <p:sp>
        <p:nvSpPr>
          <p:cNvPr id="28" name="TextBox 27">
            <a:extLst>
              <a:ext uri="{FF2B5EF4-FFF2-40B4-BE49-F238E27FC236}">
                <a16:creationId xmlns:a16="http://schemas.microsoft.com/office/drawing/2014/main" id="{1316294E-60A9-4E24-3146-11568BA81472}"/>
              </a:ext>
            </a:extLst>
          </p:cNvPr>
          <p:cNvSpPr txBox="1"/>
          <p:nvPr/>
        </p:nvSpPr>
        <p:spPr>
          <a:xfrm>
            <a:off x="3732027" y="4723710"/>
            <a:ext cx="4067915" cy="461665"/>
          </a:xfrm>
          <a:prstGeom prst="rect">
            <a:avLst/>
          </a:prstGeom>
          <a:solidFill>
            <a:srgbClr val="E9EBF5"/>
          </a:solidFill>
        </p:spPr>
        <p:txBody>
          <a:bodyPr wrap="square" rtlCol="0">
            <a:spAutoFit/>
          </a:bodyPr>
          <a:lstStyle/>
          <a:p>
            <a:r>
              <a:rPr lang="en-GB" sz="2400">
                <a:solidFill>
                  <a:srgbClr val="019588"/>
                </a:solidFill>
              </a:rPr>
              <a:t>parents</a:t>
            </a:r>
          </a:p>
        </p:txBody>
      </p:sp>
      <p:sp>
        <p:nvSpPr>
          <p:cNvPr id="29" name="TextBox 28">
            <a:extLst>
              <a:ext uri="{FF2B5EF4-FFF2-40B4-BE49-F238E27FC236}">
                <a16:creationId xmlns:a16="http://schemas.microsoft.com/office/drawing/2014/main" id="{780541E7-C7A7-26C4-3F01-F6C043291CCB}"/>
              </a:ext>
            </a:extLst>
          </p:cNvPr>
          <p:cNvSpPr txBox="1"/>
          <p:nvPr/>
        </p:nvSpPr>
        <p:spPr>
          <a:xfrm>
            <a:off x="7627425" y="4760746"/>
            <a:ext cx="3685617" cy="461665"/>
          </a:xfrm>
          <a:prstGeom prst="rect">
            <a:avLst/>
          </a:prstGeom>
          <a:solidFill>
            <a:srgbClr val="E9EBF5"/>
          </a:solidFill>
        </p:spPr>
        <p:txBody>
          <a:bodyPr wrap="square" rtlCol="0">
            <a:spAutoFit/>
          </a:bodyPr>
          <a:lstStyle/>
          <a:p>
            <a:r>
              <a:rPr lang="en-GB" sz="2400">
                <a:solidFill>
                  <a:srgbClr val="019588"/>
                </a:solidFill>
              </a:rPr>
              <a:t>I think that</a:t>
            </a:r>
          </a:p>
        </p:txBody>
      </p:sp>
      <p:sp>
        <p:nvSpPr>
          <p:cNvPr id="30" name="TextBox 29">
            <a:extLst>
              <a:ext uri="{FF2B5EF4-FFF2-40B4-BE49-F238E27FC236}">
                <a16:creationId xmlns:a16="http://schemas.microsoft.com/office/drawing/2014/main" id="{EBCCE539-9082-496A-D4B5-C0BBF055C77D}"/>
              </a:ext>
            </a:extLst>
          </p:cNvPr>
          <p:cNvSpPr txBox="1"/>
          <p:nvPr/>
        </p:nvSpPr>
        <p:spPr>
          <a:xfrm>
            <a:off x="582871" y="5089084"/>
            <a:ext cx="2292532" cy="461665"/>
          </a:xfrm>
          <a:prstGeom prst="rect">
            <a:avLst/>
          </a:prstGeom>
          <a:solidFill>
            <a:srgbClr val="E9EBF5"/>
          </a:solidFill>
        </p:spPr>
        <p:txBody>
          <a:bodyPr wrap="square" rtlCol="0">
            <a:spAutoFit/>
          </a:bodyPr>
          <a:lstStyle/>
          <a:p>
            <a:r>
              <a:rPr lang="en-GB" sz="2400">
                <a:solidFill>
                  <a:srgbClr val="019588"/>
                </a:solidFill>
              </a:rPr>
              <a:t>certain</a:t>
            </a:r>
          </a:p>
        </p:txBody>
      </p:sp>
      <p:sp>
        <p:nvSpPr>
          <p:cNvPr id="31" name="TextBox 30">
            <a:extLst>
              <a:ext uri="{FF2B5EF4-FFF2-40B4-BE49-F238E27FC236}">
                <a16:creationId xmlns:a16="http://schemas.microsoft.com/office/drawing/2014/main" id="{4EE2D03A-CDB9-65B1-426B-9D7E2923EE87}"/>
              </a:ext>
            </a:extLst>
          </p:cNvPr>
          <p:cNvSpPr txBox="1"/>
          <p:nvPr/>
        </p:nvSpPr>
        <p:spPr>
          <a:xfrm>
            <a:off x="2387066" y="5060104"/>
            <a:ext cx="5041642" cy="461665"/>
          </a:xfrm>
          <a:prstGeom prst="rect">
            <a:avLst/>
          </a:prstGeom>
          <a:solidFill>
            <a:srgbClr val="E9EBF5"/>
          </a:solidFill>
        </p:spPr>
        <p:txBody>
          <a:bodyPr wrap="square" rtlCol="0">
            <a:spAutoFit/>
          </a:bodyPr>
          <a:lstStyle/>
          <a:p>
            <a:r>
              <a:rPr lang="en-GB" sz="2400">
                <a:solidFill>
                  <a:srgbClr val="019588"/>
                </a:solidFill>
              </a:rPr>
              <a:t>consider utilisation </a:t>
            </a:r>
            <a:r>
              <a:rPr lang="en-GB" sz="2400" err="1">
                <a:highlight>
                  <a:srgbClr val="FFFF00"/>
                </a:highlight>
              </a:rPr>
              <a:t>logiciel</a:t>
            </a:r>
            <a:r>
              <a:rPr lang="en-GB" sz="2400">
                <a:solidFill>
                  <a:srgbClr val="019588"/>
                </a:solidFill>
              </a:rPr>
              <a:t> </a:t>
            </a:r>
          </a:p>
        </p:txBody>
      </p:sp>
      <p:sp>
        <p:nvSpPr>
          <p:cNvPr id="32" name="TextBox 31">
            <a:extLst>
              <a:ext uri="{FF2B5EF4-FFF2-40B4-BE49-F238E27FC236}">
                <a16:creationId xmlns:a16="http://schemas.microsoft.com/office/drawing/2014/main" id="{D48F0E80-8387-F970-4E6D-E7F0E31761A6}"/>
              </a:ext>
            </a:extLst>
          </p:cNvPr>
          <p:cNvSpPr txBox="1"/>
          <p:nvPr/>
        </p:nvSpPr>
        <p:spPr>
          <a:xfrm>
            <a:off x="7391025" y="5157590"/>
            <a:ext cx="3685617" cy="461665"/>
          </a:xfrm>
          <a:prstGeom prst="rect">
            <a:avLst/>
          </a:prstGeom>
          <a:solidFill>
            <a:srgbClr val="E9EBF5"/>
          </a:solidFill>
        </p:spPr>
        <p:txBody>
          <a:bodyPr wrap="square" rtlCol="0">
            <a:spAutoFit/>
          </a:bodyPr>
          <a:lstStyle/>
          <a:p>
            <a:r>
              <a:rPr lang="en-GB" sz="2400">
                <a:solidFill>
                  <a:srgbClr val="019588"/>
                </a:solidFill>
              </a:rPr>
              <a:t>insult</a:t>
            </a:r>
          </a:p>
        </p:txBody>
      </p:sp>
      <p:sp>
        <p:nvSpPr>
          <p:cNvPr id="33" name="TextBox 32">
            <a:extLst>
              <a:ext uri="{FF2B5EF4-FFF2-40B4-BE49-F238E27FC236}">
                <a16:creationId xmlns:a16="http://schemas.microsoft.com/office/drawing/2014/main" id="{6F6F1CCE-37BE-DDA4-E51B-2C9E0BAEF729}"/>
              </a:ext>
            </a:extLst>
          </p:cNvPr>
          <p:cNvSpPr txBox="1"/>
          <p:nvPr/>
        </p:nvSpPr>
        <p:spPr>
          <a:xfrm>
            <a:off x="1729137" y="5590748"/>
            <a:ext cx="2002890" cy="461665"/>
          </a:xfrm>
          <a:prstGeom prst="rect">
            <a:avLst/>
          </a:prstGeom>
          <a:solidFill>
            <a:srgbClr val="E9EBF5"/>
          </a:solidFill>
        </p:spPr>
        <p:txBody>
          <a:bodyPr wrap="square" rtlCol="0">
            <a:spAutoFit/>
          </a:bodyPr>
          <a:lstStyle/>
          <a:p>
            <a:r>
              <a:rPr lang="en-GB" sz="2400">
                <a:solidFill>
                  <a:srgbClr val="019588"/>
                </a:solidFill>
              </a:rPr>
              <a:t>anxious</a:t>
            </a:r>
          </a:p>
        </p:txBody>
      </p:sp>
      <p:sp>
        <p:nvSpPr>
          <p:cNvPr id="34" name="TextBox 33">
            <a:extLst>
              <a:ext uri="{FF2B5EF4-FFF2-40B4-BE49-F238E27FC236}">
                <a16:creationId xmlns:a16="http://schemas.microsoft.com/office/drawing/2014/main" id="{ABF22B2E-F28E-E9C8-D074-D7BD552C72C7}"/>
              </a:ext>
            </a:extLst>
          </p:cNvPr>
          <p:cNvSpPr txBox="1"/>
          <p:nvPr/>
        </p:nvSpPr>
        <p:spPr>
          <a:xfrm>
            <a:off x="3533058" y="5614440"/>
            <a:ext cx="5346537" cy="461665"/>
          </a:xfrm>
          <a:prstGeom prst="rect">
            <a:avLst/>
          </a:prstGeom>
          <a:solidFill>
            <a:srgbClr val="E9EBF5"/>
          </a:solidFill>
        </p:spPr>
        <p:txBody>
          <a:bodyPr wrap="square" rtlCol="0">
            <a:spAutoFit/>
          </a:bodyPr>
          <a:lstStyle/>
          <a:p>
            <a:pPr lvl="0"/>
            <a:r>
              <a:rPr lang="en-GB" sz="2400" err="1">
                <a:highlight>
                  <a:srgbClr val="FFFF00"/>
                </a:highlight>
              </a:rPr>
              <a:t>logiciel</a:t>
            </a:r>
            <a:r>
              <a:rPr lang="en-GB" sz="2400"/>
              <a:t>            </a:t>
            </a:r>
            <a:r>
              <a:rPr lang="en-GB" sz="2400">
                <a:solidFill>
                  <a:srgbClr val="019588"/>
                </a:solidFill>
              </a:rPr>
              <a:t>parents</a:t>
            </a:r>
            <a:endParaRPr lang="en-GB" sz="2400">
              <a:highlight>
                <a:srgbClr val="FFFF00"/>
              </a:highlight>
            </a:endParaRPr>
          </a:p>
        </p:txBody>
      </p:sp>
      <p:sp>
        <p:nvSpPr>
          <p:cNvPr id="35" name="TextBox 34">
            <a:extLst>
              <a:ext uri="{FF2B5EF4-FFF2-40B4-BE49-F238E27FC236}">
                <a16:creationId xmlns:a16="http://schemas.microsoft.com/office/drawing/2014/main" id="{88BACC6B-768E-7B27-A2B2-F98A47A06D5A}"/>
              </a:ext>
            </a:extLst>
          </p:cNvPr>
          <p:cNvSpPr txBox="1"/>
          <p:nvPr/>
        </p:nvSpPr>
        <p:spPr>
          <a:xfrm>
            <a:off x="8467209" y="5614440"/>
            <a:ext cx="2917648" cy="461665"/>
          </a:xfrm>
          <a:prstGeom prst="rect">
            <a:avLst/>
          </a:prstGeom>
          <a:solidFill>
            <a:srgbClr val="E9EBF5"/>
          </a:solidFill>
        </p:spPr>
        <p:txBody>
          <a:bodyPr wrap="square" rtlCol="0">
            <a:spAutoFit/>
          </a:bodyPr>
          <a:lstStyle/>
          <a:p>
            <a:r>
              <a:rPr lang="en-GB" sz="2400">
                <a:solidFill>
                  <a:srgbClr val="019588"/>
                </a:solidFill>
              </a:rPr>
              <a:t>with    we</a:t>
            </a:r>
          </a:p>
        </p:txBody>
      </p:sp>
      <p:sp>
        <p:nvSpPr>
          <p:cNvPr id="36" name="TextBox 35">
            <a:extLst>
              <a:ext uri="{FF2B5EF4-FFF2-40B4-BE49-F238E27FC236}">
                <a16:creationId xmlns:a16="http://schemas.microsoft.com/office/drawing/2014/main" id="{C9B7A6E8-F680-D8B3-7577-FAB7D4759EC4}"/>
              </a:ext>
            </a:extLst>
          </p:cNvPr>
          <p:cNvSpPr txBox="1"/>
          <p:nvPr/>
        </p:nvSpPr>
        <p:spPr>
          <a:xfrm>
            <a:off x="573272" y="5969653"/>
            <a:ext cx="2115324" cy="461665"/>
          </a:xfrm>
          <a:prstGeom prst="rect">
            <a:avLst/>
          </a:prstGeom>
          <a:solidFill>
            <a:srgbClr val="E9EBF5"/>
          </a:solidFill>
        </p:spPr>
        <p:txBody>
          <a:bodyPr wrap="square" rtlCol="0">
            <a:spAutoFit/>
          </a:bodyPr>
          <a:lstStyle/>
          <a:p>
            <a:r>
              <a:rPr lang="en-GB" sz="2400">
                <a:solidFill>
                  <a:srgbClr val="019588"/>
                </a:solidFill>
              </a:rPr>
              <a:t>speak online</a:t>
            </a:r>
          </a:p>
        </p:txBody>
      </p:sp>
      <p:sp>
        <p:nvSpPr>
          <p:cNvPr id="37" name="TextBox 36">
            <a:extLst>
              <a:ext uri="{FF2B5EF4-FFF2-40B4-BE49-F238E27FC236}">
                <a16:creationId xmlns:a16="http://schemas.microsoft.com/office/drawing/2014/main" id="{24E9247D-5A34-7390-6318-031695679A49}"/>
              </a:ext>
            </a:extLst>
          </p:cNvPr>
          <p:cNvSpPr txBox="1"/>
          <p:nvPr/>
        </p:nvSpPr>
        <p:spPr>
          <a:xfrm>
            <a:off x="2674364" y="5977183"/>
            <a:ext cx="2360343" cy="461665"/>
          </a:xfrm>
          <a:prstGeom prst="rect">
            <a:avLst/>
          </a:prstGeom>
          <a:solidFill>
            <a:srgbClr val="E9EBF5"/>
          </a:solidFill>
        </p:spPr>
        <p:txBody>
          <a:bodyPr wrap="square" rtlCol="0">
            <a:spAutoFit/>
          </a:bodyPr>
          <a:lstStyle/>
          <a:p>
            <a:r>
              <a:rPr lang="en-GB" sz="2400">
                <a:solidFill>
                  <a:srgbClr val="019588"/>
                </a:solidFill>
              </a:rPr>
              <a:t>It is…</a:t>
            </a:r>
          </a:p>
        </p:txBody>
      </p:sp>
      <p:sp>
        <p:nvSpPr>
          <p:cNvPr id="38" name="TextBox 37">
            <a:extLst>
              <a:ext uri="{FF2B5EF4-FFF2-40B4-BE49-F238E27FC236}">
                <a16:creationId xmlns:a16="http://schemas.microsoft.com/office/drawing/2014/main" id="{C50618B7-1CD5-EA7A-66AD-BEF0005209DA}"/>
              </a:ext>
            </a:extLst>
          </p:cNvPr>
          <p:cNvSpPr txBox="1"/>
          <p:nvPr/>
        </p:nvSpPr>
        <p:spPr>
          <a:xfrm>
            <a:off x="4355776" y="5972500"/>
            <a:ext cx="2593790" cy="461665"/>
          </a:xfrm>
          <a:prstGeom prst="rect">
            <a:avLst/>
          </a:prstGeom>
          <a:solidFill>
            <a:srgbClr val="E9EBF5"/>
          </a:solidFill>
        </p:spPr>
        <p:txBody>
          <a:bodyPr wrap="square" rtlCol="0">
            <a:spAutoFit/>
          </a:bodyPr>
          <a:lstStyle/>
          <a:p>
            <a:r>
              <a:rPr lang="en-GB" sz="2400">
                <a:solidFill>
                  <a:srgbClr val="019588"/>
                </a:solidFill>
              </a:rPr>
              <a:t>      child</a:t>
            </a:r>
          </a:p>
        </p:txBody>
      </p:sp>
      <p:sp>
        <p:nvSpPr>
          <p:cNvPr id="39" name="TextBox 38">
            <a:extLst>
              <a:ext uri="{FF2B5EF4-FFF2-40B4-BE49-F238E27FC236}">
                <a16:creationId xmlns:a16="http://schemas.microsoft.com/office/drawing/2014/main" id="{1D4B1535-1072-6955-976A-FB96B2697C98}"/>
              </a:ext>
            </a:extLst>
          </p:cNvPr>
          <p:cNvSpPr txBox="1"/>
          <p:nvPr/>
        </p:nvSpPr>
        <p:spPr>
          <a:xfrm>
            <a:off x="6923617" y="5970583"/>
            <a:ext cx="4503377" cy="461665"/>
          </a:xfrm>
          <a:prstGeom prst="rect">
            <a:avLst/>
          </a:prstGeom>
          <a:solidFill>
            <a:srgbClr val="E9EBF5"/>
          </a:solidFill>
        </p:spPr>
        <p:txBody>
          <a:bodyPr wrap="square" rtlCol="0">
            <a:spAutoFit/>
          </a:bodyPr>
          <a:lstStyle/>
          <a:p>
            <a:r>
              <a:rPr lang="en-GB" sz="2400">
                <a:solidFill>
                  <a:srgbClr val="019588"/>
                </a:solidFill>
              </a:rPr>
              <a:t>respect               private</a:t>
            </a:r>
          </a:p>
        </p:txBody>
      </p:sp>
      <p:sp>
        <p:nvSpPr>
          <p:cNvPr id="40" name="Speech Bubble: Rectangle 39">
            <a:extLst>
              <a:ext uri="{FF2B5EF4-FFF2-40B4-BE49-F238E27FC236}">
                <a16:creationId xmlns:a16="http://schemas.microsoft.com/office/drawing/2014/main" id="{219F7430-AAC2-DB54-5DBE-B1556A8C6E40}"/>
              </a:ext>
            </a:extLst>
          </p:cNvPr>
          <p:cNvSpPr/>
          <p:nvPr/>
        </p:nvSpPr>
        <p:spPr>
          <a:xfrm>
            <a:off x="6807641" y="1282037"/>
            <a:ext cx="5261780" cy="841187"/>
          </a:xfrm>
          <a:prstGeom prst="wedgeRectCallout">
            <a:avLst>
              <a:gd name="adj1" fmla="val 35405"/>
              <a:gd name="adj2" fmla="val 90597"/>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a:solidFill>
                  <a:srgbClr val="7F6000"/>
                </a:solidFill>
              </a:rPr>
              <a:t>Tips for exam success:</a:t>
            </a:r>
          </a:p>
          <a:p>
            <a:r>
              <a:rPr lang="en-GB" sz="2400">
                <a:solidFill>
                  <a:srgbClr val="7F6000"/>
                </a:solidFill>
              </a:rPr>
              <a:t>Read the intro to the question carefully </a:t>
            </a:r>
          </a:p>
        </p:txBody>
      </p:sp>
    </p:spTree>
    <p:extLst>
      <p:ext uri="{BB962C8B-B14F-4D97-AF65-F5344CB8AC3E}">
        <p14:creationId xmlns:p14="http://schemas.microsoft.com/office/powerpoint/2010/main" val="301681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0"/>
                                  </p:iterate>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type="lt">
                                    <p:tmAbs val="0"/>
                                  </p:iterate>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iterate type="lt">
                                    <p:tmAbs val="0"/>
                                  </p:iterate>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iterate type="lt">
                                    <p:tmAbs val="0"/>
                                  </p:iterate>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8" presetClass="emph" presetSubtype="0" fill="hold" grpId="1" nodeType="clickEffect">
                                  <p:stCondLst>
                                    <p:cond delay="0"/>
                                  </p:stCondLst>
                                  <p:iterate type="lt">
                                    <p:tmPct val="4000"/>
                                  </p:iterate>
                                  <p:childTnLst>
                                    <p:set>
                                      <p:cBhvr override="childStyle">
                                        <p:cTn id="102" dur="500" fill="hold"/>
                                        <p:tgtEl>
                                          <p:spTgt spid="17"/>
                                        </p:tgtEl>
                                        <p:attrNameLst>
                                          <p:attrName>style.textDecorationUnderline</p:attrName>
                                        </p:attrNameLst>
                                      </p:cBhvr>
                                      <p:to>
                                        <p:strVal val="true"/>
                                      </p:to>
                                    </p:set>
                                  </p:childTnLst>
                                </p:cTn>
                              </p:par>
                              <p:par>
                                <p:cTn id="103" presetID="18" presetClass="emph" presetSubtype="0" fill="hold" grpId="1" nodeType="withEffect">
                                  <p:stCondLst>
                                    <p:cond delay="0"/>
                                  </p:stCondLst>
                                  <p:iterate type="lt">
                                    <p:tmPct val="4000"/>
                                  </p:iterate>
                                  <p:childTnLst>
                                    <p:set>
                                      <p:cBhvr override="childStyle">
                                        <p:cTn id="104" dur="500" fill="hold"/>
                                        <p:tgtEl>
                                          <p:spTgt spid="22"/>
                                        </p:tgtEl>
                                        <p:attrNameLst>
                                          <p:attrName>style.textDecorationUnderline</p:attrName>
                                        </p:attrNameLst>
                                      </p:cBhvr>
                                      <p:to>
                                        <p:strVal val="true"/>
                                      </p:to>
                                    </p:set>
                                  </p:childTnLst>
                                </p:cTn>
                              </p:par>
                              <p:par>
                                <p:cTn id="105" presetID="18" presetClass="emph" presetSubtype="0" fill="hold" grpId="1" nodeType="withEffect">
                                  <p:stCondLst>
                                    <p:cond delay="0"/>
                                  </p:stCondLst>
                                  <p:iterate type="lt">
                                    <p:tmPct val="4000"/>
                                  </p:iterate>
                                  <p:childTnLst>
                                    <p:set>
                                      <p:cBhvr override="childStyle">
                                        <p:cTn id="106" dur="500" fill="hold"/>
                                        <p:tgtEl>
                                          <p:spTgt spid="27"/>
                                        </p:tgtEl>
                                        <p:attrNameLst>
                                          <p:attrName>style.textDecorationUnderline</p:attrName>
                                        </p:attrNameLst>
                                      </p:cBhvr>
                                      <p:to>
                                        <p:strVal val="true"/>
                                      </p:to>
                                    </p:set>
                                  </p:childTnLst>
                                </p:cTn>
                              </p:par>
                              <p:par>
                                <p:cTn id="107" presetID="18" presetClass="emph" presetSubtype="0" fill="hold" grpId="1" nodeType="withEffect">
                                  <p:stCondLst>
                                    <p:cond delay="0"/>
                                  </p:stCondLst>
                                  <p:iterate type="lt">
                                    <p:tmPct val="4000"/>
                                  </p:iterate>
                                  <p:childTnLst>
                                    <p:set>
                                      <p:cBhvr override="childStyle">
                                        <p:cTn id="108" dur="500" fill="hold"/>
                                        <p:tgtEl>
                                          <p:spTgt spid="31"/>
                                        </p:tgtEl>
                                        <p:attrNameLst>
                                          <p:attrName>style.textDecorationUnderline</p:attrName>
                                        </p:attrNameLst>
                                      </p:cBhvr>
                                      <p:to>
                                        <p:strVal val="true"/>
                                      </p:to>
                                    </p:set>
                                  </p:childTnLst>
                                </p:cTn>
                              </p:par>
                              <p:par>
                                <p:cTn id="109" presetID="18" presetClass="emph" presetSubtype="0" fill="hold" grpId="1" nodeType="withEffect">
                                  <p:stCondLst>
                                    <p:cond delay="0"/>
                                  </p:stCondLst>
                                  <p:iterate type="lt">
                                    <p:tmPct val="4000"/>
                                  </p:iterate>
                                  <p:childTnLst>
                                    <p:set>
                                      <p:cBhvr override="childStyle">
                                        <p:cTn id="110" dur="500" fill="hold"/>
                                        <p:tgtEl>
                                          <p:spTgt spid="34"/>
                                        </p:tgtEl>
                                        <p:attrNameLst>
                                          <p:attrName>style.textDecorationUnderline</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fade">
                                      <p:cBhvr>
                                        <p:cTn id="115" dur="1000"/>
                                        <p:tgtEl>
                                          <p:spTgt spid="40"/>
                                        </p:tgtEl>
                                      </p:cBhvr>
                                    </p:animEffect>
                                    <p:anim calcmode="lin" valueType="num">
                                      <p:cBhvr>
                                        <p:cTn id="116" dur="1000" fill="hold"/>
                                        <p:tgtEl>
                                          <p:spTgt spid="40"/>
                                        </p:tgtEl>
                                        <p:attrNameLst>
                                          <p:attrName>ppt_x</p:attrName>
                                        </p:attrNameLst>
                                      </p:cBhvr>
                                      <p:tavLst>
                                        <p:tav tm="0">
                                          <p:val>
                                            <p:strVal val="#ppt_x"/>
                                          </p:val>
                                        </p:tav>
                                        <p:tav tm="100000">
                                          <p:val>
                                            <p:strVal val="#ppt_x"/>
                                          </p:val>
                                        </p:tav>
                                      </p:tavLst>
                                    </p:anim>
                                    <p:anim calcmode="lin" valueType="num">
                                      <p:cBhvr>
                                        <p:cTn id="11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7" grpId="1" animBg="1"/>
      <p:bldP spid="18" grpId="0" animBg="1"/>
      <p:bldP spid="19" grpId="0" animBg="1"/>
      <p:bldP spid="20" grpId="0" animBg="1"/>
      <p:bldP spid="21" grpId="0" animBg="1"/>
      <p:bldP spid="22" grpId="0" animBg="1"/>
      <p:bldP spid="22" grpId="1"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1" grpId="1" animBg="1"/>
      <p:bldP spid="32" grpId="0" animBg="1"/>
      <p:bldP spid="33" grpId="0" animBg="1"/>
      <p:bldP spid="34" grpId="0" animBg="1"/>
      <p:bldP spid="34" grpId="1" animBg="1"/>
      <p:bldP spid="35" grpId="0" animBg="1"/>
      <p:bldP spid="36" grpId="0" animBg="1"/>
      <p:bldP spid="37" grpId="0" animBg="1"/>
      <p:bldP spid="38" grpId="0" animBg="1"/>
      <p:bldP spid="39"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2AF7006-7D0D-2F39-C0BE-67321D48CEB5}"/>
              </a:ext>
            </a:extLst>
          </p:cNvPr>
          <p:cNvGraphicFramePr>
            <a:graphicFrameLocks noGrp="1"/>
          </p:cNvGraphicFramePr>
          <p:nvPr/>
        </p:nvGraphicFramePr>
        <p:xfrm>
          <a:off x="561690" y="2933362"/>
          <a:ext cx="10865305" cy="3494469"/>
        </p:xfrm>
        <a:graphic>
          <a:graphicData uri="http://schemas.openxmlformats.org/drawingml/2006/table">
            <a:tbl>
              <a:tblPr>
                <a:tableStyleId>{5C22544A-7EE6-4342-B048-85BDC9FD1C3A}</a:tableStyleId>
              </a:tblPr>
              <a:tblGrid>
                <a:gridCol w="10865305">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fr-FR" sz="2400" b="1" kern="0" noProof="0">
                          <a:effectLst/>
                        </a:rPr>
                        <a:t>Gabriel</a:t>
                      </a:r>
                      <a:r>
                        <a:rPr lang="fr-FR" sz="2400" kern="0" noProof="0">
                          <a:effectLst/>
                        </a:rPr>
                        <a:t>: L’installation n’est pas très simple et le logiciel pourrait être utilisé par des parents qui désirent contrôler leurs enfants </a:t>
                      </a:r>
                      <a:r>
                        <a:rPr lang="fr-FR" sz="2400" kern="0" noProof="0">
                          <a:effectLst/>
                          <a:highlight>
                            <a:srgbClr val="FFFF00"/>
                          </a:highlight>
                        </a:rPr>
                        <a:t>plutôt que de les aider.</a:t>
                      </a:r>
                      <a:endParaRPr lang="fr-FR" sz="2400" kern="100" noProof="0">
                        <a:effectLst/>
                        <a:highlight>
                          <a:srgbClr val="FFFF00"/>
                        </a:highlight>
                      </a:endParaRPr>
                    </a:p>
                    <a:p>
                      <a:pPr marL="28575" marR="28575">
                        <a:lnSpc>
                          <a:spcPct val="107000"/>
                        </a:lnSpc>
                        <a:spcBef>
                          <a:spcPts val="450"/>
                        </a:spcBef>
                        <a:spcAft>
                          <a:spcPts val="450"/>
                        </a:spcAft>
                      </a:pPr>
                      <a:r>
                        <a:rPr lang="fr-FR" sz="2400" b="1" kern="0" noProof="0">
                          <a:effectLst/>
                        </a:rPr>
                        <a:t>Ibrahim: </a:t>
                      </a:r>
                      <a:r>
                        <a:rPr lang="fr-FR" sz="2400" kern="0" noProof="0">
                          <a:effectLst/>
                        </a:rPr>
                        <a:t>Le logiciel permet aux parents de nous protéger de l’intimidation ou d’autres menaces en ligne. </a:t>
                      </a:r>
                      <a:r>
                        <a:rPr lang="fr-FR" sz="2400" kern="0" noProof="0">
                          <a:effectLst/>
                          <a:highlight>
                            <a:srgbClr val="FFFF00"/>
                          </a:highlight>
                        </a:rPr>
                        <a:t>Alors, quel est le problème ?</a:t>
                      </a:r>
                      <a:endParaRPr lang="fr-FR" sz="2400" kern="100" noProof="0">
                        <a:effectLst/>
                        <a:highlight>
                          <a:srgbClr val="FFFF00"/>
                        </a:highlight>
                      </a:endParaRPr>
                    </a:p>
                    <a:p>
                      <a:pPr marL="28575" marR="28575">
                        <a:lnSpc>
                          <a:spcPct val="107000"/>
                        </a:lnSpc>
                        <a:spcBef>
                          <a:spcPts val="450"/>
                        </a:spcBef>
                        <a:spcAft>
                          <a:spcPts val="450"/>
                        </a:spcAft>
                      </a:pPr>
                      <a:r>
                        <a:rPr lang="fr-FR" sz="2400" b="1" kern="0" noProof="0">
                          <a:effectLst/>
                        </a:rPr>
                        <a:t>Louise: </a:t>
                      </a:r>
                      <a:r>
                        <a:rPr lang="fr-FR" sz="2400" kern="0" noProof="0">
                          <a:effectLst/>
                          <a:highlight>
                            <a:srgbClr val="FFFF00"/>
                          </a:highlight>
                        </a:rPr>
                        <a:t>Oui, ce logiciel peut rassurer les parents, c’est vrai. Cela dit</a:t>
                      </a:r>
                      <a:r>
                        <a:rPr lang="fr-FR" sz="2400" kern="0" noProof="0">
                          <a:effectLst/>
                        </a:rPr>
                        <a:t>, je pense que certains ados vont considérer l’utilisation de ce logiciel comme une insulte.</a:t>
                      </a:r>
                      <a:endParaRPr lang="fr-FR" sz="2400" kern="100" noProof="0">
                        <a:effectLst/>
                      </a:endParaRPr>
                    </a:p>
                    <a:p>
                      <a:pPr marL="28575" marR="28575">
                        <a:lnSpc>
                          <a:spcPct val="107000"/>
                        </a:lnSpc>
                        <a:spcBef>
                          <a:spcPts val="450"/>
                        </a:spcBef>
                        <a:spcAft>
                          <a:spcPts val="450"/>
                        </a:spcAft>
                      </a:pPr>
                      <a:r>
                        <a:rPr lang="fr-FR" sz="2400" b="1" kern="0" noProof="0">
                          <a:effectLst/>
                        </a:rPr>
                        <a:t>Yasmine: </a:t>
                      </a:r>
                      <a:r>
                        <a:rPr lang="fr-FR" sz="2400" kern="0" noProof="0">
                          <a:effectLst/>
                        </a:rPr>
                        <a:t>Je suis anxieuse. Ce logiciel permet aux parents de savoir avec qui nous parlons en ligne. </a:t>
                      </a:r>
                      <a:r>
                        <a:rPr lang="fr-FR" sz="2400" kern="0" noProof="0">
                          <a:effectLst/>
                          <a:highlight>
                            <a:srgbClr val="FFFF00"/>
                          </a:highlight>
                        </a:rPr>
                        <a:t>C’est inadmissible</a:t>
                      </a:r>
                      <a:r>
                        <a:rPr lang="fr-FR" sz="2400" kern="0" noProof="0">
                          <a:effectLst/>
                        </a:rPr>
                        <a:t>. Chaque enfant a droit au respect de sa vie privée.</a:t>
                      </a:r>
                      <a:endParaRPr lang="fr-FR" sz="2400" kern="1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tc>
                <a:extLst>
                  <a:ext uri="{0D108BD9-81ED-4DB2-BD59-A6C34878D82A}">
                    <a16:rowId xmlns:a16="http://schemas.microsoft.com/office/drawing/2014/main" val="372835939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721375" cy="6627933"/>
            <a:chOff x="461639" y="-76213"/>
            <a:chExt cx="11721375"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30103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lang="en-GB" sz="2800" b="1" err="1">
                  <a:solidFill>
                    <a:srgbClr val="7F6000"/>
                  </a:solidFill>
                  <a:latin typeface="Calibri" panose="020F0502020204030204"/>
                </a:rPr>
                <a:t>préparez-vous</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520752" y="981617"/>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Parental control software</a:t>
            </a:r>
          </a:p>
        </p:txBody>
      </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sp>
        <p:nvSpPr>
          <p:cNvPr id="15" name="TextBox 14">
            <a:extLst>
              <a:ext uri="{FF2B5EF4-FFF2-40B4-BE49-F238E27FC236}">
                <a16:creationId xmlns:a16="http://schemas.microsoft.com/office/drawing/2014/main" id="{30F329D6-2C6A-DDF6-ABB6-171BE72E7C4E}"/>
              </a:ext>
            </a:extLst>
          </p:cNvPr>
          <p:cNvSpPr txBox="1"/>
          <p:nvPr/>
        </p:nvSpPr>
        <p:spPr>
          <a:xfrm>
            <a:off x="520752" y="1325839"/>
            <a:ext cx="7918398" cy="1938992"/>
          </a:xfrm>
          <a:prstGeom prst="rect">
            <a:avLst/>
          </a:prstGeom>
          <a:noFill/>
        </p:spPr>
        <p:txBody>
          <a:bodyPr wrap="square">
            <a:spAutoFit/>
          </a:bodyPr>
          <a:lstStyle/>
          <a:p>
            <a:r>
              <a:rPr lang="en-GB" sz="2400" kern="0">
                <a:ea typeface="Times New Roman" panose="02020603050405020304" pitchFamily="18" charset="0"/>
                <a:cs typeface="Times New Roman" panose="02020603050405020304" pitchFamily="18" charset="0"/>
              </a:rPr>
              <a:t>What do these people think about the software?</a:t>
            </a:r>
          </a:p>
          <a:p>
            <a:r>
              <a:rPr lang="en-GB" sz="2400" kern="0">
                <a:effectLst/>
                <a:ea typeface="Times New Roman" panose="02020603050405020304" pitchFamily="18" charset="0"/>
                <a:cs typeface="Times New Roman" panose="02020603050405020304" pitchFamily="18" charset="0"/>
              </a:rPr>
              <a:t>For a positive opinion, write </a:t>
            </a:r>
            <a:r>
              <a:rPr lang="en-GB" sz="2400" b="1" kern="0">
                <a:effectLst/>
                <a:ea typeface="Times New Roman" panose="02020603050405020304" pitchFamily="18" charset="0"/>
                <a:cs typeface="Times New Roman" panose="02020603050405020304" pitchFamily="18" charset="0"/>
              </a:rPr>
              <a:t>P</a:t>
            </a:r>
            <a:r>
              <a:rPr lang="en-GB" sz="2400" kern="0">
                <a:effectLst/>
                <a:ea typeface="Times New Roman" panose="02020603050405020304" pitchFamily="18" charset="0"/>
                <a:cs typeface="Times New Roman" panose="02020603050405020304" pitchFamily="18" charset="0"/>
              </a:rPr>
              <a:t>.</a:t>
            </a:r>
            <a:endParaRPr lang="en-GB" sz="2400" kern="100">
              <a:effectLst/>
              <a:ea typeface="Times New Roman" panose="02020603050405020304" pitchFamily="18" charset="0"/>
              <a:cs typeface="Times New Roman" panose="02020603050405020304" pitchFamily="18" charset="0"/>
            </a:endParaRPr>
          </a:p>
          <a:p>
            <a:r>
              <a:rPr lang="en-GB" sz="2400" kern="0">
                <a:effectLst/>
                <a:ea typeface="Times New Roman" panose="02020603050405020304" pitchFamily="18" charset="0"/>
                <a:cs typeface="Times New Roman" panose="02020603050405020304" pitchFamily="18" charset="0"/>
              </a:rPr>
              <a:t>For a negative opinion, write </a:t>
            </a:r>
            <a:r>
              <a:rPr lang="en-GB" sz="2400" b="1" kern="0">
                <a:effectLst/>
                <a:ea typeface="Times New Roman" panose="02020603050405020304" pitchFamily="18" charset="0"/>
                <a:cs typeface="Times New Roman" panose="02020603050405020304" pitchFamily="18" charset="0"/>
              </a:rPr>
              <a:t>N</a:t>
            </a:r>
            <a:r>
              <a:rPr lang="en-GB" sz="2400" kern="0">
                <a:effectLst/>
                <a:ea typeface="Times New Roman" panose="02020603050405020304" pitchFamily="18" charset="0"/>
                <a:cs typeface="Times New Roman" panose="02020603050405020304" pitchFamily="18" charset="0"/>
              </a:rPr>
              <a:t>.</a:t>
            </a:r>
            <a:endParaRPr lang="en-GB" sz="2400" kern="100">
              <a:effectLst/>
              <a:ea typeface="Times New Roman" panose="02020603050405020304" pitchFamily="18" charset="0"/>
              <a:cs typeface="Times New Roman" panose="02020603050405020304" pitchFamily="18" charset="0"/>
            </a:endParaRPr>
          </a:p>
          <a:p>
            <a:r>
              <a:rPr lang="en-GB" sz="2400" kern="0">
                <a:effectLst/>
                <a:ea typeface="Times New Roman" panose="02020603050405020304" pitchFamily="18" charset="0"/>
                <a:cs typeface="Times New Roman" panose="02020603050405020304" pitchFamily="18" charset="0"/>
              </a:rPr>
              <a:t>For a positive and negative opinion, write </a:t>
            </a:r>
            <a:r>
              <a:rPr lang="en-GB" sz="2400" b="1" kern="0">
                <a:effectLst/>
                <a:ea typeface="Times New Roman" panose="02020603050405020304" pitchFamily="18" charset="0"/>
                <a:cs typeface="Times New Roman" panose="02020603050405020304" pitchFamily="18" charset="0"/>
              </a:rPr>
              <a:t>P+N</a:t>
            </a:r>
            <a:r>
              <a:rPr lang="en-GB" sz="2400" kern="0">
                <a:effectLst/>
                <a:ea typeface="Times New Roman" panose="02020603050405020304" pitchFamily="18" charset="0"/>
                <a:cs typeface="Times New Roman" panose="02020603050405020304" pitchFamily="18" charset="0"/>
              </a:rPr>
              <a:t>.</a:t>
            </a:r>
            <a:endParaRPr lang="en-GB" sz="2400" kern="100">
              <a:effectLst/>
              <a:ea typeface="Times New Roman" panose="02020603050405020304" pitchFamily="18" charset="0"/>
              <a:cs typeface="Times New Roman" panose="02020603050405020304" pitchFamily="18" charset="0"/>
            </a:endParaRPr>
          </a:p>
          <a:p>
            <a:endParaRPr lang="en-GB" sz="2400" kern="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522B6-BDD1-1B33-D86E-78DC7FA96FEC}"/>
              </a:ext>
            </a:extLst>
          </p:cNvPr>
          <p:cNvSpPr txBox="1"/>
          <p:nvPr/>
        </p:nvSpPr>
        <p:spPr>
          <a:xfrm>
            <a:off x="446843" y="382614"/>
            <a:ext cx="7543800" cy="523220"/>
          </a:xfrm>
          <a:prstGeom prst="rect">
            <a:avLst/>
          </a:prstGeom>
          <a:noFill/>
        </p:spPr>
        <p:txBody>
          <a:bodyPr wrap="square">
            <a:spAutoFit/>
          </a:bodyPr>
          <a:lstStyle/>
          <a:p>
            <a:r>
              <a:rPr lang="en-GB" sz="2800" b="1">
                <a:solidFill>
                  <a:srgbClr val="7F6000"/>
                </a:solidFill>
              </a:rPr>
              <a:t>Second read</a:t>
            </a:r>
            <a:r>
              <a:rPr lang="en-GB" sz="2800">
                <a:solidFill>
                  <a:srgbClr val="7F6000"/>
                </a:solidFill>
              </a:rPr>
              <a:t>: scanning</a:t>
            </a:r>
          </a:p>
        </p:txBody>
      </p:sp>
      <p:sp>
        <p:nvSpPr>
          <p:cNvPr id="8" name="Speech Bubble: Rectangle 7">
            <a:extLst>
              <a:ext uri="{FF2B5EF4-FFF2-40B4-BE49-F238E27FC236}">
                <a16:creationId xmlns:a16="http://schemas.microsoft.com/office/drawing/2014/main" id="{305B9DF0-AAA0-DB0F-4875-847C00200EFD}"/>
              </a:ext>
            </a:extLst>
          </p:cNvPr>
          <p:cNvSpPr/>
          <p:nvPr/>
        </p:nvSpPr>
        <p:spPr>
          <a:xfrm>
            <a:off x="5497894" y="477516"/>
            <a:ext cx="5483396" cy="1996109"/>
          </a:xfrm>
          <a:prstGeom prst="wedgeRectCallout">
            <a:avLst>
              <a:gd name="adj1" fmla="val 14152"/>
              <a:gd name="adj2" fmla="val 64916"/>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a:solidFill>
                  <a:srgbClr val="7F6000"/>
                </a:solidFill>
              </a:rPr>
              <a:t>Tips for exam success:</a:t>
            </a:r>
          </a:p>
          <a:p>
            <a:r>
              <a:rPr lang="en-GB" sz="2400">
                <a:solidFill>
                  <a:srgbClr val="7F6000"/>
                </a:solidFill>
              </a:rPr>
              <a:t>Read the whole sentence to get all the relevant information - if you think the answer is ‘P’, read on to make sure that the correct answer is not in fact ‘P and N’.</a:t>
            </a:r>
          </a:p>
        </p:txBody>
      </p:sp>
    </p:spTree>
    <p:extLst>
      <p:ext uri="{BB962C8B-B14F-4D97-AF65-F5344CB8AC3E}">
        <p14:creationId xmlns:p14="http://schemas.microsoft.com/office/powerpoint/2010/main" val="280160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2AF7006-7D0D-2F39-C0BE-67321D48CEB5}"/>
              </a:ext>
            </a:extLst>
          </p:cNvPr>
          <p:cNvGraphicFramePr>
            <a:graphicFrameLocks noGrp="1"/>
          </p:cNvGraphicFramePr>
          <p:nvPr/>
        </p:nvGraphicFramePr>
        <p:xfrm>
          <a:off x="595717" y="1440444"/>
          <a:ext cx="10865305" cy="3494469"/>
        </p:xfrm>
        <a:graphic>
          <a:graphicData uri="http://schemas.openxmlformats.org/drawingml/2006/table">
            <a:tbl>
              <a:tblPr>
                <a:tableStyleId>{5C22544A-7EE6-4342-B048-85BDC9FD1C3A}</a:tableStyleId>
              </a:tblPr>
              <a:tblGrid>
                <a:gridCol w="10865305">
                  <a:extLst>
                    <a:ext uri="{9D8B030D-6E8A-4147-A177-3AD203B41FA5}">
                      <a16:colId xmlns:a16="http://schemas.microsoft.com/office/drawing/2014/main" val="444492736"/>
                    </a:ext>
                  </a:extLst>
                </a:gridCol>
              </a:tblGrid>
              <a:tr h="0">
                <a:tc>
                  <a:txBody>
                    <a:bodyPr/>
                    <a:lstStyle/>
                    <a:p>
                      <a:pPr marL="28575" marR="28575">
                        <a:lnSpc>
                          <a:spcPct val="107000"/>
                        </a:lnSpc>
                        <a:spcBef>
                          <a:spcPts val="450"/>
                        </a:spcBef>
                        <a:spcAft>
                          <a:spcPts val="450"/>
                        </a:spcAft>
                      </a:pPr>
                      <a:r>
                        <a:rPr lang="fr-FR" sz="2400" b="1" kern="0" noProof="0">
                          <a:effectLst/>
                        </a:rPr>
                        <a:t>Gabriel</a:t>
                      </a:r>
                      <a:r>
                        <a:rPr lang="fr-FR" sz="2400" kern="0" noProof="0">
                          <a:effectLst/>
                        </a:rPr>
                        <a:t>: L’installation n’est </a:t>
                      </a:r>
                      <a:r>
                        <a:rPr lang="fr-FR" sz="2400" kern="0" noProof="0">
                          <a:effectLst/>
                          <a:highlight>
                            <a:srgbClr val="00FF00"/>
                          </a:highlight>
                        </a:rPr>
                        <a:t>pas très simple </a:t>
                      </a:r>
                      <a:r>
                        <a:rPr lang="fr-FR" sz="2400" kern="0" noProof="0">
                          <a:effectLst/>
                        </a:rPr>
                        <a:t>et le logiciel pourrait être utilisé par des parents qui </a:t>
                      </a:r>
                      <a:r>
                        <a:rPr lang="fr-FR" sz="2400" kern="0" noProof="0">
                          <a:effectLst/>
                          <a:highlight>
                            <a:srgbClr val="00FF00"/>
                          </a:highlight>
                        </a:rPr>
                        <a:t>désirent contrôler </a:t>
                      </a:r>
                      <a:r>
                        <a:rPr lang="fr-FR" sz="2400" kern="0" noProof="0">
                          <a:effectLst/>
                        </a:rPr>
                        <a:t>leurs enfants </a:t>
                      </a:r>
                      <a:r>
                        <a:rPr lang="fr-FR" sz="2400" kern="0" noProof="0">
                          <a:effectLst/>
                          <a:highlight>
                            <a:srgbClr val="FFFF00"/>
                          </a:highlight>
                        </a:rPr>
                        <a:t>plutôt que de les aider.</a:t>
                      </a:r>
                      <a:endParaRPr lang="fr-FR" sz="2400" kern="100" noProof="0">
                        <a:effectLst/>
                        <a:highlight>
                          <a:srgbClr val="FFFF00"/>
                        </a:highlight>
                      </a:endParaRPr>
                    </a:p>
                    <a:p>
                      <a:pPr marL="28575" marR="28575">
                        <a:lnSpc>
                          <a:spcPct val="107000"/>
                        </a:lnSpc>
                        <a:spcBef>
                          <a:spcPts val="450"/>
                        </a:spcBef>
                        <a:spcAft>
                          <a:spcPts val="450"/>
                        </a:spcAft>
                      </a:pPr>
                      <a:r>
                        <a:rPr lang="fr-FR" sz="2400" b="1" kern="0" noProof="0">
                          <a:effectLst/>
                        </a:rPr>
                        <a:t>Ibrahim: </a:t>
                      </a:r>
                      <a:r>
                        <a:rPr lang="fr-FR" sz="2400" kern="0" noProof="0">
                          <a:effectLst/>
                        </a:rPr>
                        <a:t>Le logiciel permet aux parents de nous </a:t>
                      </a:r>
                      <a:r>
                        <a:rPr lang="fr-FR" sz="2400" kern="0" noProof="0">
                          <a:effectLst/>
                          <a:highlight>
                            <a:srgbClr val="00FF00"/>
                          </a:highlight>
                        </a:rPr>
                        <a:t>protéger de l’intimidation </a:t>
                      </a:r>
                      <a:r>
                        <a:rPr lang="fr-FR" sz="2400" kern="0" noProof="0">
                          <a:effectLst/>
                        </a:rPr>
                        <a:t>ou d’autres menaces en ligne. </a:t>
                      </a:r>
                      <a:r>
                        <a:rPr lang="fr-FR" sz="2400" kern="0" noProof="0">
                          <a:effectLst/>
                          <a:highlight>
                            <a:srgbClr val="FFFF00"/>
                          </a:highlight>
                        </a:rPr>
                        <a:t>Alors, quel est le problème ?</a:t>
                      </a:r>
                      <a:endParaRPr lang="fr-FR" sz="2400" kern="100" noProof="0">
                        <a:effectLst/>
                        <a:highlight>
                          <a:srgbClr val="FFFF00"/>
                        </a:highlight>
                      </a:endParaRPr>
                    </a:p>
                    <a:p>
                      <a:pPr marL="28575" marR="28575">
                        <a:lnSpc>
                          <a:spcPct val="107000"/>
                        </a:lnSpc>
                        <a:spcBef>
                          <a:spcPts val="450"/>
                        </a:spcBef>
                        <a:spcAft>
                          <a:spcPts val="450"/>
                        </a:spcAft>
                      </a:pPr>
                      <a:r>
                        <a:rPr lang="fr-FR" sz="2400" b="1" kern="0" noProof="0">
                          <a:effectLst/>
                        </a:rPr>
                        <a:t>Louise: </a:t>
                      </a:r>
                      <a:r>
                        <a:rPr lang="fr-FR" sz="2400" kern="0" noProof="0">
                          <a:effectLst/>
                          <a:highlight>
                            <a:srgbClr val="FFFF00"/>
                          </a:highlight>
                        </a:rPr>
                        <a:t>Oui, </a:t>
                      </a:r>
                      <a:r>
                        <a:rPr lang="fr-FR" sz="2400" kern="0" noProof="0">
                          <a:effectLst/>
                          <a:highlight>
                            <a:srgbClr val="00FF00"/>
                          </a:highlight>
                        </a:rPr>
                        <a:t>ce logiciel peut rassurer les parents</a:t>
                      </a:r>
                      <a:r>
                        <a:rPr lang="fr-FR" sz="2400" kern="0" noProof="0">
                          <a:effectLst/>
                          <a:highlight>
                            <a:srgbClr val="FFFF00"/>
                          </a:highlight>
                        </a:rPr>
                        <a:t>, c’est vrai. Cela dit</a:t>
                      </a:r>
                      <a:r>
                        <a:rPr lang="fr-FR" sz="2400" kern="0" noProof="0">
                          <a:effectLst/>
                        </a:rPr>
                        <a:t>, je pense que certains ados vont </a:t>
                      </a:r>
                      <a:r>
                        <a:rPr lang="fr-FR" sz="2400" kern="0" noProof="0">
                          <a:effectLst/>
                          <a:highlight>
                            <a:srgbClr val="00FF00"/>
                          </a:highlight>
                        </a:rPr>
                        <a:t>considérer l’utilisation de ce logiciel comme une insulte</a:t>
                      </a:r>
                      <a:r>
                        <a:rPr lang="fr-FR" sz="2400" kern="0" noProof="0">
                          <a:effectLst/>
                        </a:rPr>
                        <a:t>.</a:t>
                      </a:r>
                      <a:endParaRPr lang="fr-FR" sz="2400" kern="100" noProof="0">
                        <a:effectLst/>
                      </a:endParaRPr>
                    </a:p>
                    <a:p>
                      <a:pPr marL="28575" marR="28575">
                        <a:lnSpc>
                          <a:spcPct val="107000"/>
                        </a:lnSpc>
                        <a:spcBef>
                          <a:spcPts val="450"/>
                        </a:spcBef>
                        <a:spcAft>
                          <a:spcPts val="450"/>
                        </a:spcAft>
                      </a:pPr>
                      <a:r>
                        <a:rPr lang="fr-FR" sz="2400" b="1" kern="0" noProof="0">
                          <a:effectLst/>
                        </a:rPr>
                        <a:t>Yasmine: </a:t>
                      </a:r>
                      <a:r>
                        <a:rPr lang="fr-FR" sz="2400" kern="0" noProof="0">
                          <a:effectLst/>
                          <a:highlight>
                            <a:srgbClr val="00FF00"/>
                          </a:highlight>
                        </a:rPr>
                        <a:t>Je suis anxieuse</a:t>
                      </a:r>
                      <a:r>
                        <a:rPr lang="fr-FR" sz="2400" kern="0" noProof="0">
                          <a:effectLst/>
                        </a:rPr>
                        <a:t>. Ce logiciel permet aux parents de savoir avec qui nous parlons en ligne. </a:t>
                      </a:r>
                      <a:r>
                        <a:rPr lang="fr-FR" sz="2400" kern="0" noProof="0">
                          <a:effectLst/>
                          <a:highlight>
                            <a:srgbClr val="FFFF00"/>
                          </a:highlight>
                        </a:rPr>
                        <a:t>C’est inadmissible</a:t>
                      </a:r>
                      <a:r>
                        <a:rPr lang="fr-FR" sz="2400" kern="0" noProof="0">
                          <a:effectLst/>
                        </a:rPr>
                        <a:t>. Chaque enfant a droit au </a:t>
                      </a:r>
                      <a:r>
                        <a:rPr lang="fr-FR" sz="2400" kern="0" noProof="0">
                          <a:effectLst/>
                          <a:highlight>
                            <a:srgbClr val="00FF00"/>
                          </a:highlight>
                        </a:rPr>
                        <a:t>respect de sa vie privée</a:t>
                      </a:r>
                      <a:r>
                        <a:rPr lang="fr-FR" sz="2400" kern="0" noProof="0">
                          <a:effectLst/>
                        </a:rPr>
                        <a:t>.</a:t>
                      </a:r>
                      <a:endParaRPr lang="fr-FR" sz="2400" kern="1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tc>
                <a:extLst>
                  <a:ext uri="{0D108BD9-81ED-4DB2-BD59-A6C34878D82A}">
                    <a16:rowId xmlns:a16="http://schemas.microsoft.com/office/drawing/2014/main" val="372835939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2883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lang="en-GB" sz="2800" b="1" err="1">
                  <a:solidFill>
                    <a:srgbClr val="7F6000"/>
                  </a:solidFill>
                  <a:latin typeface="Calibri" panose="020F0502020204030204"/>
                </a:rPr>
                <a:t>répondez</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520752" y="981617"/>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Parental control software</a:t>
            </a:r>
          </a:p>
        </p:txBody>
      </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graphicFrame>
        <p:nvGraphicFramePr>
          <p:cNvPr id="4" name="Table 9">
            <a:extLst>
              <a:ext uri="{FF2B5EF4-FFF2-40B4-BE49-F238E27FC236}">
                <a16:creationId xmlns:a16="http://schemas.microsoft.com/office/drawing/2014/main" id="{CED4B7FE-AA3F-1921-B61B-7279F7F34511}"/>
              </a:ext>
            </a:extLst>
          </p:cNvPr>
          <p:cNvGraphicFramePr>
            <a:graphicFrameLocks noGrp="1"/>
          </p:cNvGraphicFramePr>
          <p:nvPr/>
        </p:nvGraphicFramePr>
        <p:xfrm>
          <a:off x="3963498" y="5029200"/>
          <a:ext cx="3433131" cy="1828800"/>
        </p:xfrm>
        <a:graphic>
          <a:graphicData uri="http://schemas.openxmlformats.org/drawingml/2006/table">
            <a:tbl>
              <a:tblPr firstRow="1" bandRow="1">
                <a:tableStyleId>{5940675A-B579-460E-94D1-54222C63F5DA}</a:tableStyleId>
              </a:tblPr>
              <a:tblGrid>
                <a:gridCol w="524831">
                  <a:extLst>
                    <a:ext uri="{9D8B030D-6E8A-4147-A177-3AD203B41FA5}">
                      <a16:colId xmlns:a16="http://schemas.microsoft.com/office/drawing/2014/main" val="4129366725"/>
                    </a:ext>
                  </a:extLst>
                </a:gridCol>
                <a:gridCol w="1763923">
                  <a:extLst>
                    <a:ext uri="{9D8B030D-6E8A-4147-A177-3AD203B41FA5}">
                      <a16:colId xmlns:a16="http://schemas.microsoft.com/office/drawing/2014/main" val="3614923504"/>
                    </a:ext>
                  </a:extLst>
                </a:gridCol>
                <a:gridCol w="1144377">
                  <a:extLst>
                    <a:ext uri="{9D8B030D-6E8A-4147-A177-3AD203B41FA5}">
                      <a16:colId xmlns:a16="http://schemas.microsoft.com/office/drawing/2014/main" val="216948701"/>
                    </a:ext>
                  </a:extLst>
                </a:gridCol>
              </a:tblGrid>
              <a:tr h="370840">
                <a:tc>
                  <a:txBody>
                    <a:bodyPr/>
                    <a:lstStyle/>
                    <a:p>
                      <a:r>
                        <a:rPr lang="en-GB" sz="2400" b="1"/>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E6"/>
                    </a:solidFill>
                  </a:tcPr>
                </a:tc>
                <a:tc>
                  <a:txBody>
                    <a:bodyPr/>
                    <a:lstStyle/>
                    <a:p>
                      <a:r>
                        <a:rPr lang="en-GB" sz="2400"/>
                        <a:t>Gabriel</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E6"/>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E6"/>
                    </a:solidFill>
                  </a:tcPr>
                </a:tc>
                <a:extLst>
                  <a:ext uri="{0D108BD9-81ED-4DB2-BD59-A6C34878D82A}">
                    <a16:rowId xmlns:a16="http://schemas.microsoft.com/office/drawing/2014/main" val="3426172370"/>
                  </a:ext>
                </a:extLst>
              </a:tr>
              <a:tr h="370840">
                <a:tc>
                  <a:txBody>
                    <a:bodyPr/>
                    <a:lstStyle/>
                    <a:p>
                      <a:r>
                        <a:rPr lang="en-GB" sz="2400" b="1"/>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E6"/>
                    </a:solidFill>
                  </a:tcPr>
                </a:tc>
                <a:tc>
                  <a:txBody>
                    <a:bodyPr/>
                    <a:lstStyle/>
                    <a:p>
                      <a:r>
                        <a:rPr lang="en-GB" sz="2400"/>
                        <a:t>Ibrahim</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E6"/>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E6"/>
                    </a:solidFill>
                  </a:tcPr>
                </a:tc>
                <a:extLst>
                  <a:ext uri="{0D108BD9-81ED-4DB2-BD59-A6C34878D82A}">
                    <a16:rowId xmlns:a16="http://schemas.microsoft.com/office/drawing/2014/main" val="2133758332"/>
                  </a:ext>
                </a:extLst>
              </a:tr>
              <a:tr h="370840">
                <a:tc>
                  <a:txBody>
                    <a:bodyPr/>
                    <a:lstStyle/>
                    <a:p>
                      <a:r>
                        <a:rPr lang="en-GB" sz="2400" b="1"/>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E6"/>
                    </a:solidFill>
                  </a:tcPr>
                </a:tc>
                <a:tc>
                  <a:txBody>
                    <a:bodyPr/>
                    <a:lstStyle/>
                    <a:p>
                      <a:r>
                        <a:rPr lang="en-GB" sz="2400"/>
                        <a:t>Louise</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E6"/>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E6"/>
                    </a:solidFill>
                  </a:tcPr>
                </a:tc>
                <a:extLst>
                  <a:ext uri="{0D108BD9-81ED-4DB2-BD59-A6C34878D82A}">
                    <a16:rowId xmlns:a16="http://schemas.microsoft.com/office/drawing/2014/main" val="1858923853"/>
                  </a:ext>
                </a:extLst>
              </a:tr>
              <a:tr h="370840">
                <a:tc>
                  <a:txBody>
                    <a:bodyPr/>
                    <a:lstStyle/>
                    <a:p>
                      <a:r>
                        <a:rPr lang="en-GB" sz="2400" b="1"/>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E6"/>
                    </a:solidFill>
                  </a:tcPr>
                </a:tc>
                <a:tc>
                  <a:txBody>
                    <a:bodyPr/>
                    <a:lstStyle/>
                    <a:p>
                      <a:r>
                        <a:rPr lang="en-GB" sz="2400"/>
                        <a:t>Yasmine</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E6"/>
                    </a:solidFill>
                  </a:tcPr>
                </a:tc>
                <a:tc>
                  <a:txBody>
                    <a:bodyPr/>
                    <a:lstStyle/>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E6"/>
                    </a:solidFill>
                  </a:tcPr>
                </a:tc>
                <a:extLst>
                  <a:ext uri="{0D108BD9-81ED-4DB2-BD59-A6C34878D82A}">
                    <a16:rowId xmlns:a16="http://schemas.microsoft.com/office/drawing/2014/main" val="3599489331"/>
                  </a:ext>
                </a:extLst>
              </a:tr>
            </a:tbl>
          </a:graphicData>
        </a:graphic>
      </p:graphicFrame>
    </p:spTree>
    <p:extLst>
      <p:ext uri="{BB962C8B-B14F-4D97-AF65-F5344CB8AC3E}">
        <p14:creationId xmlns:p14="http://schemas.microsoft.com/office/powerpoint/2010/main" val="3056047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2AF7006-7D0D-2F39-C0BE-67321D48CEB5}"/>
              </a:ext>
            </a:extLst>
          </p:cNvPr>
          <p:cNvGraphicFramePr>
            <a:graphicFrameLocks noGrp="1"/>
          </p:cNvGraphicFramePr>
          <p:nvPr/>
        </p:nvGraphicFramePr>
        <p:xfrm>
          <a:off x="561690" y="2446553"/>
          <a:ext cx="11071458" cy="4023360"/>
        </p:xfrm>
        <a:graphic>
          <a:graphicData uri="http://schemas.openxmlformats.org/drawingml/2006/table">
            <a:tbl>
              <a:tblPr>
                <a:tableStyleId>{5C22544A-7EE6-4342-B048-85BDC9FD1C3A}</a:tableStyleId>
              </a:tblPr>
              <a:tblGrid>
                <a:gridCol w="11071458">
                  <a:extLst>
                    <a:ext uri="{9D8B030D-6E8A-4147-A177-3AD203B41FA5}">
                      <a16:colId xmlns:a16="http://schemas.microsoft.com/office/drawing/2014/main" val="444492736"/>
                    </a:ext>
                  </a:extLst>
                </a:gridCol>
              </a:tblGrid>
              <a:tr h="3876567">
                <a:tc>
                  <a:txBody>
                    <a:bodyPr/>
                    <a:lstStyle/>
                    <a:p>
                      <a:r>
                        <a:rPr lang="fr-FR" sz="2200" b="1" kern="1200" noProof="0">
                          <a:solidFill>
                            <a:schemeClr val="dk1"/>
                          </a:solidFill>
                          <a:effectLst/>
                          <a:latin typeface="+mn-lt"/>
                          <a:ea typeface="+mn-ea"/>
                          <a:cs typeface="+mn-cs"/>
                        </a:rPr>
                        <a:t>Axel: </a:t>
                      </a:r>
                      <a:r>
                        <a:rPr lang="fr-FR" sz="2200" kern="1200" noProof="0">
                          <a:solidFill>
                            <a:schemeClr val="dk1"/>
                          </a:solidFill>
                          <a:effectLst/>
                          <a:latin typeface="+mn-lt"/>
                          <a:ea typeface="+mn-ea"/>
                          <a:cs typeface="+mn-cs"/>
                        </a:rPr>
                        <a:t>Nos professeurs sont critiqués à tort. A mon avis, ils font un travail difficile et ils ne sont pas toujours appréciés.</a:t>
                      </a:r>
                    </a:p>
                    <a:p>
                      <a:r>
                        <a:rPr lang="fr-FR" sz="2200" b="1" kern="1200" noProof="0">
                          <a:solidFill>
                            <a:schemeClr val="dk1"/>
                          </a:solidFill>
                          <a:effectLst/>
                          <a:latin typeface="+mn-lt"/>
                          <a:ea typeface="+mn-ea"/>
                          <a:cs typeface="+mn-cs"/>
                        </a:rPr>
                        <a:t>Eva: </a:t>
                      </a:r>
                      <a:r>
                        <a:rPr lang="fr-FR" sz="2200" kern="1200" noProof="0">
                          <a:solidFill>
                            <a:schemeClr val="dk1"/>
                          </a:solidFill>
                          <a:effectLst/>
                          <a:latin typeface="+mn-lt"/>
                          <a:ea typeface="+mn-ea"/>
                          <a:cs typeface="+mn-cs"/>
                        </a:rPr>
                        <a:t>Mes professeurs disent que leurs cours traditionnels sont essentiels. Ils n’ont pas raison. A quoi bon obliger un enfant à rester des heures en classe avec des professeurs ennuyeux ?</a:t>
                      </a:r>
                    </a:p>
                    <a:p>
                      <a:r>
                        <a:rPr lang="fr-FR" sz="2200" b="1" kern="1200" noProof="0">
                          <a:solidFill>
                            <a:schemeClr val="dk1"/>
                          </a:solidFill>
                          <a:effectLst/>
                          <a:latin typeface="+mn-lt"/>
                          <a:ea typeface="+mn-ea"/>
                          <a:cs typeface="+mn-cs"/>
                        </a:rPr>
                        <a:t>Louane: </a:t>
                      </a:r>
                      <a:r>
                        <a:rPr lang="fr-FR" sz="2200" kern="1200" noProof="0">
                          <a:solidFill>
                            <a:schemeClr val="dk1"/>
                          </a:solidFill>
                          <a:effectLst/>
                          <a:latin typeface="+mn-lt"/>
                          <a:ea typeface="+mn-ea"/>
                          <a:cs typeface="+mn-cs"/>
                        </a:rPr>
                        <a:t>Pour tous mes profs, leur matière est toujours la plus importante, ce qui est faux, bien sûr. Et comme résultat, ils nous donnent une quantité excessive de travail et ils ne nous écoutent pas.</a:t>
                      </a:r>
                    </a:p>
                    <a:p>
                      <a:r>
                        <a:rPr lang="fr-FR" sz="2200" b="1" kern="1200" noProof="0">
                          <a:solidFill>
                            <a:schemeClr val="dk1"/>
                          </a:solidFill>
                          <a:effectLst/>
                          <a:latin typeface="+mn-lt"/>
                          <a:ea typeface="+mn-ea"/>
                          <a:cs typeface="+mn-cs"/>
                        </a:rPr>
                        <a:t>Maëlys: </a:t>
                      </a:r>
                      <a:r>
                        <a:rPr lang="fr-FR" sz="2200" kern="1200" noProof="0">
                          <a:solidFill>
                            <a:schemeClr val="dk1"/>
                          </a:solidFill>
                          <a:effectLst/>
                          <a:latin typeface="+mn-lt"/>
                          <a:ea typeface="+mn-ea"/>
                          <a:cs typeface="+mn-cs"/>
                        </a:rPr>
                        <a:t>Un bon enseignant doit trouver le temps d’aider ses élèves de manière personnalisée, pour rattraper leur retard. J’ai des profs comme ça, mais d’autres ne semblent pas s’intéresser à leurs élèves, ce qui est dommage.</a:t>
                      </a:r>
                    </a:p>
                    <a:p>
                      <a:r>
                        <a:rPr lang="fr-FR" sz="2200" b="1" kern="1200" noProof="0">
                          <a:solidFill>
                            <a:schemeClr val="dk1"/>
                          </a:solidFill>
                          <a:effectLst/>
                          <a:latin typeface="+mn-lt"/>
                          <a:ea typeface="+mn-ea"/>
                          <a:cs typeface="+mn-cs"/>
                        </a:rPr>
                        <a:t>Nolan: </a:t>
                      </a:r>
                      <a:r>
                        <a:rPr lang="fr-FR" sz="2200" kern="1200" noProof="0">
                          <a:solidFill>
                            <a:schemeClr val="dk1"/>
                          </a:solidFill>
                          <a:effectLst/>
                          <a:latin typeface="+mn-lt"/>
                          <a:ea typeface="+mn-ea"/>
                          <a:cs typeface="+mn-cs"/>
                        </a:rPr>
                        <a:t>Mes profs font travailler les élèves jusqu’à ce qu’ils obtiennent de meilleurs résultats. Ils prennent le temps de répondre à nos questions et ils vérifient que nous avons bien compris.</a:t>
                      </a:r>
                      <a:endParaRPr lang="fr-FR" sz="2200" kern="1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tc>
                <a:extLst>
                  <a:ext uri="{0D108BD9-81ED-4DB2-BD59-A6C34878D82A}">
                    <a16:rowId xmlns:a16="http://schemas.microsoft.com/office/drawing/2014/main" val="372835939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830316" cy="6627933"/>
            <a:chOff x="461639" y="-76213"/>
            <a:chExt cx="11830316"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31192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Lire: </a:t>
              </a:r>
              <a:r>
                <a:rPr kumimoji="0" lang="en-GB" sz="2800" b="1" i="0" u="none" strike="noStrike" kern="1200" cap="none" spc="0" normalizeH="0" baseline="0" noProof="0" err="1">
                  <a:ln>
                    <a:noFill/>
                  </a:ln>
                  <a:solidFill>
                    <a:srgbClr val="7F6000"/>
                  </a:solidFill>
                  <a:effectLst/>
                  <a:uLnTx/>
                  <a:uFillTx/>
                  <a:latin typeface="Calibri" panose="020F0502020204030204"/>
                  <a:ea typeface="+mn-ea"/>
                  <a:cs typeface="+mn-cs"/>
                </a:rPr>
                <a:t>essayez</a:t>
              </a:r>
              <a:r>
                <a:rPr kumimoji="0" lang="en-GB" sz="2800" b="1" i="0" u="none" strike="noStrike" kern="1200" cap="none" spc="0" normalizeH="0" baseline="0" noProof="0">
                  <a:ln>
                    <a:noFill/>
                  </a:ln>
                  <a:solidFill>
                    <a:srgbClr val="7F6000"/>
                  </a:solidFill>
                  <a:effectLst/>
                  <a:uLnTx/>
                  <a:uFillTx/>
                  <a:latin typeface="Calibri" panose="020F0502020204030204"/>
                  <a:ea typeface="+mn-ea"/>
                  <a:cs typeface="+mn-cs"/>
                </a:rPr>
                <a:t> encore</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Teachers</a:t>
            </a:r>
          </a:p>
        </p:txBody>
      </p:sp>
      <p:sp>
        <p:nvSpPr>
          <p:cNvPr id="11" name="Speech Bubble: Rectangle 10">
            <a:extLst>
              <a:ext uri="{FF2B5EF4-FFF2-40B4-BE49-F238E27FC236}">
                <a16:creationId xmlns:a16="http://schemas.microsoft.com/office/drawing/2014/main" id="{C662B947-4615-0F73-60E1-20AE4472FB16}"/>
              </a:ext>
            </a:extLst>
          </p:cNvPr>
          <p:cNvSpPr/>
          <p:nvPr/>
        </p:nvSpPr>
        <p:spPr>
          <a:xfrm>
            <a:off x="5579143" y="570858"/>
            <a:ext cx="5261780" cy="841187"/>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Read the intro to the question carefully </a:t>
            </a:r>
          </a:p>
        </p:txBody>
      </p:sp>
      <p:pic>
        <p:nvPicPr>
          <p:cNvPr id="12" name="Picture 11">
            <a:extLst>
              <a:ext uri="{FF2B5EF4-FFF2-40B4-BE49-F238E27FC236}">
                <a16:creationId xmlns:a16="http://schemas.microsoft.com/office/drawing/2014/main" id="{A5DE61FF-6027-E445-C3A1-D7A4BE4F4D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71837" y="477516"/>
            <a:ext cx="661311" cy="734934"/>
          </a:xfrm>
          <a:prstGeom prst="rect">
            <a:avLst/>
          </a:prstGeom>
        </p:spPr>
      </p:pic>
      <p:sp>
        <p:nvSpPr>
          <p:cNvPr id="8" name="TextBox 7">
            <a:extLst>
              <a:ext uri="{FF2B5EF4-FFF2-40B4-BE49-F238E27FC236}">
                <a16:creationId xmlns:a16="http://schemas.microsoft.com/office/drawing/2014/main" id="{878F881A-8E40-2F9B-CBAF-C3612FC21C94}"/>
              </a:ext>
            </a:extLst>
          </p:cNvPr>
          <p:cNvSpPr txBox="1"/>
          <p:nvPr/>
        </p:nvSpPr>
        <p:spPr>
          <a:xfrm>
            <a:off x="520752" y="1131054"/>
            <a:ext cx="5020291" cy="865173"/>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800"/>
              </a:spcAft>
              <a:buClrTx/>
              <a:buSzTx/>
              <a:buFontTx/>
              <a:buNone/>
              <a:tabLst/>
              <a:defRPr/>
            </a:pPr>
            <a:r>
              <a:rPr kumimoji="0" lang="en-GB" sz="2400" b="0" i="0" u="none" strike="noStrike" kern="0" cap="none" spc="0" normalizeH="0" baseline="0" noProof="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Read this magazine article about French students’ views on teachers.</a:t>
            </a:r>
          </a:p>
        </p:txBody>
      </p:sp>
      <p:sp>
        <p:nvSpPr>
          <p:cNvPr id="10" name="Speech Bubble: Rectangle 9">
            <a:extLst>
              <a:ext uri="{FF2B5EF4-FFF2-40B4-BE49-F238E27FC236}">
                <a16:creationId xmlns:a16="http://schemas.microsoft.com/office/drawing/2014/main" id="{F54ACE93-E056-9550-F3DB-DE3E2CF371B1}"/>
              </a:ext>
            </a:extLst>
          </p:cNvPr>
          <p:cNvSpPr/>
          <p:nvPr/>
        </p:nvSpPr>
        <p:spPr>
          <a:xfrm>
            <a:off x="5497894" y="477516"/>
            <a:ext cx="5483396" cy="1996109"/>
          </a:xfrm>
          <a:prstGeom prst="wedgeRectCallout">
            <a:avLst>
              <a:gd name="adj1" fmla="val -60657"/>
              <a:gd name="adj2" fmla="val 54100"/>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Read the whole sentence to get all the relevant information - if you think the answer is ‘P’, read on to make sure that the correct answer is not in fact ‘P and N’.</a:t>
            </a:r>
          </a:p>
        </p:txBody>
      </p:sp>
    </p:spTree>
    <p:extLst>
      <p:ext uri="{BB962C8B-B14F-4D97-AF65-F5344CB8AC3E}">
        <p14:creationId xmlns:p14="http://schemas.microsoft.com/office/powerpoint/2010/main" val="417386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EE857F4-010E-2EE3-5D7D-450C938F7AA0}"/>
              </a:ext>
            </a:extLst>
          </p:cNvPr>
          <p:cNvSpPr txBox="1">
            <a:spLocks/>
          </p:cNvSpPr>
          <p:nvPr/>
        </p:nvSpPr>
        <p:spPr bwMode="auto">
          <a:xfrm>
            <a:off x="588334" y="3257457"/>
            <a:ext cx="6743700" cy="374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57189" indent="-457189" algn="l" defTabSz="609585" rtl="0" fontAlgn="base">
              <a:spcBef>
                <a:spcPct val="20000"/>
              </a:spcBef>
              <a:spcAft>
                <a:spcPct val="0"/>
              </a:spcAft>
              <a:buFont typeface="Arial" panose="020B0604020202020204" pitchFamily="34" charset="0"/>
              <a:buChar char="•"/>
              <a:defRPr sz="4267" kern="1200">
                <a:solidFill>
                  <a:schemeClr val="tx1">
                    <a:lumMod val="65000"/>
                    <a:lumOff val="35000"/>
                  </a:schemeClr>
                </a:solidFill>
                <a:latin typeface="+mn-lt"/>
                <a:ea typeface="MS PGothic" panose="020B0600070205080204" pitchFamily="34" charset="-128"/>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lumMod val="65000"/>
                    <a:lumOff val="35000"/>
                  </a:schemeClr>
                </a:solidFill>
                <a:latin typeface="+mn-lt"/>
                <a:ea typeface="MS PGothic" panose="020B0600070205080204" pitchFamily="34" charset="-128"/>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fontAlgn="auto">
              <a:spcBef>
                <a:spcPts val="0"/>
              </a:spcBef>
              <a:spcAft>
                <a:spcPts val="0"/>
              </a:spcAft>
              <a:defRPr/>
            </a:pPr>
            <a:r>
              <a:rPr lang="en-GB" sz="2400" b="1">
                <a:solidFill>
                  <a:schemeClr val="tx1"/>
                </a:solidFill>
                <a:ea typeface="+mn-ea"/>
              </a:rPr>
              <a:t>Tips for exam success:</a:t>
            </a:r>
          </a:p>
          <a:p>
            <a:pPr defTabSz="914400" fontAlgn="auto">
              <a:spcBef>
                <a:spcPts val="0"/>
              </a:spcBef>
              <a:spcAft>
                <a:spcPts val="0"/>
              </a:spcAft>
              <a:defRPr/>
            </a:pPr>
            <a:endParaRPr lang="en-GB" sz="2400" b="1">
              <a:solidFill>
                <a:schemeClr val="tx1"/>
              </a:solidFill>
              <a:ea typeface="+mn-ea"/>
            </a:endParaRPr>
          </a:p>
          <a:p>
            <a:r>
              <a:rPr lang="en-GB" sz="2400">
                <a:solidFill>
                  <a:schemeClr val="tx1"/>
                </a:solidFill>
              </a:rPr>
              <a:t>Read the whole sentence to get all the relevant information </a:t>
            </a:r>
          </a:p>
        </p:txBody>
      </p:sp>
      <p:sp>
        <p:nvSpPr>
          <p:cNvPr id="8" name="Title 1">
            <a:extLst>
              <a:ext uri="{FF2B5EF4-FFF2-40B4-BE49-F238E27FC236}">
                <a16:creationId xmlns:a16="http://schemas.microsoft.com/office/drawing/2014/main" id="{89B286DA-D7A2-3E79-AD13-D483BECFAC1F}"/>
              </a:ext>
            </a:extLst>
          </p:cNvPr>
          <p:cNvSpPr txBox="1">
            <a:spLocks/>
          </p:cNvSpPr>
          <p:nvPr/>
        </p:nvSpPr>
        <p:spPr bwMode="auto">
          <a:xfrm>
            <a:off x="762000" y="1570567"/>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a:lstStyle>
          <a:p>
            <a:r>
              <a:rPr lang="en-GB"/>
              <a:t>Reading 2: working out meaning of unknown vocabulary from context</a:t>
            </a:r>
          </a:p>
        </p:txBody>
      </p:sp>
    </p:spTree>
    <p:extLst>
      <p:ext uri="{BB962C8B-B14F-4D97-AF65-F5344CB8AC3E}">
        <p14:creationId xmlns:p14="http://schemas.microsoft.com/office/powerpoint/2010/main" val="233477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721375" cy="6627933"/>
            <a:chOff x="461639" y="-76213"/>
            <a:chExt cx="11721375"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30103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lang="en-GB" sz="2800" b="1" err="1">
                  <a:solidFill>
                    <a:srgbClr val="7F6000"/>
                  </a:solidFill>
                  <a:latin typeface="Calibri" panose="020F0502020204030204"/>
                </a:rPr>
                <a:t>préparez-vous</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Speech Bubble: Rectangle 10">
            <a:extLst>
              <a:ext uri="{FF2B5EF4-FFF2-40B4-BE49-F238E27FC236}">
                <a16:creationId xmlns:a16="http://schemas.microsoft.com/office/drawing/2014/main" id="{C662B947-4615-0F73-60E1-20AE4472FB16}"/>
              </a:ext>
            </a:extLst>
          </p:cNvPr>
          <p:cNvSpPr/>
          <p:nvPr/>
        </p:nvSpPr>
        <p:spPr>
          <a:xfrm>
            <a:off x="5579143" y="570858"/>
            <a:ext cx="5261780" cy="1059542"/>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endParaRPr lang="en-GB" sz="2400">
              <a:solidFill>
                <a:srgbClr val="7F6000"/>
              </a:solidFill>
              <a:latin typeface="Calibri" panose="020F0502020204030204"/>
            </a:endParaRP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Read the whole sentence to get all the relevant information.</a:t>
            </a:r>
          </a:p>
        </p:txBody>
      </p:sp>
      <p:pic>
        <p:nvPicPr>
          <p:cNvPr id="7" name="Picture 6">
            <a:extLst>
              <a:ext uri="{FF2B5EF4-FFF2-40B4-BE49-F238E27FC236}">
                <a16:creationId xmlns:a16="http://schemas.microsoft.com/office/drawing/2014/main" id="{8A206325-3DC6-45D5-074C-1000FE99C3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9" name="TextBox 8">
            <a:extLst>
              <a:ext uri="{FF2B5EF4-FFF2-40B4-BE49-F238E27FC236}">
                <a16:creationId xmlns:a16="http://schemas.microsoft.com/office/drawing/2014/main" id="{FE07243D-34DF-4EBC-52B6-3641D3AE7988}"/>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Going to school in Senegal, Africa</a:t>
            </a:r>
          </a:p>
        </p:txBody>
      </p:sp>
      <p:sp>
        <p:nvSpPr>
          <p:cNvPr id="15" name="TextBox 14">
            <a:extLst>
              <a:ext uri="{FF2B5EF4-FFF2-40B4-BE49-F238E27FC236}">
                <a16:creationId xmlns:a16="http://schemas.microsoft.com/office/drawing/2014/main" id="{99BA8274-E19F-B4D2-D062-898CD5D3D2B7}"/>
              </a:ext>
            </a:extLst>
          </p:cNvPr>
          <p:cNvSpPr txBox="1"/>
          <p:nvPr/>
        </p:nvSpPr>
        <p:spPr>
          <a:xfrm>
            <a:off x="711200" y="2001685"/>
            <a:ext cx="10374819" cy="4154984"/>
          </a:xfrm>
          <a:prstGeom prst="rect">
            <a:avLst/>
          </a:prstGeom>
          <a:noFill/>
          <a:ln>
            <a:solidFill>
              <a:schemeClr val="bg1">
                <a:lumMod val="50000"/>
              </a:schemeClr>
            </a:solidFill>
          </a:ln>
        </p:spPr>
        <p:txBody>
          <a:bodyPr wrap="square">
            <a:spAutoFit/>
          </a:bodyPr>
          <a:lstStyle/>
          <a:p>
            <a:r>
              <a:rPr lang="fr-FR" sz="2400" err="1"/>
              <a:t>Dado</a:t>
            </a:r>
            <a:r>
              <a:rPr lang="fr-FR" sz="2400"/>
              <a:t> a douze ans. Elle habite dans la banlieue de Dakar, qui est la capitale du Sénégal, en Afrique. </a:t>
            </a:r>
          </a:p>
          <a:p>
            <a:r>
              <a:rPr lang="fr-FR" sz="2400"/>
              <a:t>Comme beaucoup de Sénégalais, </a:t>
            </a:r>
            <a:r>
              <a:rPr lang="fr-FR" sz="2400" err="1"/>
              <a:t>Dado</a:t>
            </a:r>
            <a:r>
              <a:rPr lang="fr-FR" sz="2400"/>
              <a:t> parle français. Chez elle, elle parle aussi la langue sénégalaise. Elle va à l’école française quatre heures par jour. Elle y va tous les jours sauf le mercredi et le dimanche. Il y a des cours seulement le matin, parce qu’il fait trop chaud l’après-midi. Sa matière préférée, c’est le dessin, mais elle n’aime pas trop le français.</a:t>
            </a:r>
          </a:p>
          <a:p>
            <a:r>
              <a:rPr lang="fr-FR" sz="2400" err="1"/>
              <a:t>Dado</a:t>
            </a:r>
            <a:r>
              <a:rPr lang="fr-FR" sz="2400"/>
              <a:t> a de la chance. Au Sénégal, 70% des garçons vont à l’école, mais seulement 33% des filles. Dans l’école de </a:t>
            </a:r>
            <a:r>
              <a:rPr lang="fr-FR" sz="2400" err="1"/>
              <a:t>Dado</a:t>
            </a:r>
            <a:r>
              <a:rPr lang="fr-FR" sz="2400"/>
              <a:t>, il y a seulement un professeur pour 60 élèves. </a:t>
            </a:r>
          </a:p>
          <a:p>
            <a:r>
              <a:rPr lang="fr-FR" sz="2400"/>
              <a:t>À la question: «Quelle est ton ambition?», </a:t>
            </a:r>
            <a:r>
              <a:rPr lang="fr-FR" sz="2400" err="1"/>
              <a:t>Dado</a:t>
            </a:r>
            <a:r>
              <a:rPr lang="fr-FR" sz="2400"/>
              <a:t> répond: «Je voudrais visiter Paris pour voir la Tour Eiffel.»</a:t>
            </a:r>
            <a:endParaRPr lang="en-GB" sz="2400"/>
          </a:p>
        </p:txBody>
      </p:sp>
      <p:pic>
        <p:nvPicPr>
          <p:cNvPr id="8" name="Content Placeholder 3">
            <a:extLst>
              <a:ext uri="{FF2B5EF4-FFF2-40B4-BE49-F238E27FC236}">
                <a16:creationId xmlns:a16="http://schemas.microsoft.com/office/drawing/2014/main" id="{01B146C2-D7DC-EEAF-15BE-99E041AB2408}"/>
              </a:ext>
            </a:extLst>
          </p:cNvPr>
          <p:cNvPicPr>
            <a:picLocks noChangeAspect="1"/>
          </p:cNvPicPr>
          <p:nvPr/>
        </p:nvPicPr>
        <p:blipFill rotWithShape="1">
          <a:blip r:embed="rId5">
            <a:extLst>
              <a:ext uri="{28A0092B-C50C-407E-A947-70E740481C1C}">
                <a14:useLocalDpi xmlns:a14="http://schemas.microsoft.com/office/drawing/2010/main" val="0"/>
              </a:ext>
            </a:extLst>
          </a:blip>
          <a:srcRect l="2016" t="11166" r="49001" b="57354"/>
          <a:stretch/>
        </p:blipFill>
        <p:spPr bwMode="auto">
          <a:xfrm>
            <a:off x="508000" y="3850482"/>
            <a:ext cx="5891991" cy="226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Content Placeholder 3">
            <a:extLst>
              <a:ext uri="{FF2B5EF4-FFF2-40B4-BE49-F238E27FC236}">
                <a16:creationId xmlns:a16="http://schemas.microsoft.com/office/drawing/2014/main" id="{E915173E-AF08-29FF-0063-102400FD414A}"/>
              </a:ext>
            </a:extLst>
          </p:cNvPr>
          <p:cNvPicPr>
            <a:picLocks noChangeAspect="1"/>
          </p:cNvPicPr>
          <p:nvPr/>
        </p:nvPicPr>
        <p:blipFill rotWithShape="1">
          <a:blip r:embed="rId5">
            <a:extLst>
              <a:ext uri="{28A0092B-C50C-407E-A947-70E740481C1C}">
                <a14:useLocalDpi xmlns:a14="http://schemas.microsoft.com/office/drawing/2010/main" val="0"/>
              </a:ext>
            </a:extLst>
          </a:blip>
          <a:srcRect l="2007" t="44097" r="49001" b="21856"/>
          <a:stretch/>
        </p:blipFill>
        <p:spPr bwMode="auto">
          <a:xfrm>
            <a:off x="6256019" y="3850481"/>
            <a:ext cx="5448942" cy="226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4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721375" cy="6627933"/>
            <a:chOff x="461639" y="-76213"/>
            <a:chExt cx="11721375"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30103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lang="en-GB" sz="2800" b="1" err="1">
                  <a:solidFill>
                    <a:srgbClr val="7F6000"/>
                  </a:solidFill>
                  <a:latin typeface="Calibri" panose="020F0502020204030204"/>
                </a:rPr>
                <a:t>préparez-vous</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8A206325-3DC6-45D5-074C-1000FE99C3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9" name="TextBox 8">
            <a:extLst>
              <a:ext uri="{FF2B5EF4-FFF2-40B4-BE49-F238E27FC236}">
                <a16:creationId xmlns:a16="http://schemas.microsoft.com/office/drawing/2014/main" id="{FE07243D-34DF-4EBC-52B6-3641D3AE7988}"/>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Going to school in Senegal, Africa</a:t>
            </a:r>
          </a:p>
        </p:txBody>
      </p:sp>
      <p:sp>
        <p:nvSpPr>
          <p:cNvPr id="4" name="Rectangle 1">
            <a:extLst>
              <a:ext uri="{FF2B5EF4-FFF2-40B4-BE49-F238E27FC236}">
                <a16:creationId xmlns:a16="http://schemas.microsoft.com/office/drawing/2014/main" id="{35FB2576-D3EF-5850-0E62-F6B4EC5DE94C}"/>
              </a:ext>
            </a:extLst>
          </p:cNvPr>
          <p:cNvSpPr>
            <a:spLocks noChangeArrowheads="1"/>
          </p:cNvSpPr>
          <p:nvPr/>
        </p:nvSpPr>
        <p:spPr bwMode="auto">
          <a:xfrm>
            <a:off x="1090966" y="2160588"/>
            <a:ext cx="4572000" cy="3645293"/>
          </a:xfrm>
          <a:prstGeom prst="rect">
            <a:avLst/>
          </a:prstGeom>
          <a:solidFill>
            <a:schemeClr val="accent1">
              <a:lumMod val="40000"/>
              <a:lumOff val="60000"/>
            </a:schemeClr>
          </a:solidFill>
          <a:ln>
            <a:noFill/>
          </a:ln>
        </p:spPr>
        <p:txBody>
          <a:bodyPr>
            <a:spAutoFit/>
          </a:bodyPr>
          <a:lstStyle>
            <a:lvl1pPr marL="342900" indent="-34290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buFont typeface="Calibri Light" panose="020F0302020204030204" pitchFamily="34" charset="0"/>
              <a:buAutoNum type="arabicPeriod"/>
              <a:defRPr/>
            </a:pPr>
            <a:r>
              <a:rPr lang="fr-FR" altLang="en-US">
                <a:latin typeface="+mn-lt"/>
              </a:rPr>
              <a:t>banlieue </a:t>
            </a:r>
          </a:p>
          <a:p>
            <a:pPr eaLnBrk="1" hangingPunct="1">
              <a:lnSpc>
                <a:spcPct val="80000"/>
              </a:lnSpc>
              <a:buFont typeface="Calibri Light" panose="020F0302020204030204" pitchFamily="34" charset="0"/>
              <a:buAutoNum type="arabicPeriod"/>
              <a:defRPr/>
            </a:pPr>
            <a:r>
              <a:rPr lang="fr-FR" altLang="en-US">
                <a:latin typeface="+mn-lt"/>
              </a:rPr>
              <a:t>Sénégalais</a:t>
            </a:r>
          </a:p>
          <a:p>
            <a:pPr eaLnBrk="1" hangingPunct="1">
              <a:lnSpc>
                <a:spcPct val="80000"/>
              </a:lnSpc>
              <a:buFont typeface="Calibri Light" panose="020F0302020204030204" pitchFamily="34" charset="0"/>
              <a:buAutoNum type="arabicPeriod"/>
              <a:defRPr/>
            </a:pPr>
            <a:r>
              <a:rPr lang="fr-FR" altLang="en-US">
                <a:latin typeface="+mn-lt"/>
              </a:rPr>
              <a:t>chez elle</a:t>
            </a:r>
          </a:p>
          <a:p>
            <a:pPr eaLnBrk="1" hangingPunct="1">
              <a:lnSpc>
                <a:spcPct val="80000"/>
              </a:lnSpc>
              <a:buFont typeface="Calibri Light" panose="020F0302020204030204" pitchFamily="34" charset="0"/>
              <a:buAutoNum type="arabicPeriod"/>
              <a:defRPr/>
            </a:pPr>
            <a:r>
              <a:rPr lang="fr-FR" altLang="en-US">
                <a:latin typeface="+mn-lt"/>
              </a:rPr>
              <a:t>la langue sénégalaise</a:t>
            </a:r>
          </a:p>
          <a:p>
            <a:pPr eaLnBrk="1" hangingPunct="1">
              <a:lnSpc>
                <a:spcPct val="80000"/>
              </a:lnSpc>
              <a:buFont typeface="Calibri Light" panose="020F0302020204030204" pitchFamily="34" charset="0"/>
              <a:buAutoNum type="arabicPeriod"/>
              <a:defRPr/>
            </a:pPr>
            <a:r>
              <a:rPr lang="fr-FR" altLang="en-US">
                <a:latin typeface="+mn-lt"/>
              </a:rPr>
              <a:t>par jour</a:t>
            </a:r>
          </a:p>
          <a:p>
            <a:pPr eaLnBrk="1" hangingPunct="1">
              <a:lnSpc>
                <a:spcPct val="80000"/>
              </a:lnSpc>
              <a:buFont typeface="Calibri Light" panose="020F0302020204030204" pitchFamily="34" charset="0"/>
              <a:buAutoNum type="arabicPeriod"/>
              <a:defRPr/>
            </a:pPr>
            <a:r>
              <a:rPr lang="fr-FR" altLang="en-US">
                <a:latin typeface="+mn-lt"/>
              </a:rPr>
              <a:t>tous les jours</a:t>
            </a:r>
          </a:p>
          <a:p>
            <a:pPr eaLnBrk="1" hangingPunct="1">
              <a:lnSpc>
                <a:spcPct val="80000"/>
              </a:lnSpc>
              <a:buFont typeface="Calibri Light" panose="020F0302020204030204" pitchFamily="34" charset="0"/>
              <a:buAutoNum type="arabicPeriod"/>
              <a:defRPr/>
            </a:pPr>
            <a:r>
              <a:rPr lang="fr-FR" altLang="en-US">
                <a:latin typeface="+mn-lt"/>
              </a:rPr>
              <a:t>sauf</a:t>
            </a:r>
          </a:p>
          <a:p>
            <a:pPr eaLnBrk="1" hangingPunct="1">
              <a:lnSpc>
                <a:spcPct val="80000"/>
              </a:lnSpc>
              <a:buFont typeface="Calibri Light" panose="020F0302020204030204" pitchFamily="34" charset="0"/>
              <a:buAutoNum type="arabicPeriod"/>
              <a:defRPr/>
            </a:pPr>
            <a:r>
              <a:rPr lang="fr-FR" altLang="en-US">
                <a:latin typeface="+mn-lt"/>
              </a:rPr>
              <a:t>seulement</a:t>
            </a:r>
          </a:p>
          <a:p>
            <a:pPr eaLnBrk="1" hangingPunct="1">
              <a:lnSpc>
                <a:spcPct val="80000"/>
              </a:lnSpc>
              <a:buFont typeface="Calibri Light" panose="020F0302020204030204" pitchFamily="34" charset="0"/>
              <a:buAutoNum type="arabicPeriod"/>
              <a:defRPr/>
            </a:pPr>
            <a:r>
              <a:rPr lang="fr-FR" altLang="en-US">
                <a:latin typeface="+mn-lt"/>
              </a:rPr>
              <a:t>trop le français</a:t>
            </a:r>
          </a:p>
          <a:p>
            <a:pPr eaLnBrk="1" hangingPunct="1">
              <a:lnSpc>
                <a:spcPct val="80000"/>
              </a:lnSpc>
              <a:buFont typeface="Calibri Light" panose="020F0302020204030204" pitchFamily="34" charset="0"/>
              <a:buAutoNum type="arabicPeriod"/>
              <a:defRPr/>
            </a:pPr>
            <a:r>
              <a:rPr lang="fr-FR" altLang="en-US">
                <a:latin typeface="+mn-lt"/>
              </a:rPr>
              <a:t>a de la chance</a:t>
            </a:r>
          </a:p>
          <a:p>
            <a:pPr eaLnBrk="1" hangingPunct="1">
              <a:lnSpc>
                <a:spcPct val="80000"/>
              </a:lnSpc>
              <a:buFont typeface="Calibri Light" panose="020F0302020204030204" pitchFamily="34" charset="0"/>
              <a:buAutoNum type="arabicPeriod"/>
              <a:defRPr/>
            </a:pPr>
            <a:r>
              <a:rPr lang="fr-FR" altLang="en-US">
                <a:latin typeface="+mn-lt"/>
              </a:rPr>
              <a:t>quelle</a:t>
            </a:r>
          </a:p>
          <a:p>
            <a:pPr eaLnBrk="1" hangingPunct="1">
              <a:lnSpc>
                <a:spcPct val="80000"/>
              </a:lnSpc>
              <a:buFont typeface="Calibri Light" panose="020F0302020204030204" pitchFamily="34" charset="0"/>
              <a:buAutoNum type="arabicPeriod"/>
              <a:defRPr/>
            </a:pPr>
            <a:r>
              <a:rPr lang="fr-FR" altLang="en-US">
                <a:latin typeface="+mn-lt"/>
              </a:rPr>
              <a:t>pour voir</a:t>
            </a:r>
          </a:p>
        </p:txBody>
      </p:sp>
      <p:sp>
        <p:nvSpPr>
          <p:cNvPr id="5" name="Rectangle 1">
            <a:extLst>
              <a:ext uri="{FF2B5EF4-FFF2-40B4-BE49-F238E27FC236}">
                <a16:creationId xmlns:a16="http://schemas.microsoft.com/office/drawing/2014/main" id="{0AA83651-510C-A388-BA53-75127C5642D4}"/>
              </a:ext>
            </a:extLst>
          </p:cNvPr>
          <p:cNvSpPr>
            <a:spLocks noChangeArrowheads="1"/>
          </p:cNvSpPr>
          <p:nvPr/>
        </p:nvSpPr>
        <p:spPr bwMode="auto">
          <a:xfrm>
            <a:off x="475557" y="1204519"/>
            <a:ext cx="9344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fr-FR" altLang="en-US" sz="2400" b="1" u="sng">
                <a:latin typeface="+mn-lt"/>
              </a:rPr>
              <a:t>Instructions:</a:t>
            </a:r>
            <a:r>
              <a:rPr lang="fr-FR" altLang="en-US" sz="2400">
                <a:latin typeface="+mn-lt"/>
              </a:rPr>
              <a:t> Individuellement et </a:t>
            </a:r>
            <a:r>
              <a:rPr lang="fr-FR" altLang="en-US" sz="2400" b="1" u="sng">
                <a:solidFill>
                  <a:srgbClr val="FA00FF"/>
                </a:solidFill>
                <a:latin typeface="+mn-lt"/>
              </a:rPr>
              <a:t>SANS*</a:t>
            </a:r>
            <a:r>
              <a:rPr lang="fr-FR" altLang="en-US" sz="2400">
                <a:latin typeface="+mn-lt"/>
              </a:rPr>
              <a:t> dictionnaire, traduisez le maximum de mots en anglais:</a:t>
            </a:r>
            <a:endParaRPr lang="en-US" altLang="en-US" sz="2400">
              <a:latin typeface="+mn-lt"/>
            </a:endParaRPr>
          </a:p>
        </p:txBody>
      </p:sp>
      <p:sp>
        <p:nvSpPr>
          <p:cNvPr id="12" name="Rectangle 3">
            <a:extLst>
              <a:ext uri="{FF2B5EF4-FFF2-40B4-BE49-F238E27FC236}">
                <a16:creationId xmlns:a16="http://schemas.microsoft.com/office/drawing/2014/main" id="{BC267286-0D35-8DD1-D561-6D75830BF3E4}"/>
              </a:ext>
            </a:extLst>
          </p:cNvPr>
          <p:cNvSpPr>
            <a:spLocks noChangeArrowheads="1"/>
          </p:cNvSpPr>
          <p:nvPr/>
        </p:nvSpPr>
        <p:spPr bwMode="auto">
          <a:xfrm>
            <a:off x="9769289" y="1635723"/>
            <a:ext cx="1178528" cy="4616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fr-FR" altLang="en-US" sz="2400" b="1">
                <a:solidFill>
                  <a:srgbClr val="FA00FF"/>
                </a:solidFill>
                <a:latin typeface="Arial Narrow" panose="020B0606020202030204" pitchFamily="34" charset="0"/>
              </a:rPr>
              <a:t>*</a:t>
            </a:r>
            <a:r>
              <a:rPr lang="fr-FR" altLang="en-US" sz="2400" b="1" err="1">
                <a:solidFill>
                  <a:srgbClr val="FA00FF"/>
                </a:solidFill>
                <a:latin typeface="Arial Narrow" panose="020B0606020202030204" pitchFamily="34" charset="0"/>
              </a:rPr>
              <a:t>without</a:t>
            </a:r>
            <a:endParaRPr lang="en-US" altLang="en-US" sz="2400"/>
          </a:p>
        </p:txBody>
      </p:sp>
    </p:spTree>
    <p:extLst>
      <p:ext uri="{BB962C8B-B14F-4D97-AF65-F5344CB8AC3E}">
        <p14:creationId xmlns:p14="http://schemas.microsoft.com/office/powerpoint/2010/main" val="770560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000811" cy="6627933"/>
            <a:chOff x="461639" y="-76213"/>
            <a:chExt cx="12000811"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403771" y="-76213"/>
              <a:ext cx="4058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préparez-vous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peech Bubble: Rectangle 9">
            <a:extLst>
              <a:ext uri="{FF2B5EF4-FFF2-40B4-BE49-F238E27FC236}">
                <a16:creationId xmlns:a16="http://schemas.microsoft.com/office/drawing/2014/main" id="{58B5AC6F-283A-EC28-1936-EC4634E0CED4}"/>
              </a:ext>
            </a:extLst>
          </p:cNvPr>
          <p:cNvSpPr/>
          <p:nvPr/>
        </p:nvSpPr>
        <p:spPr>
          <a:xfrm>
            <a:off x="5627715" y="447007"/>
            <a:ext cx="5261780"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Maximise your reading time by: </a:t>
            </a:r>
          </a:p>
          <a:p>
            <a:pPr marR="0" lvl="0" defTabSz="914400" rtl="0" eaLnBrk="1" fontAlgn="auto" latinLnBrk="0" hangingPunct="1">
              <a:lnSpc>
                <a:spcPct val="100000"/>
              </a:lnSpc>
              <a:spcBef>
                <a:spcPts val="0"/>
              </a:spcBef>
              <a:spcAft>
                <a:spcPts val="0"/>
              </a:spcAft>
              <a:buClrTx/>
              <a:buSzTx/>
              <a:tabLst/>
              <a:defRPr/>
            </a:pPr>
            <a:r>
              <a:rPr lang="en-GB" sz="2400">
                <a:solidFill>
                  <a:srgbClr val="7F6000"/>
                </a:solidFill>
                <a:latin typeface="Calibri" panose="020F0502020204030204"/>
              </a:rPr>
              <a:t>-</a:t>
            </a: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reading instructions carefully </a:t>
            </a: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 underlining or highlighting key words</a:t>
            </a:r>
          </a:p>
        </p:txBody>
      </p:sp>
      <p:pic>
        <p:nvPicPr>
          <p:cNvPr id="4" name="Picture 3">
            <a:extLst>
              <a:ext uri="{FF2B5EF4-FFF2-40B4-BE49-F238E27FC236}">
                <a16:creationId xmlns:a16="http://schemas.microsoft.com/office/drawing/2014/main" id="{578C3459-0B01-9657-CA1C-9B908211D3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pic>
        <p:nvPicPr>
          <p:cNvPr id="9" name="Picture 8">
            <a:extLst>
              <a:ext uri="{FF2B5EF4-FFF2-40B4-BE49-F238E27FC236}">
                <a16:creationId xmlns:a16="http://schemas.microsoft.com/office/drawing/2014/main" id="{18CF7C83-C90B-43AE-76EF-971FA6A94E3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Lst>
          </a:blip>
          <a:srcRect t="24582"/>
          <a:stretch/>
        </p:blipFill>
        <p:spPr>
          <a:xfrm>
            <a:off x="559793" y="2632525"/>
            <a:ext cx="5261780" cy="3865553"/>
          </a:xfrm>
          <a:prstGeom prst="rect">
            <a:avLst/>
          </a:prstGeom>
        </p:spPr>
      </p:pic>
      <p:sp>
        <p:nvSpPr>
          <p:cNvPr id="12" name="TextBox 11">
            <a:extLst>
              <a:ext uri="{FF2B5EF4-FFF2-40B4-BE49-F238E27FC236}">
                <a16:creationId xmlns:a16="http://schemas.microsoft.com/office/drawing/2014/main" id="{FB5BE2F0-1A4D-9459-54ED-A40E9A1B7484}"/>
              </a:ext>
            </a:extLst>
          </p:cNvPr>
          <p:cNvSpPr txBox="1"/>
          <p:nvPr/>
        </p:nvSpPr>
        <p:spPr>
          <a:xfrm>
            <a:off x="461639" y="391792"/>
            <a:ext cx="5085507" cy="2246769"/>
          </a:xfrm>
          <a:prstGeom prst="rect">
            <a:avLst/>
          </a:prstGeom>
          <a:noFill/>
        </p:spPr>
        <p:txBody>
          <a:bodyPr wrap="square">
            <a:spAutoFit/>
          </a:bodyPr>
          <a:lstStyle/>
          <a:p>
            <a:r>
              <a:rPr lang="fr-FR" sz="2000"/>
              <a:t>Un vlog</a:t>
            </a:r>
          </a:p>
          <a:p>
            <a:endParaRPr lang="fr-FR" sz="2000"/>
          </a:p>
          <a:p>
            <a:r>
              <a:rPr lang="fr-FR" sz="2000"/>
              <a:t>Sur Internet, vous trouvez ce vlog sur la vie d’une personne suisse.</a:t>
            </a:r>
          </a:p>
          <a:p>
            <a:endParaRPr lang="fr-FR" sz="2000"/>
          </a:p>
          <a:p>
            <a:r>
              <a:rPr lang="fr-FR" sz="2000"/>
              <a:t>Choisissez la bonne réponse. Ecrivez la bonne lettre dans la case.</a:t>
            </a:r>
            <a:endParaRPr lang="en-GB" sz="2000"/>
          </a:p>
        </p:txBody>
      </p:sp>
      <p:pic>
        <p:nvPicPr>
          <p:cNvPr id="15" name="Picture 14">
            <a:extLst>
              <a:ext uri="{FF2B5EF4-FFF2-40B4-BE49-F238E27FC236}">
                <a16:creationId xmlns:a16="http://schemas.microsoft.com/office/drawing/2014/main" id="{B507A66B-4AAB-0001-0BD0-D56F448EFF8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6096000" y="2108614"/>
            <a:ext cx="5261780" cy="4366492"/>
          </a:xfrm>
          <a:prstGeom prst="rect">
            <a:avLst/>
          </a:prstGeom>
        </p:spPr>
      </p:pic>
    </p:spTree>
    <p:extLst>
      <p:ext uri="{BB962C8B-B14F-4D97-AF65-F5344CB8AC3E}">
        <p14:creationId xmlns:p14="http://schemas.microsoft.com/office/powerpoint/2010/main" val="2223481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721375" cy="6627933"/>
            <a:chOff x="461639" y="-76213"/>
            <a:chExt cx="11721375"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30103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lang="en-GB" sz="2800" b="1" err="1">
                  <a:solidFill>
                    <a:srgbClr val="7F6000"/>
                  </a:solidFill>
                  <a:latin typeface="Calibri" panose="020F0502020204030204"/>
                </a:rPr>
                <a:t>préparez-vous</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Speech Bubble: Rectangle 10">
            <a:extLst>
              <a:ext uri="{FF2B5EF4-FFF2-40B4-BE49-F238E27FC236}">
                <a16:creationId xmlns:a16="http://schemas.microsoft.com/office/drawing/2014/main" id="{C662B947-4615-0F73-60E1-20AE4472FB16}"/>
              </a:ext>
            </a:extLst>
          </p:cNvPr>
          <p:cNvSpPr/>
          <p:nvPr/>
        </p:nvSpPr>
        <p:spPr>
          <a:xfrm>
            <a:off x="5579143" y="570858"/>
            <a:ext cx="5261780" cy="1059542"/>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endParaRPr lang="en-GB" sz="2400">
              <a:solidFill>
                <a:srgbClr val="7F6000"/>
              </a:solidFill>
              <a:latin typeface="Calibri" panose="020F0502020204030204"/>
            </a:endParaRP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Read the whole sentence to get all the relevant information.</a:t>
            </a:r>
          </a:p>
        </p:txBody>
      </p:sp>
      <p:pic>
        <p:nvPicPr>
          <p:cNvPr id="7" name="Picture 6">
            <a:extLst>
              <a:ext uri="{FF2B5EF4-FFF2-40B4-BE49-F238E27FC236}">
                <a16:creationId xmlns:a16="http://schemas.microsoft.com/office/drawing/2014/main" id="{8A206325-3DC6-45D5-074C-1000FE99C3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9" name="TextBox 8">
            <a:extLst>
              <a:ext uri="{FF2B5EF4-FFF2-40B4-BE49-F238E27FC236}">
                <a16:creationId xmlns:a16="http://schemas.microsoft.com/office/drawing/2014/main" id="{FE07243D-34DF-4EBC-52B6-3641D3AE7988}"/>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Going to school in Senegal, Africa</a:t>
            </a:r>
          </a:p>
        </p:txBody>
      </p:sp>
      <p:sp>
        <p:nvSpPr>
          <p:cNvPr id="4" name="TextBox 3">
            <a:extLst>
              <a:ext uri="{FF2B5EF4-FFF2-40B4-BE49-F238E27FC236}">
                <a16:creationId xmlns:a16="http://schemas.microsoft.com/office/drawing/2014/main" id="{7CD851C2-A6F3-4E4B-CFB5-4EB0CE7114C9}"/>
              </a:ext>
            </a:extLst>
          </p:cNvPr>
          <p:cNvSpPr txBox="1">
            <a:spLocks noChangeArrowheads="1"/>
          </p:cNvSpPr>
          <p:nvPr/>
        </p:nvSpPr>
        <p:spPr bwMode="auto">
          <a:xfrm>
            <a:off x="1036511" y="1910559"/>
            <a:ext cx="9085263" cy="43765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a:lnSpc>
                <a:spcPct val="100000"/>
              </a:lnSpc>
              <a:spcBef>
                <a:spcPct val="20000"/>
              </a:spcBef>
              <a:buFont typeface="Arial" panose="020B0604020202020204" pitchFamily="34" charset="0"/>
              <a:buNone/>
            </a:pPr>
            <a:r>
              <a:rPr lang="en-GB" altLang="en-US" sz="2400">
                <a:latin typeface="Arial Narrow" panose="020B0606020202030204" pitchFamily="34" charset="0"/>
              </a:rPr>
              <a:t>Dado is twelve years old. She lives in the                         of Dakar, which is the capital of Senegal, in Africa.</a:t>
            </a:r>
          </a:p>
          <a:p>
            <a:pPr eaLnBrk="1">
              <a:lnSpc>
                <a:spcPct val="100000"/>
              </a:lnSpc>
              <a:spcBef>
                <a:spcPct val="20000"/>
              </a:spcBef>
              <a:buFont typeface="Arial" panose="020B0604020202020204" pitchFamily="34" charset="0"/>
              <a:buNone/>
            </a:pPr>
            <a:r>
              <a:rPr lang="en-GB" altLang="en-US" sz="2400">
                <a:latin typeface="Arial Narrow" panose="020B0606020202030204" pitchFamily="34" charset="0"/>
              </a:rPr>
              <a:t>Like a lot of                        , Dado speaks French.                   , she also speaks</a:t>
            </a:r>
          </a:p>
          <a:p>
            <a:pPr eaLnBrk="1">
              <a:lnSpc>
                <a:spcPct val="100000"/>
              </a:lnSpc>
              <a:spcBef>
                <a:spcPct val="20000"/>
              </a:spcBef>
              <a:buFont typeface="Arial" panose="020B0604020202020204" pitchFamily="34" charset="0"/>
              <a:buNone/>
            </a:pPr>
            <a:r>
              <a:rPr lang="en-GB" altLang="en-US" sz="2400">
                <a:latin typeface="Arial Narrow" panose="020B0606020202030204" pitchFamily="34" charset="0"/>
              </a:rPr>
              <a:t>			    She goes to the French school 4 hours                    . She goes there                             ,                on Wednesday and on Sunday. There are lessons                         in the morning, because it is too hot in the afternoon. Her favourite subject is Art, but she does not like </a:t>
            </a:r>
          </a:p>
          <a:p>
            <a:pPr eaLnBrk="1">
              <a:lnSpc>
                <a:spcPct val="100000"/>
              </a:lnSpc>
              <a:spcBef>
                <a:spcPct val="20000"/>
              </a:spcBef>
              <a:buFont typeface="Arial" panose="020B0604020202020204" pitchFamily="34" charset="0"/>
              <a:buNone/>
            </a:pPr>
            <a:r>
              <a:rPr lang="en-GB" altLang="en-US" sz="2400">
                <a:latin typeface="Arial Narrow" panose="020B0606020202030204" pitchFamily="34" charset="0"/>
              </a:rPr>
              <a:t>Dado                             . In Senegal 70% of boys go to school, but                               33% of girls do. In Dado’s school, there is                         one teacher for 60 pupils. To the question: “                   is your ambition?”, Dado answers: “I would like to visit Paris                       la Tour Eiffel.          </a:t>
            </a:r>
          </a:p>
        </p:txBody>
      </p:sp>
      <p:sp>
        <p:nvSpPr>
          <p:cNvPr id="5" name="Rectangle 3">
            <a:extLst>
              <a:ext uri="{FF2B5EF4-FFF2-40B4-BE49-F238E27FC236}">
                <a16:creationId xmlns:a16="http://schemas.microsoft.com/office/drawing/2014/main" id="{7FE4231F-B2A1-0B40-5DC4-3CCE1DC50481}"/>
              </a:ext>
            </a:extLst>
          </p:cNvPr>
          <p:cNvSpPr>
            <a:spLocks noChangeArrowheads="1"/>
          </p:cNvSpPr>
          <p:nvPr/>
        </p:nvSpPr>
        <p:spPr bwMode="auto">
          <a:xfrm>
            <a:off x="5918074" y="1934372"/>
            <a:ext cx="1362075"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banlieue </a:t>
            </a:r>
            <a:endParaRPr lang="en-GB" altLang="en-US" sz="2400" b="1"/>
          </a:p>
        </p:txBody>
      </p:sp>
      <p:sp>
        <p:nvSpPr>
          <p:cNvPr id="8" name="Rectangle 5">
            <a:extLst>
              <a:ext uri="{FF2B5EF4-FFF2-40B4-BE49-F238E27FC236}">
                <a16:creationId xmlns:a16="http://schemas.microsoft.com/office/drawing/2014/main" id="{7DB98DC2-5A21-A9D9-11F3-2113FC478C28}"/>
              </a:ext>
            </a:extLst>
          </p:cNvPr>
          <p:cNvSpPr>
            <a:spLocks noChangeArrowheads="1"/>
          </p:cNvSpPr>
          <p:nvPr/>
        </p:nvSpPr>
        <p:spPr bwMode="auto">
          <a:xfrm>
            <a:off x="2552574" y="2678909"/>
            <a:ext cx="1525587"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Sénégalais</a:t>
            </a:r>
            <a:endParaRPr lang="en-GB" altLang="en-US" sz="2400" b="1"/>
          </a:p>
        </p:txBody>
      </p:sp>
      <p:sp>
        <p:nvSpPr>
          <p:cNvPr id="10" name="Rectangle 12">
            <a:extLst>
              <a:ext uri="{FF2B5EF4-FFF2-40B4-BE49-F238E27FC236}">
                <a16:creationId xmlns:a16="http://schemas.microsoft.com/office/drawing/2014/main" id="{BCF3CF5B-9A4D-4B84-43B8-D0F0D8F7F1C5}"/>
              </a:ext>
            </a:extLst>
          </p:cNvPr>
          <p:cNvSpPr>
            <a:spLocks noChangeArrowheads="1"/>
          </p:cNvSpPr>
          <p:nvPr/>
        </p:nvSpPr>
        <p:spPr bwMode="auto">
          <a:xfrm>
            <a:off x="6610224" y="2732884"/>
            <a:ext cx="131762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Chez elle</a:t>
            </a:r>
            <a:endParaRPr lang="en-GB" altLang="en-US" sz="2400" b="1"/>
          </a:p>
        </p:txBody>
      </p:sp>
      <p:sp>
        <p:nvSpPr>
          <p:cNvPr id="12" name="Rectangle 13">
            <a:extLst>
              <a:ext uri="{FF2B5EF4-FFF2-40B4-BE49-F238E27FC236}">
                <a16:creationId xmlns:a16="http://schemas.microsoft.com/office/drawing/2014/main" id="{88CBA1BE-C417-D938-2093-76887C1F7C4E}"/>
              </a:ext>
            </a:extLst>
          </p:cNvPr>
          <p:cNvSpPr>
            <a:spLocks noChangeArrowheads="1"/>
          </p:cNvSpPr>
          <p:nvPr/>
        </p:nvSpPr>
        <p:spPr bwMode="auto">
          <a:xfrm>
            <a:off x="1074611" y="3107534"/>
            <a:ext cx="288290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la langue sénégalaise</a:t>
            </a:r>
            <a:endParaRPr lang="en-GB" altLang="en-US" sz="2400" b="1"/>
          </a:p>
        </p:txBody>
      </p:sp>
      <p:sp>
        <p:nvSpPr>
          <p:cNvPr id="13" name="Rectangle 18">
            <a:extLst>
              <a:ext uri="{FF2B5EF4-FFF2-40B4-BE49-F238E27FC236}">
                <a16:creationId xmlns:a16="http://schemas.microsoft.com/office/drawing/2014/main" id="{468D7CD0-7E0F-AF16-4476-6F0C542D0042}"/>
              </a:ext>
            </a:extLst>
          </p:cNvPr>
          <p:cNvSpPr>
            <a:spLocks noChangeArrowheads="1"/>
          </p:cNvSpPr>
          <p:nvPr/>
        </p:nvSpPr>
        <p:spPr bwMode="auto">
          <a:xfrm>
            <a:off x="8619999" y="3129759"/>
            <a:ext cx="1198562"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par jour</a:t>
            </a:r>
            <a:endParaRPr lang="en-GB" altLang="en-US" sz="2400" b="1"/>
          </a:p>
        </p:txBody>
      </p:sp>
      <p:sp>
        <p:nvSpPr>
          <p:cNvPr id="16" name="Rectangle 19">
            <a:extLst>
              <a:ext uri="{FF2B5EF4-FFF2-40B4-BE49-F238E27FC236}">
                <a16:creationId xmlns:a16="http://schemas.microsoft.com/office/drawing/2014/main" id="{86FA66A9-51E9-FF53-55EF-0D9EE656D562}"/>
              </a:ext>
            </a:extLst>
          </p:cNvPr>
          <p:cNvSpPr>
            <a:spLocks noChangeArrowheads="1"/>
          </p:cNvSpPr>
          <p:nvPr/>
        </p:nvSpPr>
        <p:spPr bwMode="auto">
          <a:xfrm>
            <a:off x="5156074" y="3544097"/>
            <a:ext cx="792162"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sauf </a:t>
            </a:r>
            <a:endParaRPr lang="en-GB" altLang="en-US" sz="2400" b="1"/>
          </a:p>
        </p:txBody>
      </p:sp>
      <p:sp>
        <p:nvSpPr>
          <p:cNvPr id="17" name="Rectangle 20">
            <a:extLst>
              <a:ext uri="{FF2B5EF4-FFF2-40B4-BE49-F238E27FC236}">
                <a16:creationId xmlns:a16="http://schemas.microsoft.com/office/drawing/2014/main" id="{5E191334-1F0F-98CA-B472-AA2DFC554985}"/>
              </a:ext>
            </a:extLst>
          </p:cNvPr>
          <p:cNvSpPr>
            <a:spLocks noChangeArrowheads="1"/>
          </p:cNvSpPr>
          <p:nvPr/>
        </p:nvSpPr>
        <p:spPr bwMode="auto">
          <a:xfrm>
            <a:off x="2862136" y="3544097"/>
            <a:ext cx="19399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tous les jours </a:t>
            </a:r>
            <a:endParaRPr lang="en-GB" altLang="en-US" sz="2400" b="1"/>
          </a:p>
        </p:txBody>
      </p:sp>
      <p:sp>
        <p:nvSpPr>
          <p:cNvPr id="18" name="Rectangle 21">
            <a:extLst>
              <a:ext uri="{FF2B5EF4-FFF2-40B4-BE49-F238E27FC236}">
                <a16:creationId xmlns:a16="http://schemas.microsoft.com/office/drawing/2014/main" id="{9156C72F-F7BB-80AC-7E65-1E89FAA85955}"/>
              </a:ext>
            </a:extLst>
          </p:cNvPr>
          <p:cNvSpPr>
            <a:spLocks noChangeArrowheads="1"/>
          </p:cNvSpPr>
          <p:nvPr/>
        </p:nvSpPr>
        <p:spPr bwMode="auto">
          <a:xfrm>
            <a:off x="3198686" y="3948909"/>
            <a:ext cx="1603375"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seulement</a:t>
            </a:r>
            <a:r>
              <a:rPr lang="fr-FR" altLang="en-US" sz="2400"/>
              <a:t> </a:t>
            </a:r>
            <a:endParaRPr lang="en-GB" altLang="en-US" sz="2400"/>
          </a:p>
        </p:txBody>
      </p:sp>
      <p:sp>
        <p:nvSpPr>
          <p:cNvPr id="19" name="Rectangle 22">
            <a:extLst>
              <a:ext uri="{FF2B5EF4-FFF2-40B4-BE49-F238E27FC236}">
                <a16:creationId xmlns:a16="http://schemas.microsoft.com/office/drawing/2014/main" id="{3E9A1CA8-0ED5-429C-1EA3-9C368993A88A}"/>
              </a:ext>
            </a:extLst>
          </p:cNvPr>
          <p:cNvSpPr>
            <a:spLocks noChangeArrowheads="1"/>
          </p:cNvSpPr>
          <p:nvPr/>
        </p:nvSpPr>
        <p:spPr bwMode="auto">
          <a:xfrm>
            <a:off x="7727824" y="4275934"/>
            <a:ext cx="2090737"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a:lnSpc>
                <a:spcPct val="100000"/>
              </a:lnSpc>
              <a:spcBef>
                <a:spcPct val="0"/>
              </a:spcBef>
              <a:buFontTx/>
              <a:buNone/>
            </a:pPr>
            <a:r>
              <a:rPr lang="fr-FR" altLang="en-US" sz="2400" b="1"/>
              <a:t>trop le français</a:t>
            </a:r>
            <a:endParaRPr lang="en-GB" altLang="en-US" sz="2400" b="1"/>
          </a:p>
        </p:txBody>
      </p:sp>
      <p:sp>
        <p:nvSpPr>
          <p:cNvPr id="20" name="Rectangle 24">
            <a:extLst>
              <a:ext uri="{FF2B5EF4-FFF2-40B4-BE49-F238E27FC236}">
                <a16:creationId xmlns:a16="http://schemas.microsoft.com/office/drawing/2014/main" id="{12A8C925-B448-3379-1AD2-1CDB91F99D93}"/>
              </a:ext>
            </a:extLst>
          </p:cNvPr>
          <p:cNvSpPr>
            <a:spLocks noChangeArrowheads="1"/>
          </p:cNvSpPr>
          <p:nvPr/>
        </p:nvSpPr>
        <p:spPr bwMode="auto">
          <a:xfrm>
            <a:off x="1752474" y="4683922"/>
            <a:ext cx="1985962"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a de la chance</a:t>
            </a:r>
            <a:endParaRPr lang="en-GB" altLang="en-US" sz="2400" b="1"/>
          </a:p>
        </p:txBody>
      </p:sp>
      <p:sp>
        <p:nvSpPr>
          <p:cNvPr id="21" name="Rectangle 27">
            <a:extLst>
              <a:ext uri="{FF2B5EF4-FFF2-40B4-BE49-F238E27FC236}">
                <a16:creationId xmlns:a16="http://schemas.microsoft.com/office/drawing/2014/main" id="{CA4E2C47-9C50-C3C2-0EF6-AC78CB05E737}"/>
              </a:ext>
            </a:extLst>
          </p:cNvPr>
          <p:cNvSpPr>
            <a:spLocks noChangeArrowheads="1"/>
          </p:cNvSpPr>
          <p:nvPr/>
        </p:nvSpPr>
        <p:spPr bwMode="auto">
          <a:xfrm>
            <a:off x="8591424" y="4642647"/>
            <a:ext cx="160337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seulement</a:t>
            </a:r>
            <a:r>
              <a:rPr lang="fr-FR" altLang="en-US" sz="2400"/>
              <a:t> </a:t>
            </a:r>
            <a:endParaRPr lang="en-GB" altLang="en-US" sz="2400"/>
          </a:p>
        </p:txBody>
      </p:sp>
      <p:sp>
        <p:nvSpPr>
          <p:cNvPr id="22" name="Rectangle 28">
            <a:extLst>
              <a:ext uri="{FF2B5EF4-FFF2-40B4-BE49-F238E27FC236}">
                <a16:creationId xmlns:a16="http://schemas.microsoft.com/office/drawing/2014/main" id="{221FACF9-E8A5-D723-F72D-8E4B6E3B3340}"/>
              </a:ext>
            </a:extLst>
          </p:cNvPr>
          <p:cNvSpPr>
            <a:spLocks noChangeArrowheads="1"/>
          </p:cNvSpPr>
          <p:nvPr/>
        </p:nvSpPr>
        <p:spPr bwMode="auto">
          <a:xfrm>
            <a:off x="5797424" y="5058572"/>
            <a:ext cx="1603375"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seulement</a:t>
            </a:r>
            <a:r>
              <a:rPr lang="fr-FR" altLang="en-US" sz="2400"/>
              <a:t> </a:t>
            </a:r>
            <a:endParaRPr lang="en-GB" altLang="en-US" sz="2400"/>
          </a:p>
        </p:txBody>
      </p:sp>
      <p:sp>
        <p:nvSpPr>
          <p:cNvPr id="23" name="Rectangle 25">
            <a:extLst>
              <a:ext uri="{FF2B5EF4-FFF2-40B4-BE49-F238E27FC236}">
                <a16:creationId xmlns:a16="http://schemas.microsoft.com/office/drawing/2014/main" id="{CF026AC8-DA6A-B9B7-3ECE-313BC16A9EC0}"/>
              </a:ext>
            </a:extLst>
          </p:cNvPr>
          <p:cNvSpPr>
            <a:spLocks noChangeArrowheads="1"/>
          </p:cNvSpPr>
          <p:nvPr/>
        </p:nvSpPr>
        <p:spPr bwMode="auto">
          <a:xfrm>
            <a:off x="3938461" y="5395122"/>
            <a:ext cx="10922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Quelle </a:t>
            </a:r>
            <a:endParaRPr lang="en-GB" altLang="en-US" sz="2400" b="1"/>
          </a:p>
        </p:txBody>
      </p:sp>
      <p:sp>
        <p:nvSpPr>
          <p:cNvPr id="24" name="Rectangle 26">
            <a:extLst>
              <a:ext uri="{FF2B5EF4-FFF2-40B4-BE49-F238E27FC236}">
                <a16:creationId xmlns:a16="http://schemas.microsoft.com/office/drawing/2014/main" id="{BC97132E-6BD8-F31F-6B8D-A5CFD09B0BBA}"/>
              </a:ext>
            </a:extLst>
          </p:cNvPr>
          <p:cNvSpPr>
            <a:spLocks noChangeArrowheads="1"/>
          </p:cNvSpPr>
          <p:nvPr/>
        </p:nvSpPr>
        <p:spPr bwMode="auto">
          <a:xfrm>
            <a:off x="3028824" y="5795172"/>
            <a:ext cx="1419225"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fr-FR" altLang="en-US" sz="2400" b="1"/>
              <a:t>pour voir </a:t>
            </a:r>
            <a:endParaRPr lang="en-GB" altLang="en-US" sz="2400" b="1"/>
          </a:p>
        </p:txBody>
      </p:sp>
    </p:spTree>
    <p:extLst>
      <p:ext uri="{BB962C8B-B14F-4D97-AF65-F5344CB8AC3E}">
        <p14:creationId xmlns:p14="http://schemas.microsoft.com/office/powerpoint/2010/main" val="3142128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2883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lang="en-GB" sz="2800" b="1" err="1">
                  <a:solidFill>
                    <a:srgbClr val="7F6000"/>
                  </a:solidFill>
                  <a:latin typeface="Calibri" panose="020F0502020204030204"/>
                </a:rPr>
                <a:t>répondez</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8A206325-3DC6-45D5-074C-1000FE99C3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9" name="TextBox 8">
            <a:extLst>
              <a:ext uri="{FF2B5EF4-FFF2-40B4-BE49-F238E27FC236}">
                <a16:creationId xmlns:a16="http://schemas.microsoft.com/office/drawing/2014/main" id="{FE07243D-34DF-4EBC-52B6-3641D3AE7988}"/>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Going to school in Senegal, Africa</a:t>
            </a:r>
          </a:p>
        </p:txBody>
      </p:sp>
      <p:sp>
        <p:nvSpPr>
          <p:cNvPr id="15" name="TextBox 14">
            <a:extLst>
              <a:ext uri="{FF2B5EF4-FFF2-40B4-BE49-F238E27FC236}">
                <a16:creationId xmlns:a16="http://schemas.microsoft.com/office/drawing/2014/main" id="{99BA8274-E19F-B4D2-D062-898CD5D3D2B7}"/>
              </a:ext>
            </a:extLst>
          </p:cNvPr>
          <p:cNvSpPr txBox="1"/>
          <p:nvPr/>
        </p:nvSpPr>
        <p:spPr>
          <a:xfrm>
            <a:off x="529942" y="1915125"/>
            <a:ext cx="11122423" cy="2554545"/>
          </a:xfrm>
          <a:prstGeom prst="rect">
            <a:avLst/>
          </a:prstGeom>
          <a:solidFill>
            <a:schemeClr val="bg1"/>
          </a:solidFill>
          <a:ln>
            <a:solidFill>
              <a:schemeClr val="bg1">
                <a:lumMod val="50000"/>
              </a:schemeClr>
            </a:solidFill>
          </a:ln>
        </p:spPr>
        <p:txBody>
          <a:bodyPr wrap="square">
            <a:spAutoFit/>
          </a:bodyPr>
          <a:lstStyle/>
          <a:p>
            <a:r>
              <a:rPr lang="fr-FR" sz="2000" err="1"/>
              <a:t>Dado</a:t>
            </a:r>
            <a:r>
              <a:rPr lang="fr-FR" sz="2000"/>
              <a:t> a douze ans. Elle habite dans la banlieue de Dakar, qui est la capitale du Sénégal, en Afrique. </a:t>
            </a:r>
          </a:p>
          <a:p>
            <a:r>
              <a:rPr lang="fr-FR" sz="2000"/>
              <a:t>Comme beaucoup de Sénégalais, </a:t>
            </a:r>
            <a:r>
              <a:rPr lang="fr-FR" sz="2000" err="1"/>
              <a:t>Dado</a:t>
            </a:r>
            <a:r>
              <a:rPr lang="fr-FR" sz="2000"/>
              <a:t> parle français. Chez elle, elle parle aussi la langue sénégalaise. Elle va à l’école française quatre heures par jour. Elle y va tous les jours sauf le mercredi et le dimanche. Il y a des cours seulement le matin, parce qu’il fait trop chaud l’après-midi. Sa matière préférée, c’est le dessin, mais elle n’aime pas trop le français.</a:t>
            </a:r>
          </a:p>
          <a:p>
            <a:r>
              <a:rPr lang="fr-FR" sz="2000" err="1"/>
              <a:t>Dado</a:t>
            </a:r>
            <a:r>
              <a:rPr lang="fr-FR" sz="2000"/>
              <a:t> a de la chance. Au Sénégal,70% des garçons vont à l’école, mais seulement 33% des filles. Dans l’école de </a:t>
            </a:r>
            <a:r>
              <a:rPr lang="fr-FR" sz="2000" err="1"/>
              <a:t>Dado</a:t>
            </a:r>
            <a:r>
              <a:rPr lang="fr-FR" sz="2000"/>
              <a:t>, il y a seulement un professeur pour 60 élèves. </a:t>
            </a:r>
          </a:p>
          <a:p>
            <a:r>
              <a:rPr lang="fr-FR" sz="2000"/>
              <a:t>À la question: «Quelle est ton ambition?», </a:t>
            </a:r>
            <a:r>
              <a:rPr lang="fr-FR" sz="2000" err="1"/>
              <a:t>Dado</a:t>
            </a:r>
            <a:r>
              <a:rPr lang="fr-FR" sz="2000"/>
              <a:t> répond: «Je voudrais visiter Paris pour voir la Tour Eiffel.»</a:t>
            </a:r>
            <a:endParaRPr lang="en-GB" sz="2000"/>
          </a:p>
        </p:txBody>
      </p:sp>
      <p:pic>
        <p:nvPicPr>
          <p:cNvPr id="4" name="Content Placeholder 3">
            <a:extLst>
              <a:ext uri="{FF2B5EF4-FFF2-40B4-BE49-F238E27FC236}">
                <a16:creationId xmlns:a16="http://schemas.microsoft.com/office/drawing/2014/main" id="{5FA08703-0326-5EE7-CCB2-3C473F9AAB3A}"/>
              </a:ext>
            </a:extLst>
          </p:cNvPr>
          <p:cNvPicPr>
            <a:picLocks noChangeAspect="1"/>
          </p:cNvPicPr>
          <p:nvPr/>
        </p:nvPicPr>
        <p:blipFill rotWithShape="1">
          <a:blip r:embed="rId5">
            <a:extLst>
              <a:ext uri="{28A0092B-C50C-407E-A947-70E740481C1C}">
                <a14:useLocalDpi xmlns:a14="http://schemas.microsoft.com/office/drawing/2010/main" val="0"/>
              </a:ext>
            </a:extLst>
          </a:blip>
          <a:srcRect l="2016" t="11166" r="49001" b="57354"/>
          <a:stretch/>
        </p:blipFill>
        <p:spPr bwMode="auto">
          <a:xfrm>
            <a:off x="802680" y="4710930"/>
            <a:ext cx="4519207" cy="17407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2C4815A8-028B-2955-4EA7-0A99842E80F2}"/>
              </a:ext>
            </a:extLst>
          </p:cNvPr>
          <p:cNvPicPr>
            <a:picLocks noChangeAspect="1"/>
          </p:cNvPicPr>
          <p:nvPr/>
        </p:nvPicPr>
        <p:blipFill rotWithShape="1">
          <a:blip r:embed="rId5">
            <a:extLst>
              <a:ext uri="{28A0092B-C50C-407E-A947-70E740481C1C}">
                <a14:useLocalDpi xmlns:a14="http://schemas.microsoft.com/office/drawing/2010/main" val="0"/>
              </a:ext>
            </a:extLst>
          </a:blip>
          <a:srcRect l="2007" t="44097" r="49001" b="21856"/>
          <a:stretch/>
        </p:blipFill>
        <p:spPr bwMode="auto">
          <a:xfrm>
            <a:off x="6373339" y="4720998"/>
            <a:ext cx="4155213" cy="17306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Speech Bubble: Rectangle 7">
            <a:extLst>
              <a:ext uri="{FF2B5EF4-FFF2-40B4-BE49-F238E27FC236}">
                <a16:creationId xmlns:a16="http://schemas.microsoft.com/office/drawing/2014/main" id="{2A9D261C-84AE-EE01-79B3-7F8FEBE312A2}"/>
              </a:ext>
            </a:extLst>
          </p:cNvPr>
          <p:cNvSpPr/>
          <p:nvPr/>
        </p:nvSpPr>
        <p:spPr>
          <a:xfrm>
            <a:off x="5579143" y="570858"/>
            <a:ext cx="5261780" cy="1059542"/>
          </a:xfrm>
          <a:prstGeom prst="wedgeRectCallout">
            <a:avLst>
              <a:gd name="adj1" fmla="val 55921"/>
              <a:gd name="adj2" fmla="val 8304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endParaRPr lang="en-GB" sz="2400">
              <a:solidFill>
                <a:srgbClr val="7F6000"/>
              </a:solidFill>
              <a:latin typeface="Calibri" panose="020F0502020204030204"/>
            </a:endParaRP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Read the whole sentence to get all the relevant information.</a:t>
            </a:r>
          </a:p>
        </p:txBody>
      </p:sp>
      <p:sp>
        <p:nvSpPr>
          <p:cNvPr id="10" name="TextBox 9">
            <a:extLst>
              <a:ext uri="{FF2B5EF4-FFF2-40B4-BE49-F238E27FC236}">
                <a16:creationId xmlns:a16="http://schemas.microsoft.com/office/drawing/2014/main" id="{0E02D88F-B124-32E9-E735-4C42301D4E46}"/>
              </a:ext>
            </a:extLst>
          </p:cNvPr>
          <p:cNvSpPr txBox="1"/>
          <p:nvPr/>
        </p:nvSpPr>
        <p:spPr>
          <a:xfrm>
            <a:off x="802680" y="4754395"/>
            <a:ext cx="3959820" cy="312905"/>
          </a:xfrm>
          <a:prstGeom prst="rect">
            <a:avLst/>
          </a:prstGeom>
          <a:solidFill>
            <a:srgbClr val="92D050">
              <a:alpha val="10980"/>
            </a:srgbClr>
          </a:solidFill>
          <a:ln>
            <a:solidFill>
              <a:srgbClr val="00B050"/>
            </a:solidFill>
          </a:ln>
        </p:spPr>
        <p:txBody>
          <a:bodyPr wrap="square" rtlCol="0">
            <a:spAutoFit/>
          </a:bodyPr>
          <a:lstStyle/>
          <a:p>
            <a:endParaRPr lang="en-GB"/>
          </a:p>
        </p:txBody>
      </p:sp>
      <p:sp>
        <p:nvSpPr>
          <p:cNvPr id="11" name="TextBox 10">
            <a:extLst>
              <a:ext uri="{FF2B5EF4-FFF2-40B4-BE49-F238E27FC236}">
                <a16:creationId xmlns:a16="http://schemas.microsoft.com/office/drawing/2014/main" id="{281F3F84-BCC4-4B2B-6458-4E027E1321BD}"/>
              </a:ext>
            </a:extLst>
          </p:cNvPr>
          <p:cNvSpPr txBox="1"/>
          <p:nvPr/>
        </p:nvSpPr>
        <p:spPr>
          <a:xfrm>
            <a:off x="2489718" y="1956467"/>
            <a:ext cx="8360657" cy="278734"/>
          </a:xfrm>
          <a:prstGeom prst="rect">
            <a:avLst/>
          </a:prstGeom>
          <a:solidFill>
            <a:srgbClr val="92D050">
              <a:alpha val="10980"/>
            </a:srgbClr>
          </a:solidFill>
          <a:ln>
            <a:solidFill>
              <a:srgbClr val="00B050"/>
            </a:solidFill>
          </a:ln>
        </p:spPr>
        <p:txBody>
          <a:bodyPr wrap="square" rtlCol="0">
            <a:spAutoFit/>
          </a:bodyPr>
          <a:lstStyle/>
          <a:p>
            <a:endParaRPr lang="en-GB"/>
          </a:p>
        </p:txBody>
      </p:sp>
      <p:sp>
        <p:nvSpPr>
          <p:cNvPr id="12" name="TextBox 11">
            <a:extLst>
              <a:ext uri="{FF2B5EF4-FFF2-40B4-BE49-F238E27FC236}">
                <a16:creationId xmlns:a16="http://schemas.microsoft.com/office/drawing/2014/main" id="{3E911D6C-EDB3-D924-ECCA-1E36266E45CE}"/>
              </a:ext>
            </a:extLst>
          </p:cNvPr>
          <p:cNvSpPr txBox="1"/>
          <p:nvPr/>
        </p:nvSpPr>
        <p:spPr>
          <a:xfrm>
            <a:off x="823766" y="5187104"/>
            <a:ext cx="3959820" cy="312905"/>
          </a:xfrm>
          <a:prstGeom prst="rect">
            <a:avLst/>
          </a:prstGeom>
          <a:solidFill>
            <a:srgbClr val="FF0000">
              <a:alpha val="10980"/>
            </a:srgbClr>
          </a:solidFill>
          <a:ln>
            <a:solidFill>
              <a:srgbClr val="FF0000"/>
            </a:solidFill>
          </a:ln>
        </p:spPr>
        <p:txBody>
          <a:bodyPr wrap="square" rtlCol="0">
            <a:spAutoFit/>
          </a:bodyPr>
          <a:lstStyle/>
          <a:p>
            <a:endParaRPr lang="en-GB"/>
          </a:p>
        </p:txBody>
      </p:sp>
      <p:sp>
        <p:nvSpPr>
          <p:cNvPr id="13" name="TextBox 12">
            <a:extLst>
              <a:ext uri="{FF2B5EF4-FFF2-40B4-BE49-F238E27FC236}">
                <a16:creationId xmlns:a16="http://schemas.microsoft.com/office/drawing/2014/main" id="{28EA2702-A086-76B3-2914-92706A19201B}"/>
              </a:ext>
            </a:extLst>
          </p:cNvPr>
          <p:cNvSpPr txBox="1"/>
          <p:nvPr/>
        </p:nvSpPr>
        <p:spPr>
          <a:xfrm>
            <a:off x="4029704" y="2315028"/>
            <a:ext cx="7028539" cy="278734"/>
          </a:xfrm>
          <a:prstGeom prst="rect">
            <a:avLst/>
          </a:prstGeom>
          <a:solidFill>
            <a:srgbClr val="FF0000">
              <a:alpha val="10980"/>
            </a:srgbClr>
          </a:solidFill>
          <a:ln>
            <a:solidFill>
              <a:srgbClr val="FF0000"/>
            </a:solidFill>
          </a:ln>
        </p:spPr>
        <p:txBody>
          <a:bodyPr wrap="square" rtlCol="0">
            <a:spAutoFit/>
          </a:bodyPr>
          <a:lstStyle/>
          <a:p>
            <a:endParaRPr lang="en-GB"/>
          </a:p>
        </p:txBody>
      </p:sp>
      <p:sp>
        <p:nvSpPr>
          <p:cNvPr id="16" name="TextBox 15">
            <a:extLst>
              <a:ext uri="{FF2B5EF4-FFF2-40B4-BE49-F238E27FC236}">
                <a16:creationId xmlns:a16="http://schemas.microsoft.com/office/drawing/2014/main" id="{F090ADF8-FB9A-78D7-7256-EFF98F5D1288}"/>
              </a:ext>
            </a:extLst>
          </p:cNvPr>
          <p:cNvSpPr txBox="1"/>
          <p:nvPr/>
        </p:nvSpPr>
        <p:spPr>
          <a:xfrm>
            <a:off x="836466" y="5662946"/>
            <a:ext cx="4320268" cy="319582"/>
          </a:xfrm>
          <a:prstGeom prst="rect">
            <a:avLst/>
          </a:prstGeom>
          <a:solidFill>
            <a:srgbClr val="FFFF00">
              <a:alpha val="10980"/>
            </a:srgbClr>
          </a:solidFill>
          <a:ln>
            <a:solidFill>
              <a:srgbClr val="FFC000"/>
            </a:solidFill>
          </a:ln>
        </p:spPr>
        <p:txBody>
          <a:bodyPr wrap="square" rtlCol="0">
            <a:spAutoFit/>
          </a:bodyPr>
          <a:lstStyle/>
          <a:p>
            <a:endParaRPr lang="en-GB"/>
          </a:p>
        </p:txBody>
      </p:sp>
      <p:sp>
        <p:nvSpPr>
          <p:cNvPr id="17" name="TextBox 16">
            <a:extLst>
              <a:ext uri="{FF2B5EF4-FFF2-40B4-BE49-F238E27FC236}">
                <a16:creationId xmlns:a16="http://schemas.microsoft.com/office/drawing/2014/main" id="{E4316E6D-A30D-401B-F260-7F9911923064}"/>
              </a:ext>
            </a:extLst>
          </p:cNvPr>
          <p:cNvSpPr txBox="1"/>
          <p:nvPr/>
        </p:nvSpPr>
        <p:spPr>
          <a:xfrm>
            <a:off x="836466" y="6093639"/>
            <a:ext cx="4320268" cy="319582"/>
          </a:xfrm>
          <a:prstGeom prst="rect">
            <a:avLst/>
          </a:prstGeom>
          <a:solidFill>
            <a:schemeClr val="accent5">
              <a:lumMod val="75000"/>
              <a:alpha val="10980"/>
            </a:schemeClr>
          </a:solidFill>
          <a:ln>
            <a:solidFill>
              <a:srgbClr val="0070C0"/>
            </a:solidFill>
          </a:ln>
        </p:spPr>
        <p:txBody>
          <a:bodyPr wrap="square" rtlCol="0">
            <a:spAutoFit/>
          </a:bodyPr>
          <a:lstStyle/>
          <a:p>
            <a:endParaRPr lang="en-GB"/>
          </a:p>
        </p:txBody>
      </p:sp>
      <p:sp>
        <p:nvSpPr>
          <p:cNvPr id="19" name="TextBox 18">
            <a:extLst>
              <a:ext uri="{FF2B5EF4-FFF2-40B4-BE49-F238E27FC236}">
                <a16:creationId xmlns:a16="http://schemas.microsoft.com/office/drawing/2014/main" id="{0C30ABC1-64F5-B4A2-2E9A-791CBDD9D5B7}"/>
              </a:ext>
            </a:extLst>
          </p:cNvPr>
          <p:cNvSpPr txBox="1"/>
          <p:nvPr/>
        </p:nvSpPr>
        <p:spPr>
          <a:xfrm>
            <a:off x="6422451" y="4754395"/>
            <a:ext cx="3959820" cy="312905"/>
          </a:xfrm>
          <a:prstGeom prst="rect">
            <a:avLst/>
          </a:prstGeom>
          <a:solidFill>
            <a:schemeClr val="accent3">
              <a:lumMod val="75000"/>
              <a:alpha val="10980"/>
            </a:schemeClr>
          </a:solidFill>
          <a:ln>
            <a:solidFill>
              <a:srgbClr val="7F6000"/>
            </a:solidFill>
          </a:ln>
        </p:spPr>
        <p:txBody>
          <a:bodyPr wrap="square" rtlCol="0">
            <a:spAutoFit/>
          </a:bodyPr>
          <a:lstStyle/>
          <a:p>
            <a:endParaRPr lang="en-GB"/>
          </a:p>
        </p:txBody>
      </p:sp>
      <p:sp>
        <p:nvSpPr>
          <p:cNvPr id="20" name="TextBox 19">
            <a:extLst>
              <a:ext uri="{FF2B5EF4-FFF2-40B4-BE49-F238E27FC236}">
                <a16:creationId xmlns:a16="http://schemas.microsoft.com/office/drawing/2014/main" id="{78936AF5-1CA9-466C-C0CB-45D2A4692C0E}"/>
              </a:ext>
            </a:extLst>
          </p:cNvPr>
          <p:cNvSpPr txBox="1"/>
          <p:nvPr/>
        </p:nvSpPr>
        <p:spPr>
          <a:xfrm>
            <a:off x="6443537" y="5187103"/>
            <a:ext cx="3959820" cy="396000"/>
          </a:xfrm>
          <a:prstGeom prst="rect">
            <a:avLst/>
          </a:prstGeom>
          <a:solidFill>
            <a:srgbClr val="7030A0">
              <a:alpha val="10980"/>
            </a:srgbClr>
          </a:solidFill>
          <a:ln>
            <a:solidFill>
              <a:srgbClr val="7030A0"/>
            </a:solidFill>
          </a:ln>
        </p:spPr>
        <p:txBody>
          <a:bodyPr wrap="square" rtlCol="0">
            <a:spAutoFit/>
          </a:bodyPr>
          <a:lstStyle/>
          <a:p>
            <a:endParaRPr lang="en-GB"/>
          </a:p>
        </p:txBody>
      </p:sp>
      <p:sp>
        <p:nvSpPr>
          <p:cNvPr id="21" name="TextBox 20">
            <a:extLst>
              <a:ext uri="{FF2B5EF4-FFF2-40B4-BE49-F238E27FC236}">
                <a16:creationId xmlns:a16="http://schemas.microsoft.com/office/drawing/2014/main" id="{5109CDF2-EF7B-17EC-C91D-DB097EF346D8}"/>
              </a:ext>
            </a:extLst>
          </p:cNvPr>
          <p:cNvSpPr txBox="1"/>
          <p:nvPr/>
        </p:nvSpPr>
        <p:spPr>
          <a:xfrm>
            <a:off x="6456237" y="5689208"/>
            <a:ext cx="3926034" cy="360000"/>
          </a:xfrm>
          <a:prstGeom prst="rect">
            <a:avLst/>
          </a:prstGeom>
          <a:solidFill>
            <a:srgbClr val="FFC000">
              <a:alpha val="10980"/>
            </a:srgbClr>
          </a:solidFill>
          <a:ln>
            <a:solidFill>
              <a:srgbClr val="C00000"/>
            </a:solidFill>
          </a:ln>
        </p:spPr>
        <p:txBody>
          <a:bodyPr wrap="square" rtlCol="0">
            <a:spAutoFit/>
          </a:bodyPr>
          <a:lstStyle/>
          <a:p>
            <a:endParaRPr lang="en-GB"/>
          </a:p>
        </p:txBody>
      </p:sp>
      <p:sp>
        <p:nvSpPr>
          <p:cNvPr id="22" name="TextBox 21">
            <a:extLst>
              <a:ext uri="{FF2B5EF4-FFF2-40B4-BE49-F238E27FC236}">
                <a16:creationId xmlns:a16="http://schemas.microsoft.com/office/drawing/2014/main" id="{41923951-8573-6FA2-B41A-FB03C0D17B0E}"/>
              </a:ext>
            </a:extLst>
          </p:cNvPr>
          <p:cNvSpPr txBox="1"/>
          <p:nvPr/>
        </p:nvSpPr>
        <p:spPr>
          <a:xfrm>
            <a:off x="6456237" y="6131739"/>
            <a:ext cx="3926034" cy="296500"/>
          </a:xfrm>
          <a:prstGeom prst="rect">
            <a:avLst/>
          </a:prstGeom>
          <a:solidFill>
            <a:srgbClr val="FF66FF">
              <a:alpha val="10588"/>
            </a:srgbClr>
          </a:solidFill>
          <a:ln>
            <a:solidFill>
              <a:srgbClr val="FF66FF"/>
            </a:solidFill>
          </a:ln>
        </p:spPr>
        <p:txBody>
          <a:bodyPr wrap="square" rtlCol="0">
            <a:spAutoFit/>
          </a:bodyPr>
          <a:lstStyle/>
          <a:p>
            <a:endParaRPr lang="en-GB"/>
          </a:p>
        </p:txBody>
      </p:sp>
      <p:sp>
        <p:nvSpPr>
          <p:cNvPr id="23" name="TextBox 22">
            <a:extLst>
              <a:ext uri="{FF2B5EF4-FFF2-40B4-BE49-F238E27FC236}">
                <a16:creationId xmlns:a16="http://schemas.microsoft.com/office/drawing/2014/main" id="{C552BA79-7298-0DBD-6721-C12EE66E9BDB}"/>
              </a:ext>
            </a:extLst>
          </p:cNvPr>
          <p:cNvSpPr txBox="1"/>
          <p:nvPr/>
        </p:nvSpPr>
        <p:spPr>
          <a:xfrm>
            <a:off x="5156733" y="2627159"/>
            <a:ext cx="5693641" cy="278734"/>
          </a:xfrm>
          <a:prstGeom prst="rect">
            <a:avLst/>
          </a:prstGeom>
          <a:solidFill>
            <a:srgbClr val="FFFF00">
              <a:alpha val="10980"/>
            </a:srgbClr>
          </a:solidFill>
          <a:ln>
            <a:solidFill>
              <a:srgbClr val="FFC000"/>
            </a:solidFill>
          </a:ln>
        </p:spPr>
        <p:txBody>
          <a:bodyPr wrap="square" rtlCol="0">
            <a:spAutoFit/>
          </a:bodyPr>
          <a:lstStyle/>
          <a:p>
            <a:endParaRPr lang="en-GB"/>
          </a:p>
        </p:txBody>
      </p:sp>
      <p:sp>
        <p:nvSpPr>
          <p:cNvPr id="24" name="TextBox 23">
            <a:extLst>
              <a:ext uri="{FF2B5EF4-FFF2-40B4-BE49-F238E27FC236}">
                <a16:creationId xmlns:a16="http://schemas.microsoft.com/office/drawing/2014/main" id="{C6DE63CC-3223-23B1-4189-C169F25E626A}"/>
              </a:ext>
            </a:extLst>
          </p:cNvPr>
          <p:cNvSpPr txBox="1"/>
          <p:nvPr/>
        </p:nvSpPr>
        <p:spPr>
          <a:xfrm>
            <a:off x="539634" y="2910145"/>
            <a:ext cx="7199307" cy="327248"/>
          </a:xfrm>
          <a:prstGeom prst="rect">
            <a:avLst/>
          </a:prstGeom>
          <a:solidFill>
            <a:schemeClr val="accent5">
              <a:lumMod val="75000"/>
              <a:alpha val="10980"/>
            </a:schemeClr>
          </a:solidFill>
          <a:ln>
            <a:solidFill>
              <a:srgbClr val="0070C0"/>
            </a:solidFill>
          </a:ln>
        </p:spPr>
        <p:txBody>
          <a:bodyPr wrap="square" rtlCol="0">
            <a:spAutoFit/>
          </a:bodyPr>
          <a:lstStyle/>
          <a:p>
            <a:endParaRPr lang="en-GB"/>
          </a:p>
        </p:txBody>
      </p:sp>
      <p:sp>
        <p:nvSpPr>
          <p:cNvPr id="25" name="TextBox 24">
            <a:extLst>
              <a:ext uri="{FF2B5EF4-FFF2-40B4-BE49-F238E27FC236}">
                <a16:creationId xmlns:a16="http://schemas.microsoft.com/office/drawing/2014/main" id="{F5D4F5FD-AB2A-C3ED-5033-1F8CD6D6ABFA}"/>
              </a:ext>
            </a:extLst>
          </p:cNvPr>
          <p:cNvSpPr txBox="1"/>
          <p:nvPr/>
        </p:nvSpPr>
        <p:spPr>
          <a:xfrm>
            <a:off x="7738941" y="2917317"/>
            <a:ext cx="3913424" cy="303484"/>
          </a:xfrm>
          <a:prstGeom prst="rect">
            <a:avLst/>
          </a:prstGeom>
          <a:solidFill>
            <a:schemeClr val="accent3">
              <a:lumMod val="75000"/>
              <a:alpha val="10980"/>
            </a:schemeClr>
          </a:solidFill>
          <a:ln>
            <a:solidFill>
              <a:srgbClr val="7F6000"/>
            </a:solidFill>
          </a:ln>
        </p:spPr>
        <p:txBody>
          <a:bodyPr wrap="square" rtlCol="0">
            <a:spAutoFit/>
          </a:bodyPr>
          <a:lstStyle/>
          <a:p>
            <a:endParaRPr lang="en-GB"/>
          </a:p>
        </p:txBody>
      </p:sp>
      <p:sp>
        <p:nvSpPr>
          <p:cNvPr id="26" name="TextBox 25">
            <a:extLst>
              <a:ext uri="{FF2B5EF4-FFF2-40B4-BE49-F238E27FC236}">
                <a16:creationId xmlns:a16="http://schemas.microsoft.com/office/drawing/2014/main" id="{34E05C88-134F-FCA2-1965-994467FBE7B6}"/>
              </a:ext>
            </a:extLst>
          </p:cNvPr>
          <p:cNvSpPr txBox="1"/>
          <p:nvPr/>
        </p:nvSpPr>
        <p:spPr>
          <a:xfrm>
            <a:off x="539634" y="3222973"/>
            <a:ext cx="3913424" cy="303484"/>
          </a:xfrm>
          <a:prstGeom prst="rect">
            <a:avLst/>
          </a:prstGeom>
          <a:solidFill>
            <a:schemeClr val="accent3">
              <a:lumMod val="75000"/>
              <a:alpha val="10980"/>
            </a:schemeClr>
          </a:solidFill>
          <a:ln>
            <a:solidFill>
              <a:srgbClr val="7F6000"/>
            </a:solidFill>
          </a:ln>
        </p:spPr>
        <p:txBody>
          <a:bodyPr wrap="square" rtlCol="0">
            <a:spAutoFit/>
          </a:bodyPr>
          <a:lstStyle/>
          <a:p>
            <a:endParaRPr lang="en-GB"/>
          </a:p>
        </p:txBody>
      </p:sp>
      <p:sp>
        <p:nvSpPr>
          <p:cNvPr id="27" name="TextBox 26">
            <a:extLst>
              <a:ext uri="{FF2B5EF4-FFF2-40B4-BE49-F238E27FC236}">
                <a16:creationId xmlns:a16="http://schemas.microsoft.com/office/drawing/2014/main" id="{6E1247CF-1201-EE70-31F8-005B6C0749F6}"/>
              </a:ext>
            </a:extLst>
          </p:cNvPr>
          <p:cNvSpPr txBox="1"/>
          <p:nvPr/>
        </p:nvSpPr>
        <p:spPr>
          <a:xfrm>
            <a:off x="2209800" y="3796962"/>
            <a:ext cx="4909950" cy="327745"/>
          </a:xfrm>
          <a:prstGeom prst="rect">
            <a:avLst/>
          </a:prstGeom>
          <a:solidFill>
            <a:srgbClr val="FFC000">
              <a:alpha val="10980"/>
            </a:srgbClr>
          </a:solidFill>
          <a:ln>
            <a:solidFill>
              <a:srgbClr val="C00000"/>
            </a:solidFill>
          </a:ln>
        </p:spPr>
        <p:txBody>
          <a:bodyPr wrap="square" rtlCol="0">
            <a:spAutoFit/>
          </a:bodyPr>
          <a:lstStyle/>
          <a:p>
            <a:endParaRPr lang="en-GB"/>
          </a:p>
        </p:txBody>
      </p:sp>
      <p:sp>
        <p:nvSpPr>
          <p:cNvPr id="28" name="TextBox 27">
            <a:extLst>
              <a:ext uri="{FF2B5EF4-FFF2-40B4-BE49-F238E27FC236}">
                <a16:creationId xmlns:a16="http://schemas.microsoft.com/office/drawing/2014/main" id="{EB656462-C1F9-687A-38CF-5D9E45B66B47}"/>
              </a:ext>
            </a:extLst>
          </p:cNvPr>
          <p:cNvSpPr txBox="1"/>
          <p:nvPr/>
        </p:nvSpPr>
        <p:spPr>
          <a:xfrm>
            <a:off x="2782589" y="3550918"/>
            <a:ext cx="7620767" cy="260264"/>
          </a:xfrm>
          <a:prstGeom prst="rect">
            <a:avLst/>
          </a:prstGeom>
          <a:solidFill>
            <a:srgbClr val="7030A0">
              <a:alpha val="10980"/>
            </a:srgbClr>
          </a:solidFill>
          <a:ln>
            <a:solidFill>
              <a:srgbClr val="7030A0"/>
            </a:solidFill>
          </a:ln>
        </p:spPr>
        <p:txBody>
          <a:bodyPr wrap="square" rtlCol="0">
            <a:spAutoFit/>
          </a:bodyPr>
          <a:lstStyle/>
          <a:p>
            <a:endParaRPr lang="en-GB"/>
          </a:p>
        </p:txBody>
      </p:sp>
      <p:sp>
        <p:nvSpPr>
          <p:cNvPr id="29" name="TextBox 28">
            <a:extLst>
              <a:ext uri="{FF2B5EF4-FFF2-40B4-BE49-F238E27FC236}">
                <a16:creationId xmlns:a16="http://schemas.microsoft.com/office/drawing/2014/main" id="{3352B693-FFFC-3492-3D5B-2DD1DF9C7FD5}"/>
              </a:ext>
            </a:extLst>
          </p:cNvPr>
          <p:cNvSpPr txBox="1"/>
          <p:nvPr/>
        </p:nvSpPr>
        <p:spPr>
          <a:xfrm>
            <a:off x="6443537" y="4124707"/>
            <a:ext cx="2573463" cy="284725"/>
          </a:xfrm>
          <a:prstGeom prst="rect">
            <a:avLst/>
          </a:prstGeom>
          <a:solidFill>
            <a:srgbClr val="FF66FF">
              <a:alpha val="10588"/>
            </a:srgbClr>
          </a:solidFill>
          <a:ln>
            <a:solidFill>
              <a:srgbClr val="FF66FF"/>
            </a:solidFill>
          </a:ln>
        </p:spPr>
        <p:txBody>
          <a:bodyPr wrap="square" rtlCol="0">
            <a:spAutoFit/>
          </a:bodyPr>
          <a:lstStyle/>
          <a:p>
            <a:endParaRPr lang="en-GB"/>
          </a:p>
        </p:txBody>
      </p:sp>
    </p:spTree>
    <p:extLst>
      <p:ext uri="{BB962C8B-B14F-4D97-AF65-F5344CB8AC3E}">
        <p14:creationId xmlns:p14="http://schemas.microsoft.com/office/powerpoint/2010/main" val="191577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912068" cy="6627933"/>
            <a:chOff x="461639" y="-76213"/>
            <a:chExt cx="1191206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864600" y="-76213"/>
              <a:ext cx="35091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essayez encore </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2">
            <a:extLst>
              <a:ext uri="{FF2B5EF4-FFF2-40B4-BE49-F238E27FC236}">
                <a16:creationId xmlns:a16="http://schemas.microsoft.com/office/drawing/2014/main" id="{781B1D01-C2AE-168A-4937-94587E7CDB2A}"/>
              </a:ext>
            </a:extLst>
          </p:cNvPr>
          <p:cNvSpPr txBox="1">
            <a:spLocks noChangeArrowheads="1"/>
          </p:cNvSpPr>
          <p:nvPr/>
        </p:nvSpPr>
        <p:spPr bwMode="auto">
          <a:xfrm>
            <a:off x="461639" y="1147763"/>
            <a:ext cx="8711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fr-FR" altLang="en-US" sz="2400" b="1" u="sng"/>
              <a:t>Instructions</a:t>
            </a:r>
            <a:r>
              <a:rPr lang="fr-FR" altLang="en-US" sz="2400"/>
              <a:t>: devinez la signification des mots entourés en jaune:</a:t>
            </a:r>
          </a:p>
        </p:txBody>
      </p:sp>
      <p:sp>
        <p:nvSpPr>
          <p:cNvPr id="8" name="Oval 7">
            <a:extLst>
              <a:ext uri="{FF2B5EF4-FFF2-40B4-BE49-F238E27FC236}">
                <a16:creationId xmlns:a16="http://schemas.microsoft.com/office/drawing/2014/main" id="{DD0E1E31-F79C-A151-7285-D30EC4926AE9}"/>
              </a:ext>
            </a:extLst>
          </p:cNvPr>
          <p:cNvSpPr/>
          <p:nvPr/>
        </p:nvSpPr>
        <p:spPr>
          <a:xfrm>
            <a:off x="5506040" y="1147763"/>
            <a:ext cx="3066459" cy="461665"/>
          </a:xfrm>
          <a:prstGeom prst="ellipse">
            <a:avLst/>
          </a:prstGeom>
          <a:solidFill>
            <a:srgbClr val="FFFF00">
              <a:alpha val="3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icture 7">
            <a:extLst>
              <a:ext uri="{FF2B5EF4-FFF2-40B4-BE49-F238E27FC236}">
                <a16:creationId xmlns:a16="http://schemas.microsoft.com/office/drawing/2014/main" id="{AE0F858E-82EC-B47A-0F93-A12EF06E2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61" b="41010"/>
          <a:stretch/>
        </p:blipFill>
        <p:spPr bwMode="auto">
          <a:xfrm>
            <a:off x="246554" y="1990347"/>
            <a:ext cx="6175375" cy="388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73428BB3-AA7D-9407-EAA4-FDDC219649DA}"/>
              </a:ext>
            </a:extLst>
          </p:cNvPr>
          <p:cNvSpPr/>
          <p:nvPr/>
        </p:nvSpPr>
        <p:spPr>
          <a:xfrm>
            <a:off x="1373679" y="3567113"/>
            <a:ext cx="514350" cy="236537"/>
          </a:xfrm>
          <a:prstGeom prst="ellipse">
            <a:avLst/>
          </a:prstGeom>
          <a:solidFill>
            <a:srgbClr val="FFFF00">
              <a:alpha val="3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a:extLst>
              <a:ext uri="{FF2B5EF4-FFF2-40B4-BE49-F238E27FC236}">
                <a16:creationId xmlns:a16="http://schemas.microsoft.com/office/drawing/2014/main" id="{A8E7C210-487A-1CE9-4E05-4564DE991CBB}"/>
              </a:ext>
            </a:extLst>
          </p:cNvPr>
          <p:cNvSpPr/>
          <p:nvPr/>
        </p:nvSpPr>
        <p:spPr>
          <a:xfrm>
            <a:off x="2591292" y="3994150"/>
            <a:ext cx="1914525" cy="336550"/>
          </a:xfrm>
          <a:prstGeom prst="ellipse">
            <a:avLst/>
          </a:prstGeom>
          <a:solidFill>
            <a:srgbClr val="FFFF00">
              <a:alpha val="3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a:extLst>
              <a:ext uri="{FF2B5EF4-FFF2-40B4-BE49-F238E27FC236}">
                <a16:creationId xmlns:a16="http://schemas.microsoft.com/office/drawing/2014/main" id="{91FCE9EF-C6CE-0D69-D4C3-4EEF1BB5914C}"/>
              </a:ext>
            </a:extLst>
          </p:cNvPr>
          <p:cNvSpPr/>
          <p:nvPr/>
        </p:nvSpPr>
        <p:spPr>
          <a:xfrm>
            <a:off x="1110154" y="4521200"/>
            <a:ext cx="514350" cy="236538"/>
          </a:xfrm>
          <a:prstGeom prst="ellipse">
            <a:avLst/>
          </a:prstGeom>
          <a:solidFill>
            <a:srgbClr val="FFFF00">
              <a:alpha val="3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a:extLst>
              <a:ext uri="{FF2B5EF4-FFF2-40B4-BE49-F238E27FC236}">
                <a16:creationId xmlns:a16="http://schemas.microsoft.com/office/drawing/2014/main" id="{A61BE8A1-4E77-A094-1402-064D794AB9BD}"/>
              </a:ext>
            </a:extLst>
          </p:cNvPr>
          <p:cNvSpPr/>
          <p:nvPr/>
        </p:nvSpPr>
        <p:spPr>
          <a:xfrm>
            <a:off x="2959592" y="4757738"/>
            <a:ext cx="882650" cy="238125"/>
          </a:xfrm>
          <a:prstGeom prst="ellipse">
            <a:avLst/>
          </a:prstGeom>
          <a:solidFill>
            <a:srgbClr val="FFFF00">
              <a:alpha val="3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a:extLst>
              <a:ext uri="{FF2B5EF4-FFF2-40B4-BE49-F238E27FC236}">
                <a16:creationId xmlns:a16="http://schemas.microsoft.com/office/drawing/2014/main" id="{BE9FE24A-D925-12A5-C1E1-31E11ADFF954}"/>
              </a:ext>
            </a:extLst>
          </p:cNvPr>
          <p:cNvSpPr/>
          <p:nvPr/>
        </p:nvSpPr>
        <p:spPr>
          <a:xfrm>
            <a:off x="2545254" y="4999038"/>
            <a:ext cx="1095375" cy="271462"/>
          </a:xfrm>
          <a:prstGeom prst="ellipse">
            <a:avLst/>
          </a:prstGeom>
          <a:solidFill>
            <a:srgbClr val="FFFF00">
              <a:alpha val="3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8" name="Picture 7">
            <a:extLst>
              <a:ext uri="{FF2B5EF4-FFF2-40B4-BE49-F238E27FC236}">
                <a16:creationId xmlns:a16="http://schemas.microsoft.com/office/drawing/2014/main" id="{A39DDD44-C861-5532-CE74-1F54B442F6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085" r="4473"/>
          <a:stretch/>
        </p:blipFill>
        <p:spPr bwMode="auto">
          <a:xfrm>
            <a:off x="6223128" y="3043237"/>
            <a:ext cx="589915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A781EA3B-CF6A-F2FD-4BB1-4629AD600916}"/>
              </a:ext>
            </a:extLst>
          </p:cNvPr>
          <p:cNvSpPr/>
          <p:nvPr/>
        </p:nvSpPr>
        <p:spPr>
          <a:xfrm>
            <a:off x="7258179" y="3923614"/>
            <a:ext cx="1128712" cy="327025"/>
          </a:xfrm>
          <a:prstGeom prst="ellipse">
            <a:avLst/>
          </a:prstGeom>
          <a:solidFill>
            <a:srgbClr val="FFFF00">
              <a:alpha val="3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Oval 19">
            <a:extLst>
              <a:ext uri="{FF2B5EF4-FFF2-40B4-BE49-F238E27FC236}">
                <a16:creationId xmlns:a16="http://schemas.microsoft.com/office/drawing/2014/main" id="{6AE3B22F-B77C-2B84-1124-A774A80792ED}"/>
              </a:ext>
            </a:extLst>
          </p:cNvPr>
          <p:cNvSpPr/>
          <p:nvPr/>
        </p:nvSpPr>
        <p:spPr>
          <a:xfrm>
            <a:off x="7950329" y="4641164"/>
            <a:ext cx="617537" cy="371475"/>
          </a:xfrm>
          <a:prstGeom prst="ellipse">
            <a:avLst/>
          </a:prstGeom>
          <a:solidFill>
            <a:srgbClr val="FFFF00">
              <a:alpha val="3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TextBox 20">
            <a:extLst>
              <a:ext uri="{FF2B5EF4-FFF2-40B4-BE49-F238E27FC236}">
                <a16:creationId xmlns:a16="http://schemas.microsoft.com/office/drawing/2014/main" id="{9EA5FBD5-0F69-1BE0-8510-CBBF8CB01ABC}"/>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Pressures at school</a:t>
            </a:r>
          </a:p>
        </p:txBody>
      </p:sp>
    </p:spTree>
    <p:extLst>
      <p:ext uri="{BB962C8B-B14F-4D97-AF65-F5344CB8AC3E}">
        <p14:creationId xmlns:p14="http://schemas.microsoft.com/office/powerpoint/2010/main" val="71192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721376" cy="6627933"/>
            <a:chOff x="461639" y="-76213"/>
            <a:chExt cx="11721376"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623301" y="-76213"/>
              <a:ext cx="35597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essayez encore </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
            <a:extLst>
              <a:ext uri="{FF2B5EF4-FFF2-40B4-BE49-F238E27FC236}">
                <a16:creationId xmlns:a16="http://schemas.microsoft.com/office/drawing/2014/main" id="{6DFB9E01-81D6-FFDC-3515-81F81A639DFD}"/>
              </a:ext>
            </a:extLst>
          </p:cNvPr>
          <p:cNvSpPr>
            <a:spLocks noChangeArrowheads="1"/>
          </p:cNvSpPr>
          <p:nvPr/>
        </p:nvSpPr>
        <p:spPr bwMode="auto">
          <a:xfrm>
            <a:off x="622300" y="1189875"/>
            <a:ext cx="89598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Calibri Light" panose="020F0302020204030204" pitchFamily="34" charset="0"/>
              <a:buAutoNum type="arabicPeriod"/>
            </a:pPr>
            <a:r>
              <a:rPr lang="fr-FR" altLang="en-US" sz="2400"/>
              <a:t>La vie au collège est de plus en plus difficile. Je ne suis pas tellement </a:t>
            </a:r>
            <a:r>
              <a:rPr lang="fr-FR" altLang="en-US" sz="2400" b="1" u="sng"/>
              <a:t>doué</a:t>
            </a:r>
            <a:r>
              <a:rPr lang="fr-FR" altLang="en-US" sz="2400"/>
              <a:t> pour les études.</a:t>
            </a:r>
          </a:p>
          <a:p>
            <a:pPr>
              <a:buFont typeface="Calibri Light" panose="020F0302020204030204" pitchFamily="34" charset="0"/>
              <a:buAutoNum type="arabicPeriod"/>
            </a:pPr>
            <a:r>
              <a:rPr lang="fr-FR" altLang="en-US" sz="2400"/>
              <a:t>Je préfère la lecture, les promenades, </a:t>
            </a:r>
            <a:r>
              <a:rPr lang="fr-FR" altLang="en-US" sz="2400" b="1" u="sng"/>
              <a:t>les activités solitaires</a:t>
            </a:r>
            <a:r>
              <a:rPr lang="fr-FR" altLang="en-US" sz="2400"/>
              <a:t>.</a:t>
            </a:r>
          </a:p>
          <a:p>
            <a:pPr>
              <a:buFont typeface="Calibri Light" panose="020F0302020204030204" pitchFamily="34" charset="0"/>
              <a:buAutoNum type="arabicPeriod"/>
            </a:pPr>
            <a:r>
              <a:rPr lang="fr-FR" altLang="en-US" sz="2400"/>
              <a:t>Mes parents disent que comme </a:t>
            </a:r>
            <a:r>
              <a:rPr lang="fr-FR" altLang="en-US" sz="2400" b="1" u="sng"/>
              <a:t>eux</a:t>
            </a:r>
            <a:r>
              <a:rPr lang="fr-FR" altLang="en-US" sz="2400"/>
              <a:t>, je peux avoir une bonne carrière. </a:t>
            </a:r>
          </a:p>
          <a:p>
            <a:pPr>
              <a:buFont typeface="Calibri Light" panose="020F0302020204030204" pitchFamily="34" charset="0"/>
              <a:buAutoNum type="arabicPeriod"/>
            </a:pPr>
            <a:r>
              <a:rPr lang="fr-FR" altLang="en-US" sz="2400"/>
              <a:t>J’ai peur </a:t>
            </a:r>
            <a:r>
              <a:rPr lang="fr-FR" altLang="en-US" sz="2400" b="1" u="sng"/>
              <a:t>d’échouer</a:t>
            </a:r>
            <a:r>
              <a:rPr lang="fr-FR" altLang="en-US" sz="2400"/>
              <a:t> à mes examens.</a:t>
            </a:r>
          </a:p>
          <a:p>
            <a:pPr>
              <a:buFont typeface="Calibri Light" panose="020F0302020204030204" pitchFamily="34" charset="0"/>
              <a:buAutoNum type="arabicPeriod"/>
            </a:pPr>
            <a:r>
              <a:rPr lang="fr-FR" altLang="en-US" sz="2400"/>
              <a:t>Tu dois faire plus d’efforts </a:t>
            </a:r>
            <a:r>
              <a:rPr lang="fr-FR" altLang="en-US" sz="2400" b="1" u="sng"/>
              <a:t>pour te faire </a:t>
            </a:r>
            <a:r>
              <a:rPr lang="fr-FR" altLang="en-US" sz="2400"/>
              <a:t>des copains.</a:t>
            </a:r>
          </a:p>
          <a:p>
            <a:pPr>
              <a:buFont typeface="Calibri Light" panose="020F0302020204030204" pitchFamily="34" charset="0"/>
              <a:buAutoNum type="arabicPeriod"/>
            </a:pPr>
            <a:r>
              <a:rPr lang="fr-FR" altLang="en-US" sz="2400"/>
              <a:t>Parle à tes parents de </a:t>
            </a:r>
            <a:r>
              <a:rPr lang="fr-FR" altLang="en-US" sz="2400" b="1" u="sng"/>
              <a:t>tes soucis </a:t>
            </a:r>
            <a:r>
              <a:rPr lang="fr-FR" altLang="en-US" sz="2400"/>
              <a:t>et explique ce qui te stresse.</a:t>
            </a:r>
          </a:p>
        </p:txBody>
      </p:sp>
      <p:sp>
        <p:nvSpPr>
          <p:cNvPr id="17" name="TextBox 16">
            <a:extLst>
              <a:ext uri="{FF2B5EF4-FFF2-40B4-BE49-F238E27FC236}">
                <a16:creationId xmlns:a16="http://schemas.microsoft.com/office/drawing/2014/main" id="{4A33A552-5C1D-A2C7-EFC7-183C850F8D85}"/>
              </a:ext>
            </a:extLst>
          </p:cNvPr>
          <p:cNvSpPr txBox="1">
            <a:spLocks noChangeArrowheads="1"/>
          </p:cNvSpPr>
          <p:nvPr/>
        </p:nvSpPr>
        <p:spPr bwMode="auto">
          <a:xfrm>
            <a:off x="622300" y="467563"/>
            <a:ext cx="8555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fr-FR" altLang="en-US" sz="2400" b="1" u="sng"/>
              <a:t>Instructions</a:t>
            </a:r>
            <a:r>
              <a:rPr lang="fr-FR" altLang="en-US" sz="2400"/>
              <a:t>: devinez la signification des </a:t>
            </a:r>
            <a:r>
              <a:rPr lang="fr-FR" altLang="en-US" sz="2400" u="sng"/>
              <a:t>mots </a:t>
            </a:r>
            <a:r>
              <a:rPr lang="fr-FR" altLang="en-US" sz="2400" u="sng" err="1"/>
              <a:t>soulign</a:t>
            </a:r>
            <a:r>
              <a:rPr lang="en-GB" altLang="en-US" sz="2400" u="sng" err="1"/>
              <a:t>és</a:t>
            </a:r>
            <a:r>
              <a:rPr lang="fr-FR" altLang="en-US" sz="2400" u="sng"/>
              <a:t>:</a:t>
            </a:r>
          </a:p>
        </p:txBody>
      </p:sp>
    </p:spTree>
    <p:extLst>
      <p:ext uri="{BB962C8B-B14F-4D97-AF65-F5344CB8AC3E}">
        <p14:creationId xmlns:p14="http://schemas.microsoft.com/office/powerpoint/2010/main" val="56700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912068" cy="6627933"/>
            <a:chOff x="461639" y="-76213"/>
            <a:chExt cx="1191206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32010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Lire: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essayez encore </a:t>
              </a:r>
              <a:endPar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E70A7BF0-72C8-325D-3B71-9CC07169D1E8}"/>
              </a:ext>
            </a:extLst>
          </p:cNvPr>
          <p:cNvSpPr/>
          <p:nvPr/>
        </p:nvSpPr>
        <p:spPr>
          <a:xfrm>
            <a:off x="647700" y="472394"/>
            <a:ext cx="8936038" cy="6186309"/>
          </a:xfrm>
          <a:prstGeom prst="rect">
            <a:avLst/>
          </a:prstGeom>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ts val="1200"/>
              </a:spcBef>
            </a:pPr>
            <a:r>
              <a:rPr lang="en-US" altLang="en-US">
                <a:latin typeface="Arial" panose="020B0604020202020204" pitchFamily="34" charset="0"/>
                <a:cs typeface="Times New Roman" panose="02020603050405020304" pitchFamily="18" charset="0"/>
              </a:rPr>
              <a:t>Answer the questions in </a:t>
            </a:r>
            <a:r>
              <a:rPr lang="en-US" altLang="en-US" b="1">
                <a:latin typeface="Arial" panose="020B0604020202020204" pitchFamily="34" charset="0"/>
                <a:cs typeface="Times New Roman" panose="02020603050405020304" pitchFamily="18" charset="0"/>
              </a:rPr>
              <a:t>English</a:t>
            </a:r>
            <a:r>
              <a:rPr lang="en-US" altLang="en-US">
                <a:latin typeface="Arial" panose="020B0604020202020204" pitchFamily="34" charset="0"/>
                <a:cs typeface="Times New Roman" panose="02020603050405020304" pitchFamily="18" charset="0"/>
              </a:rPr>
              <a:t>.</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(a)     Why is Jean-Paul making poor progress at school?</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a:t>
            </a:r>
            <a:endParaRPr lang="en-US" altLang="en-US" sz="1400">
              <a:latin typeface="Times New Roman" panose="02020603050405020304" pitchFamily="18" charset="0"/>
              <a:cs typeface="Times New Roman" panose="02020603050405020304" pitchFamily="18" charset="0"/>
            </a:endParaRPr>
          </a:p>
          <a:p>
            <a:pPr algn="r"/>
            <a:r>
              <a:rPr lang="en-US" altLang="en-US" sz="1400" b="1">
                <a:latin typeface="Arial" panose="020B0604020202020204" pitchFamily="34" charset="0"/>
                <a:cs typeface="Times New Roman" panose="02020603050405020304" pitchFamily="18" charset="0"/>
              </a:rPr>
              <a:t>(1)</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(b)     Why has he so few friends?</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a:t>
            </a:r>
            <a:endParaRPr lang="en-US" altLang="en-US" sz="1400">
              <a:latin typeface="Times New Roman" panose="02020603050405020304" pitchFamily="18" charset="0"/>
              <a:cs typeface="Times New Roman" panose="02020603050405020304" pitchFamily="18" charset="0"/>
            </a:endParaRPr>
          </a:p>
          <a:p>
            <a:pPr algn="r"/>
            <a:r>
              <a:rPr lang="en-US" altLang="en-US" sz="1400" b="1">
                <a:latin typeface="Arial" panose="020B0604020202020204" pitchFamily="34" charset="0"/>
                <a:cs typeface="Times New Roman" panose="02020603050405020304" pitchFamily="18" charset="0"/>
              </a:rPr>
              <a:t>(1)</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(c)     How do his parents add to the pressure on him?</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a:t>
            </a:r>
            <a:endParaRPr lang="en-US" altLang="en-US" sz="1400">
              <a:latin typeface="Times New Roman" panose="02020603050405020304" pitchFamily="18" charset="0"/>
              <a:cs typeface="Times New Roman" panose="02020603050405020304" pitchFamily="18" charset="0"/>
            </a:endParaRPr>
          </a:p>
          <a:p>
            <a:pPr algn="r"/>
            <a:r>
              <a:rPr lang="en-US" altLang="en-US" sz="1400" b="1">
                <a:latin typeface="Arial" panose="020B0604020202020204" pitchFamily="34" charset="0"/>
                <a:cs typeface="Times New Roman" panose="02020603050405020304" pitchFamily="18" charset="0"/>
              </a:rPr>
              <a:t>(1)</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(d)     What is he afraid of?</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a:t>
            </a:r>
            <a:endParaRPr lang="en-US" altLang="en-US" sz="1400">
              <a:latin typeface="Times New Roman" panose="02020603050405020304" pitchFamily="18" charset="0"/>
              <a:cs typeface="Times New Roman" panose="02020603050405020304" pitchFamily="18" charset="0"/>
            </a:endParaRPr>
          </a:p>
          <a:p>
            <a:pPr algn="r"/>
            <a:r>
              <a:rPr lang="en-US" altLang="en-US" sz="1400" b="1">
                <a:latin typeface="Arial" panose="020B0604020202020204" pitchFamily="34" charset="0"/>
                <a:cs typeface="Times New Roman" panose="02020603050405020304" pitchFamily="18" charset="0"/>
              </a:rPr>
              <a:t>(1)</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(e)     What advice does he receive? Give </a:t>
            </a:r>
            <a:r>
              <a:rPr lang="en-US" altLang="en-US" b="1">
                <a:latin typeface="Arial" panose="020B0604020202020204" pitchFamily="34" charset="0"/>
                <a:cs typeface="Times New Roman" panose="02020603050405020304" pitchFamily="18" charset="0"/>
              </a:rPr>
              <a:t>two </a:t>
            </a:r>
            <a:r>
              <a:rPr lang="en-US" altLang="en-US">
                <a:latin typeface="Arial" panose="020B0604020202020204" pitchFamily="34" charset="0"/>
                <a:cs typeface="Times New Roman" panose="02020603050405020304" pitchFamily="18" charset="0"/>
              </a:rPr>
              <a:t>details.</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1 .....................................................................................................................</a:t>
            </a:r>
            <a:endParaRPr lang="en-US" altLang="en-US" sz="1400">
              <a:latin typeface="Times New Roman" panose="02020603050405020304" pitchFamily="18" charset="0"/>
              <a:cs typeface="Times New Roman" panose="02020603050405020304" pitchFamily="18" charset="0"/>
            </a:endParaRPr>
          </a:p>
          <a:p>
            <a:pPr>
              <a:spcBef>
                <a:spcPts val="1200"/>
              </a:spcBef>
            </a:pPr>
            <a:r>
              <a:rPr lang="en-US" altLang="en-US">
                <a:latin typeface="Arial" panose="020B0604020202020204" pitchFamily="34" charset="0"/>
                <a:cs typeface="Times New Roman" panose="02020603050405020304" pitchFamily="18" charset="0"/>
              </a:rPr>
              <a:t>2 .....................................................................................................................</a:t>
            </a:r>
            <a:endParaRPr lang="en-US" altLang="en-US" sz="1400">
              <a:latin typeface="Times New Roman" panose="02020603050405020304" pitchFamily="18" charset="0"/>
              <a:cs typeface="Times New Roman" panose="02020603050405020304" pitchFamily="18" charset="0"/>
            </a:endParaRPr>
          </a:p>
          <a:p>
            <a:pPr algn="r"/>
            <a:r>
              <a:rPr lang="en-US" altLang="en-US" sz="1400" b="1">
                <a:latin typeface="Arial" panose="020B0604020202020204" pitchFamily="34" charset="0"/>
                <a:cs typeface="Times New Roman" panose="02020603050405020304" pitchFamily="18" charset="0"/>
              </a:rPr>
              <a:t>(2)</a:t>
            </a:r>
            <a:endParaRPr lang="en-US" alt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7372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EE857F4-010E-2EE3-5D7D-450C938F7AA0}"/>
              </a:ext>
            </a:extLst>
          </p:cNvPr>
          <p:cNvSpPr txBox="1">
            <a:spLocks/>
          </p:cNvSpPr>
          <p:nvPr/>
        </p:nvSpPr>
        <p:spPr bwMode="auto">
          <a:xfrm>
            <a:off x="612396" y="2849174"/>
            <a:ext cx="8026277" cy="374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57189" indent="-457189" algn="l" defTabSz="609585" rtl="0" fontAlgn="base">
              <a:spcBef>
                <a:spcPct val="20000"/>
              </a:spcBef>
              <a:spcAft>
                <a:spcPct val="0"/>
              </a:spcAft>
              <a:buFont typeface="Arial" panose="020B0604020202020204" pitchFamily="34" charset="0"/>
              <a:buChar char="•"/>
              <a:defRPr sz="4267" kern="1200">
                <a:solidFill>
                  <a:schemeClr val="tx1">
                    <a:lumMod val="65000"/>
                    <a:lumOff val="35000"/>
                  </a:schemeClr>
                </a:solidFill>
                <a:latin typeface="+mn-lt"/>
                <a:ea typeface="MS PGothic" panose="020B0600070205080204" pitchFamily="34" charset="-128"/>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lumMod val="65000"/>
                    <a:lumOff val="35000"/>
                  </a:schemeClr>
                </a:solidFill>
                <a:latin typeface="+mn-lt"/>
                <a:ea typeface="MS PGothic" panose="020B0600070205080204" pitchFamily="34" charset="-128"/>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lumMod val="65000"/>
                    <a:lumOff val="35000"/>
                  </a:schemeClr>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14400" fontAlgn="auto">
              <a:spcBef>
                <a:spcPts val="0"/>
              </a:spcBef>
              <a:spcAft>
                <a:spcPts val="0"/>
              </a:spcAft>
              <a:defRPr/>
            </a:pPr>
            <a:r>
              <a:rPr lang="en-GB" sz="2400" b="1">
                <a:solidFill>
                  <a:schemeClr val="tx1"/>
                </a:solidFill>
                <a:ea typeface="+mn-ea"/>
              </a:rPr>
              <a:t>Tips for exam success:</a:t>
            </a:r>
          </a:p>
          <a:p>
            <a:pPr defTabSz="914400" fontAlgn="auto">
              <a:spcBef>
                <a:spcPts val="0"/>
              </a:spcBef>
              <a:spcAft>
                <a:spcPts val="0"/>
              </a:spcAft>
              <a:defRPr/>
            </a:pPr>
            <a:endParaRPr lang="en-GB" sz="2400">
              <a:solidFill>
                <a:schemeClr val="tx1"/>
              </a:solidFill>
            </a:endParaRPr>
          </a:p>
          <a:p>
            <a:pPr defTabSz="914400" fontAlgn="auto">
              <a:spcBef>
                <a:spcPts val="0"/>
              </a:spcBef>
              <a:spcAft>
                <a:spcPts val="0"/>
              </a:spcAft>
              <a:defRPr/>
            </a:pPr>
            <a:r>
              <a:rPr lang="en-GB" sz="2400">
                <a:solidFill>
                  <a:schemeClr val="tx1"/>
                </a:solidFill>
              </a:rPr>
              <a:t>Leave yourself enough time to complete the translation - manage your time across the different sections of the paper.</a:t>
            </a:r>
          </a:p>
          <a:p>
            <a:pPr defTabSz="914400" fontAlgn="auto">
              <a:spcBef>
                <a:spcPts val="0"/>
              </a:spcBef>
              <a:spcAft>
                <a:spcPts val="0"/>
              </a:spcAft>
              <a:defRPr/>
            </a:pPr>
            <a:r>
              <a:rPr lang="en-GB" sz="2400">
                <a:solidFill>
                  <a:schemeClr val="tx1"/>
                </a:solidFill>
              </a:rPr>
              <a:t>Don’t give up on the translation if you come across something you find difficult – other parts will be easier.</a:t>
            </a:r>
          </a:p>
          <a:p>
            <a:pPr defTabSz="914400" fontAlgn="auto">
              <a:spcBef>
                <a:spcPts val="0"/>
              </a:spcBef>
              <a:spcAft>
                <a:spcPts val="0"/>
              </a:spcAft>
              <a:defRPr/>
            </a:pPr>
            <a:r>
              <a:rPr lang="en-GB" sz="2400">
                <a:solidFill>
                  <a:schemeClr val="tx1"/>
                </a:solidFill>
              </a:rPr>
              <a:t>Check your translation carefully to make sure you don’t miss anything out.</a:t>
            </a:r>
          </a:p>
        </p:txBody>
      </p:sp>
      <p:sp>
        <p:nvSpPr>
          <p:cNvPr id="8" name="Title 1">
            <a:extLst>
              <a:ext uri="{FF2B5EF4-FFF2-40B4-BE49-F238E27FC236}">
                <a16:creationId xmlns:a16="http://schemas.microsoft.com/office/drawing/2014/main" id="{89B286DA-D7A2-3E79-AD13-D483BECFAC1F}"/>
              </a:ext>
            </a:extLst>
          </p:cNvPr>
          <p:cNvSpPr txBox="1">
            <a:spLocks/>
          </p:cNvSpPr>
          <p:nvPr/>
        </p:nvSpPr>
        <p:spPr bwMode="auto">
          <a:xfrm>
            <a:off x="176607" y="85210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09585" rtl="0" fontAlgn="base">
              <a:spcBef>
                <a:spcPct val="0"/>
              </a:spcBef>
              <a:spcAft>
                <a:spcPct val="0"/>
              </a:spcAft>
              <a:defRPr sz="5500" b="1" kern="1200">
                <a:solidFill>
                  <a:srgbClr val="235B58"/>
                </a:solidFill>
                <a:latin typeface="Calibri" panose="020F0502020204030204" pitchFamily="34" charset="0"/>
                <a:ea typeface="MS PGothic" panose="020B0600070205080204" pitchFamily="34" charset="-128"/>
                <a:cs typeface="Calibri" panose="020F0502020204030204" pitchFamily="34" charset="0"/>
              </a:defRPr>
            </a:lvl1pPr>
            <a:lvl2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2pPr>
            <a:lvl3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3pPr>
            <a:lvl4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4pPr>
            <a:lvl5pPr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5pPr>
            <a:lvl6pPr marL="609585"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6pPr>
            <a:lvl7pPr marL="1219170"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7pPr>
            <a:lvl8pPr marL="1828754"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8pPr>
            <a:lvl9pPr marL="2438339" algn="ctr" defTabSz="609585" rtl="0" fontAlgn="base">
              <a:spcBef>
                <a:spcPct val="0"/>
              </a:spcBef>
              <a:spcAft>
                <a:spcPct val="0"/>
              </a:spcAft>
              <a:defRPr sz="5867">
                <a:solidFill>
                  <a:schemeClr val="tx1"/>
                </a:solidFill>
                <a:latin typeface="Calibri" panose="020F0502020204030204" pitchFamily="34" charset="0"/>
                <a:ea typeface="MS PGothic" panose="020B0600070205080204" pitchFamily="34" charset="-128"/>
              </a:defRPr>
            </a:lvl9pPr>
          </a:lstStyle>
          <a:p>
            <a:r>
              <a:rPr lang="en-GB"/>
              <a:t>Reading 3: translation</a:t>
            </a:r>
          </a:p>
        </p:txBody>
      </p:sp>
    </p:spTree>
    <p:extLst>
      <p:ext uri="{BB962C8B-B14F-4D97-AF65-F5344CB8AC3E}">
        <p14:creationId xmlns:p14="http://schemas.microsoft.com/office/powerpoint/2010/main" val="406140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4">
                                            <p:txEl>
                                              <p:pRg st="2" end="2"/>
                                            </p:txEl>
                                          </p:spTgt>
                                        </p:tgtEl>
                                        <p:attrNameLst>
                                          <p:attrName>style.color</p:attrName>
                                        </p:attrNameLst>
                                      </p:cBhvr>
                                      <p:to>
                                        <p:clrVal>
                                          <a:schemeClr val="accent2"/>
                                        </p:clrVal>
                                      </p:to>
                                    </p:set>
                                    <p:set>
                                      <p:cBhvr>
                                        <p:cTn id="23" dur="500" fill="hold"/>
                                        <p:tgtEl>
                                          <p:spTgt spid="4">
                                            <p:txEl>
                                              <p:pRg st="2" end="2"/>
                                            </p:txEl>
                                          </p:spTgt>
                                        </p:tgtEl>
                                        <p:attrNameLst>
                                          <p:attrName>fillcolor</p:attrName>
                                        </p:attrNameLst>
                                      </p:cBhvr>
                                      <p:to>
                                        <p:clrVal>
                                          <a:schemeClr val="accent2"/>
                                        </p:clrVal>
                                      </p:to>
                                    </p:set>
                                    <p:set>
                                      <p:cBhvr>
                                        <p:cTn id="24" dur="500" fill="hold"/>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1351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Reading</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4787147" cy="1260345"/>
          </a:xfrm>
          <a:prstGeom prst="rect">
            <a:avLst/>
          </a:prstGeom>
          <a:noFill/>
        </p:spPr>
        <p:txBody>
          <a:bodyPr wrap="square" rtlCol="0">
            <a:spAutoFit/>
          </a:bodyPr>
          <a:lstStyle/>
          <a:p>
            <a:pPr>
              <a:lnSpc>
                <a:spcPct val="107000"/>
              </a:lnSpc>
              <a:spcAft>
                <a:spcPts val="800"/>
              </a:spcAft>
            </a:pPr>
            <a:r>
              <a:rPr lang="en-GB" sz="2400" kern="0">
                <a:effectLst/>
                <a:ea typeface="Times New Roman" panose="02020603050405020304" pitchFamily="18" charset="0"/>
                <a:cs typeface="Times New Roman" panose="02020603050405020304" pitchFamily="18" charset="0"/>
              </a:rPr>
              <a:t>Your sister has seen this post on Facebook and asks you to translate it for her into </a:t>
            </a:r>
            <a:r>
              <a:rPr lang="en-GB" sz="2400" b="1" kern="0">
                <a:effectLst/>
                <a:ea typeface="Times New Roman" panose="02020603050405020304" pitchFamily="18" charset="0"/>
                <a:cs typeface="Times New Roman" panose="02020603050405020304" pitchFamily="18" charset="0"/>
              </a:rPr>
              <a:t>English</a:t>
            </a:r>
            <a:r>
              <a:rPr lang="en-GB" sz="2400" kern="0">
                <a:effectLst/>
                <a:ea typeface="Times New Roman" panose="02020603050405020304" pitchFamily="18" charset="0"/>
                <a:cs typeface="Times New Roman" panose="02020603050405020304" pitchFamily="18" charset="0"/>
              </a:rPr>
              <a:t>.</a:t>
            </a:r>
            <a:endParaRPr lang="en-GB" sz="2400" kern="100">
              <a:effectLst/>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C795272-6B13-D7DE-4A4D-98D3808D116D}"/>
              </a:ext>
            </a:extLst>
          </p:cNvPr>
          <p:cNvSpPr txBox="1"/>
          <p:nvPr/>
        </p:nvSpPr>
        <p:spPr>
          <a:xfrm>
            <a:off x="659220" y="2343030"/>
            <a:ext cx="10503978" cy="1655518"/>
          </a:xfrm>
          <a:prstGeom prst="rect">
            <a:avLst/>
          </a:prstGeom>
          <a:noFill/>
          <a:ln>
            <a:solidFill>
              <a:schemeClr val="tx1"/>
            </a:solidFill>
          </a:ln>
        </p:spPr>
        <p:txBody>
          <a:bodyPr wrap="square" rtlCol="0">
            <a:spAutoFit/>
          </a:bodyPr>
          <a:lstStyle/>
          <a:p>
            <a:pPr marL="28575" marR="28575">
              <a:lnSpc>
                <a:spcPct val="107000"/>
              </a:lnSpc>
              <a:spcBef>
                <a:spcPts val="450"/>
              </a:spcBef>
              <a:spcAft>
                <a:spcPts val="450"/>
              </a:spcAft>
            </a:pPr>
            <a:r>
              <a:rPr lang="fr-FR" sz="2400" kern="0">
                <a:effectLst/>
                <a:ea typeface="Times New Roman" panose="02020603050405020304" pitchFamily="18" charset="0"/>
                <a:cs typeface="Comic Sans MS" panose="030F0702030302020204" pitchFamily="66" charset="0"/>
              </a:rPr>
              <a:t>Je me dispute souvent avec mes parents à cause de mes copains qui, selon mon père, ont une mauvaise influence sur moi. Samedi, il n’était pas content car j’ai participé à une manifestation contre la pollution. Je lui ai dit que je ferais de mon mieux pour protéger la planète, ce qui me semble plus important que mes études.</a:t>
            </a:r>
            <a:endParaRPr lang="fr-FR" sz="2400" kern="100">
              <a:effectLst/>
              <a:ea typeface="Times New Roman" panose="02020603050405020304" pitchFamily="18" charset="0"/>
              <a:cs typeface="Times New Roman" panose="02020603050405020304" pitchFamily="18" charset="0"/>
            </a:endParaRPr>
          </a:p>
        </p:txBody>
      </p:sp>
      <p:sp>
        <p:nvSpPr>
          <p:cNvPr id="11" name="Speech Bubble: Rectangle 10">
            <a:extLst>
              <a:ext uri="{FF2B5EF4-FFF2-40B4-BE49-F238E27FC236}">
                <a16:creationId xmlns:a16="http://schemas.microsoft.com/office/drawing/2014/main" id="{C662B947-4615-0F73-60E1-20AE4472FB16}"/>
              </a:ext>
            </a:extLst>
          </p:cNvPr>
          <p:cNvSpPr/>
          <p:nvPr/>
        </p:nvSpPr>
        <p:spPr>
          <a:xfrm>
            <a:off x="5495989" y="506207"/>
            <a:ext cx="5261780" cy="1655517"/>
          </a:xfrm>
          <a:prstGeom prst="wedgeRectCallout">
            <a:avLst>
              <a:gd name="adj1" fmla="val 59645"/>
              <a:gd name="adj2" fmla="val 10061"/>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Don’t give up on the translation if you come across something you find difficult – other parts will be easier.</a:t>
            </a: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
        <p:nvSpPr>
          <p:cNvPr id="8" name="TextBox 7">
            <a:extLst>
              <a:ext uri="{FF2B5EF4-FFF2-40B4-BE49-F238E27FC236}">
                <a16:creationId xmlns:a16="http://schemas.microsoft.com/office/drawing/2014/main" id="{0086871A-AB36-AB94-7AE9-D7BF763A0FB5}"/>
              </a:ext>
            </a:extLst>
          </p:cNvPr>
          <p:cNvSpPr txBox="1"/>
          <p:nvPr/>
        </p:nvSpPr>
        <p:spPr>
          <a:xfrm>
            <a:off x="788378" y="4204925"/>
            <a:ext cx="10374819" cy="2246769"/>
          </a:xfrm>
          <a:prstGeom prst="rect">
            <a:avLst/>
          </a:prstGeom>
          <a:noFill/>
        </p:spPr>
        <p:txBody>
          <a:bodyPr wrap="square" rtlCol="0">
            <a:spAutoFit/>
          </a:bodyPr>
          <a:lstStyle/>
          <a:p>
            <a:r>
              <a:rPr lang="en-GB" sz="2800">
                <a:solidFill>
                  <a:schemeClr val="accent1">
                    <a:lumMod val="75000"/>
                  </a:schemeClr>
                </a:solidFill>
                <a:latin typeface="Baguet Script" panose="00000500000000000000" pitchFamily="2" charset="0"/>
              </a:rPr>
              <a:t>I argue with my parents</a:t>
            </a:r>
            <a:r>
              <a:rPr lang="en-GB" sz="2800">
                <a:solidFill>
                  <a:schemeClr val="accent1">
                    <a:lumMod val="75000"/>
                  </a:schemeClr>
                </a:solidFill>
                <a:highlight>
                  <a:srgbClr val="FFFF00"/>
                </a:highlight>
                <a:latin typeface="Baguet Script" panose="00000500000000000000" pitchFamily="2" charset="0"/>
              </a:rPr>
              <a:t> </a:t>
            </a:r>
            <a:r>
              <a:rPr lang="en-GB" sz="2800">
                <a:solidFill>
                  <a:schemeClr val="accent1">
                    <a:lumMod val="75000"/>
                  </a:schemeClr>
                </a:solidFill>
                <a:latin typeface="Baguet Script" panose="00000500000000000000" pitchFamily="2" charset="0"/>
              </a:rPr>
              <a:t>because of my friends</a:t>
            </a:r>
            <a:r>
              <a:rPr lang="en-GB" sz="2800">
                <a:solidFill>
                  <a:schemeClr val="accent1">
                    <a:lumMod val="75000"/>
                  </a:schemeClr>
                </a:solidFill>
                <a:highlight>
                  <a:srgbClr val="FFFF00"/>
                </a:highlight>
                <a:latin typeface="Baguet Script" panose="00000500000000000000" pitchFamily="2" charset="0"/>
              </a:rPr>
              <a:t>,</a:t>
            </a:r>
            <a:r>
              <a:rPr lang="en-GB" sz="2800">
                <a:solidFill>
                  <a:schemeClr val="accent1">
                    <a:lumMod val="75000"/>
                  </a:schemeClr>
                </a:solidFill>
                <a:latin typeface="Baguet Script" panose="00000500000000000000" pitchFamily="2" charset="0"/>
              </a:rPr>
              <a:t> sometimes my dad</a:t>
            </a:r>
          </a:p>
          <a:p>
            <a:r>
              <a:rPr lang="en-GB" sz="2800">
                <a:solidFill>
                  <a:schemeClr val="accent1">
                    <a:lumMod val="75000"/>
                  </a:schemeClr>
                </a:solidFill>
                <a:latin typeface="Baguet Script" panose="00000500000000000000" pitchFamily="2" charset="0"/>
              </a:rPr>
              <a:t>says that they have a bad influence on me</a:t>
            </a:r>
            <a:r>
              <a:rPr lang="en-GB" sz="2800">
                <a:solidFill>
                  <a:schemeClr val="accent1">
                    <a:lumMod val="75000"/>
                  </a:schemeClr>
                </a:solidFill>
                <a:highlight>
                  <a:srgbClr val="FFFF00"/>
                </a:highlight>
                <a:latin typeface="Baguet Script" panose="00000500000000000000" pitchFamily="2" charset="0"/>
              </a:rPr>
              <a:t>. </a:t>
            </a:r>
            <a:r>
              <a:rPr lang="en-GB" sz="2800">
                <a:solidFill>
                  <a:schemeClr val="accent1">
                    <a:lumMod val="75000"/>
                  </a:schemeClr>
                </a:solidFill>
                <a:latin typeface="Baguet Script" panose="00000500000000000000" pitchFamily="2" charset="0"/>
              </a:rPr>
              <a:t>On Sunday, he was not</a:t>
            </a:r>
          </a:p>
          <a:p>
            <a:r>
              <a:rPr lang="en-GB" sz="2800">
                <a:solidFill>
                  <a:schemeClr val="accent1">
                    <a:lumMod val="75000"/>
                  </a:schemeClr>
                </a:solidFill>
                <a:latin typeface="Baguet Script" panose="00000500000000000000" pitchFamily="2" charset="0"/>
              </a:rPr>
              <a:t>happy because</a:t>
            </a:r>
            <a:r>
              <a:rPr lang="en-GB" sz="2800">
                <a:solidFill>
                  <a:schemeClr val="accent1">
                    <a:lumMod val="75000"/>
                  </a:schemeClr>
                </a:solidFill>
                <a:highlight>
                  <a:srgbClr val="FFFF00"/>
                </a:highlight>
                <a:latin typeface="Baguet Script" panose="00000500000000000000" pitchFamily="2" charset="0"/>
              </a:rPr>
              <a:t> </a:t>
            </a:r>
            <a:r>
              <a:rPr lang="en-GB" sz="2800">
                <a:solidFill>
                  <a:schemeClr val="accent1">
                    <a:lumMod val="75000"/>
                  </a:schemeClr>
                </a:solidFill>
                <a:latin typeface="Baguet Script" panose="00000500000000000000" pitchFamily="2" charset="0"/>
              </a:rPr>
              <a:t>I will participate in a manifestation about the</a:t>
            </a:r>
          </a:p>
          <a:p>
            <a:r>
              <a:rPr lang="en-GB" sz="2800">
                <a:solidFill>
                  <a:schemeClr val="accent1">
                    <a:lumMod val="75000"/>
                  </a:schemeClr>
                </a:solidFill>
                <a:latin typeface="Baguet Script" panose="00000500000000000000" pitchFamily="2" charset="0"/>
              </a:rPr>
              <a:t>pollution</a:t>
            </a:r>
            <a:r>
              <a:rPr lang="en-GB" sz="2800">
                <a:solidFill>
                  <a:schemeClr val="accent1">
                    <a:lumMod val="75000"/>
                  </a:schemeClr>
                </a:solidFill>
                <a:highlight>
                  <a:srgbClr val="FFFF00"/>
                </a:highlight>
                <a:latin typeface="Baguet Script" panose="00000500000000000000" pitchFamily="2" charset="0"/>
              </a:rPr>
              <a:t>. </a:t>
            </a:r>
            <a:r>
              <a:rPr lang="en-GB" sz="2800">
                <a:solidFill>
                  <a:schemeClr val="accent1">
                    <a:lumMod val="75000"/>
                  </a:schemeClr>
                </a:solidFill>
                <a:latin typeface="Baguet Script" panose="00000500000000000000" pitchFamily="2" charset="0"/>
              </a:rPr>
              <a:t>I am saying that</a:t>
            </a:r>
            <a:r>
              <a:rPr lang="en-GB" sz="2800">
                <a:solidFill>
                  <a:schemeClr val="accent1">
                    <a:lumMod val="75000"/>
                  </a:schemeClr>
                </a:solidFill>
                <a:highlight>
                  <a:srgbClr val="FFFF00"/>
                </a:highlight>
                <a:latin typeface="Baguet Script" panose="00000500000000000000" pitchFamily="2" charset="0"/>
              </a:rPr>
              <a:t> </a:t>
            </a:r>
            <a:r>
              <a:rPr lang="en-GB" sz="2800">
                <a:solidFill>
                  <a:schemeClr val="accent1">
                    <a:lumMod val="75000"/>
                  </a:schemeClr>
                </a:solidFill>
                <a:latin typeface="Baguet Script" panose="00000500000000000000" pitchFamily="2" charset="0"/>
              </a:rPr>
              <a:t>I will try my best</a:t>
            </a:r>
            <a:r>
              <a:rPr lang="en-GB" sz="2800">
                <a:solidFill>
                  <a:schemeClr val="accent1">
                    <a:lumMod val="75000"/>
                  </a:schemeClr>
                </a:solidFill>
                <a:highlight>
                  <a:srgbClr val="FFFF00"/>
                </a:highlight>
                <a:latin typeface="Baguet Script" panose="00000500000000000000" pitchFamily="2" charset="0"/>
              </a:rPr>
              <a:t> </a:t>
            </a:r>
            <a:r>
              <a:rPr lang="en-GB" sz="2800">
                <a:solidFill>
                  <a:schemeClr val="accent1">
                    <a:lumMod val="75000"/>
                  </a:schemeClr>
                </a:solidFill>
                <a:latin typeface="Baguet Script" panose="00000500000000000000" pitchFamily="2" charset="0"/>
              </a:rPr>
              <a:t>to protect the planet,</a:t>
            </a:r>
          </a:p>
          <a:p>
            <a:r>
              <a:rPr lang="en-GB" sz="2800">
                <a:solidFill>
                  <a:schemeClr val="accent1">
                    <a:lumMod val="75000"/>
                  </a:schemeClr>
                </a:solidFill>
                <a:latin typeface="Baguet Script" panose="00000500000000000000" pitchFamily="2" charset="0"/>
              </a:rPr>
              <a:t>which is more important than my studies</a:t>
            </a:r>
            <a:r>
              <a:rPr lang="en-GB" sz="2800">
                <a:solidFill>
                  <a:schemeClr val="accent1">
                    <a:lumMod val="75000"/>
                  </a:schemeClr>
                </a:solidFill>
                <a:highlight>
                  <a:srgbClr val="FFFF00"/>
                </a:highlight>
                <a:latin typeface="Baguet Script" panose="00000500000000000000" pitchFamily="2" charset="0"/>
              </a:rPr>
              <a:t>.</a:t>
            </a:r>
          </a:p>
        </p:txBody>
      </p:sp>
      <p:sp>
        <p:nvSpPr>
          <p:cNvPr id="9" name="Speech Bubble: Rectangle 8">
            <a:extLst>
              <a:ext uri="{FF2B5EF4-FFF2-40B4-BE49-F238E27FC236}">
                <a16:creationId xmlns:a16="http://schemas.microsoft.com/office/drawing/2014/main" id="{D9A2BAFF-B1F3-2ADD-B11C-61D6084A201A}"/>
              </a:ext>
            </a:extLst>
          </p:cNvPr>
          <p:cNvSpPr/>
          <p:nvPr/>
        </p:nvSpPr>
        <p:spPr>
          <a:xfrm>
            <a:off x="5495989" y="511803"/>
            <a:ext cx="5261780" cy="1180826"/>
          </a:xfrm>
          <a:prstGeom prst="wedgeRectCallout">
            <a:avLst>
              <a:gd name="adj1" fmla="val -56950"/>
              <a:gd name="adj2" fmla="val 45178"/>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lvl="0">
              <a:defRPr/>
            </a:pPr>
            <a:r>
              <a:rPr lang="en-GB" sz="2400">
                <a:solidFill>
                  <a:srgbClr val="7F6000"/>
                </a:solidFill>
              </a:rPr>
              <a:t>Check your translation carefully to make sure you don’t miss anything out.</a:t>
            </a:r>
          </a:p>
        </p:txBody>
      </p:sp>
    </p:spTree>
    <p:extLst>
      <p:ext uri="{BB962C8B-B14F-4D97-AF65-F5344CB8AC3E}">
        <p14:creationId xmlns:p14="http://schemas.microsoft.com/office/powerpoint/2010/main" val="310030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uiExpand="1" build="p"/>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1351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Reading</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1176808" cy="5842818"/>
          </a:xfrm>
          <a:prstGeom prst="rect">
            <a:avLst/>
          </a:prstGeom>
          <a:noFill/>
        </p:spPr>
        <p:txBody>
          <a:bodyPr wrap="square" rtlCol="0">
            <a:spAutoFit/>
          </a:bodyPr>
          <a:lstStyle/>
          <a:p>
            <a:pPr>
              <a:lnSpc>
                <a:spcPct val="107000"/>
              </a:lnSpc>
              <a:spcAft>
                <a:spcPts val="800"/>
              </a:spcAft>
            </a:pPr>
            <a:r>
              <a:rPr lang="en-GB" sz="2400" kern="0">
                <a:effectLst/>
                <a:ea typeface="Times New Roman" panose="02020603050405020304" pitchFamily="18" charset="0"/>
                <a:cs typeface="Times New Roman" panose="02020603050405020304" pitchFamily="18" charset="0"/>
              </a:rPr>
              <a:t>Translation can expose a lack of knowledge of </a:t>
            </a:r>
            <a:r>
              <a:rPr lang="en-GB" sz="2400" b="1" kern="0">
                <a:effectLst/>
                <a:ea typeface="Times New Roman" panose="02020603050405020304" pitchFamily="18" charset="0"/>
                <a:cs typeface="Times New Roman" panose="02020603050405020304" pitchFamily="18" charset="0"/>
              </a:rPr>
              <a:t>timeframes</a:t>
            </a:r>
            <a:r>
              <a:rPr lang="en-GB" sz="2400" kern="0">
                <a:effectLst/>
                <a:ea typeface="Times New Roman" panose="02020603050405020304" pitchFamily="18" charset="0"/>
                <a:cs typeface="Times New Roman" panose="02020603050405020304" pitchFamily="18" charset="0"/>
              </a:rPr>
              <a:t>, </a:t>
            </a:r>
            <a:r>
              <a:rPr lang="en-GB" sz="2400" b="1" kern="0">
                <a:effectLst/>
                <a:ea typeface="Times New Roman" panose="02020603050405020304" pitchFamily="18" charset="0"/>
                <a:cs typeface="Times New Roman" panose="02020603050405020304" pitchFamily="18" charset="0"/>
              </a:rPr>
              <a:t>negatives</a:t>
            </a:r>
            <a:r>
              <a:rPr lang="en-GB" sz="2400" kern="0">
                <a:effectLst/>
                <a:ea typeface="Times New Roman" panose="02020603050405020304" pitchFamily="18" charset="0"/>
                <a:cs typeface="Times New Roman" panose="02020603050405020304" pitchFamily="18" charset="0"/>
              </a:rPr>
              <a:t>, </a:t>
            </a:r>
            <a:r>
              <a:rPr lang="en-GB" sz="2400" b="1" kern="0">
                <a:effectLst/>
                <a:ea typeface="Times New Roman" panose="02020603050405020304" pitchFamily="18" charset="0"/>
                <a:cs typeface="Times New Roman" panose="02020603050405020304" pitchFamily="18" charset="0"/>
              </a:rPr>
              <a:t>articles</a:t>
            </a:r>
            <a:r>
              <a:rPr lang="en-GB" sz="2400" kern="0">
                <a:effectLst/>
                <a:ea typeface="Times New Roman" panose="02020603050405020304" pitchFamily="18" charset="0"/>
                <a:cs typeface="Times New Roman" panose="02020603050405020304" pitchFamily="18" charset="0"/>
              </a:rPr>
              <a:t> and </a:t>
            </a:r>
            <a:r>
              <a:rPr lang="en-GB" sz="2400" b="1" kern="0">
                <a:effectLst/>
                <a:ea typeface="Times New Roman" panose="02020603050405020304" pitchFamily="18" charset="0"/>
                <a:cs typeface="Times New Roman" panose="02020603050405020304" pitchFamily="18" charset="0"/>
              </a:rPr>
              <a:t>adverbs</a:t>
            </a:r>
            <a:r>
              <a:rPr lang="en-GB" sz="2400" kern="0">
                <a:effectLst/>
                <a:ea typeface="Times New Roman" panose="02020603050405020304" pitchFamily="18" charset="0"/>
                <a:cs typeface="Times New Roman" panose="02020603050405020304" pitchFamily="18" charset="0"/>
              </a:rPr>
              <a:t>, </a:t>
            </a:r>
            <a:r>
              <a:rPr lang="en-GB" sz="2400" b="1" kern="0">
                <a:effectLst/>
                <a:ea typeface="Times New Roman" panose="02020603050405020304" pitchFamily="18" charset="0"/>
                <a:cs typeface="Times New Roman" panose="02020603050405020304" pitchFamily="18" charset="0"/>
              </a:rPr>
              <a:t>pronouns</a:t>
            </a:r>
            <a:r>
              <a:rPr lang="en-GB" sz="2400" kern="0">
                <a:effectLst/>
                <a:ea typeface="Times New Roman" panose="02020603050405020304" pitchFamily="18" charset="0"/>
                <a:cs typeface="Times New Roman" panose="02020603050405020304" pitchFamily="18" charset="0"/>
              </a:rPr>
              <a:t> and </a:t>
            </a:r>
            <a:r>
              <a:rPr lang="en-GB" sz="2400" b="1" kern="0">
                <a:effectLst/>
                <a:ea typeface="Times New Roman" panose="02020603050405020304" pitchFamily="18" charset="0"/>
                <a:cs typeface="Times New Roman" panose="02020603050405020304" pitchFamily="18" charset="0"/>
              </a:rPr>
              <a:t>possessive</a:t>
            </a:r>
            <a:r>
              <a:rPr lang="en-GB" sz="2400" kern="0">
                <a:effectLst/>
                <a:ea typeface="Times New Roman" panose="02020603050405020304" pitchFamily="18" charset="0"/>
                <a:cs typeface="Times New Roman" panose="02020603050405020304" pitchFamily="18" charset="0"/>
              </a:rPr>
              <a:t> </a:t>
            </a:r>
            <a:r>
              <a:rPr lang="en-GB" sz="2400" b="1" kern="0">
                <a:effectLst/>
                <a:ea typeface="Times New Roman" panose="02020603050405020304" pitchFamily="18" charset="0"/>
                <a:cs typeface="Times New Roman" panose="02020603050405020304" pitchFamily="18" charset="0"/>
              </a:rPr>
              <a:t>adjectives</a:t>
            </a:r>
            <a:r>
              <a:rPr lang="en-GB" sz="2400" kern="0">
                <a:effectLst/>
                <a:ea typeface="Times New Roman" panose="02020603050405020304" pitchFamily="18" charset="0"/>
                <a:cs typeface="Times New Roman" panose="02020603050405020304" pitchFamily="18" charset="0"/>
              </a:rPr>
              <a:t> and </a:t>
            </a:r>
            <a:r>
              <a:rPr lang="en-GB" sz="2400" b="1" kern="0">
                <a:effectLst/>
                <a:ea typeface="Times New Roman" panose="02020603050405020304" pitchFamily="18" charset="0"/>
                <a:cs typeface="Times New Roman" panose="02020603050405020304" pitchFamily="18" charset="0"/>
              </a:rPr>
              <a:t>connectives</a:t>
            </a:r>
            <a:r>
              <a:rPr lang="en-GB" sz="2400" kern="0">
                <a:effectLst/>
                <a:ea typeface="Times New Roman" panose="02020603050405020304" pitchFamily="18" charset="0"/>
                <a:cs typeface="Times New Roman" panose="02020603050405020304" pitchFamily="18" charset="0"/>
              </a:rPr>
              <a:t>.</a:t>
            </a:r>
          </a:p>
          <a:p>
            <a:pPr>
              <a:lnSpc>
                <a:spcPct val="107000"/>
              </a:lnSpc>
              <a:spcAft>
                <a:spcPts val="800"/>
              </a:spcAft>
            </a:pPr>
            <a:endParaRPr lang="en-GB" sz="2400" kern="0">
              <a:effectLst/>
              <a:ea typeface="Times New Roman" panose="02020603050405020304" pitchFamily="18" charset="0"/>
              <a:cs typeface="Times New Roman" panose="02020603050405020304" pitchFamily="18" charset="0"/>
            </a:endParaRPr>
          </a:p>
          <a:p>
            <a:pPr>
              <a:lnSpc>
                <a:spcPct val="107000"/>
              </a:lnSpc>
              <a:spcAft>
                <a:spcPts val="800"/>
              </a:spcAft>
            </a:pPr>
            <a:r>
              <a:rPr lang="en-GB" sz="2400" b="1" kern="0">
                <a:ea typeface="Times New Roman" panose="02020603050405020304" pitchFamily="18" charset="0"/>
                <a:cs typeface="Times New Roman" panose="02020603050405020304" pitchFamily="18" charset="0"/>
              </a:rPr>
              <a:t>Foundation</a:t>
            </a: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Other pronouns than ‘je’</a:t>
            </a: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	- mostly 3</a:t>
            </a:r>
            <a:r>
              <a:rPr lang="en-GB" sz="2400" kern="0" baseline="30000">
                <a:ea typeface="Times New Roman" panose="02020603050405020304" pitchFamily="18" charset="0"/>
                <a:cs typeface="Times New Roman" panose="02020603050405020304" pitchFamily="18" charset="0"/>
              </a:rPr>
              <a:t>rd</a:t>
            </a:r>
            <a:r>
              <a:rPr lang="en-GB" sz="2400" kern="0">
                <a:ea typeface="Times New Roman" panose="02020603050405020304" pitchFamily="18" charset="0"/>
                <a:cs typeface="Times New Roman" panose="02020603050405020304" pitchFamily="18" charset="0"/>
              </a:rPr>
              <a:t> person singular (</a:t>
            </a:r>
            <a:r>
              <a:rPr lang="en-GB" sz="2400" kern="0" err="1">
                <a:ea typeface="Times New Roman" panose="02020603050405020304" pitchFamily="18" charset="0"/>
                <a:cs typeface="Times New Roman" panose="02020603050405020304" pitchFamily="18" charset="0"/>
              </a:rPr>
              <a:t>elle</a:t>
            </a:r>
            <a:r>
              <a:rPr lang="en-GB" sz="2400" kern="0">
                <a:ea typeface="Times New Roman" panose="02020603050405020304" pitchFamily="18" charset="0"/>
                <a:cs typeface="Times New Roman" panose="02020603050405020304" pitchFamily="18" charset="0"/>
              </a:rPr>
              <a:t> – son –  il – se – on)</a:t>
            </a: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	- 2</a:t>
            </a:r>
            <a:r>
              <a:rPr lang="en-GB" sz="2400" kern="0" baseline="30000">
                <a:ea typeface="Times New Roman" panose="02020603050405020304" pitchFamily="18" charset="0"/>
                <a:cs typeface="Times New Roman" panose="02020603050405020304" pitchFamily="18" charset="0"/>
              </a:rPr>
              <a:t>nd</a:t>
            </a:r>
            <a:r>
              <a:rPr lang="en-GB" sz="2400" kern="0">
                <a:ea typeface="Times New Roman" panose="02020603050405020304" pitchFamily="18" charset="0"/>
                <a:cs typeface="Times New Roman" panose="02020603050405020304" pitchFamily="18" charset="0"/>
              </a:rPr>
              <a:t> person singular </a:t>
            </a:r>
          </a:p>
          <a:p>
            <a:pPr marL="342900" indent="-342900">
              <a:lnSpc>
                <a:spcPct val="107000"/>
              </a:lnSpc>
              <a:spcAft>
                <a:spcPts val="800"/>
              </a:spcAft>
              <a:buFont typeface="Arial" panose="020B0604020202020204" pitchFamily="34" charset="0"/>
              <a:buChar char="•"/>
            </a:pPr>
            <a:endParaRPr lang="en-GB" sz="2400" kern="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Use of direct object pronouns: il </a:t>
            </a:r>
            <a:r>
              <a:rPr lang="en-GB" sz="2400" kern="0" err="1">
                <a:highlight>
                  <a:srgbClr val="FFFF00"/>
                </a:highlight>
                <a:ea typeface="Times New Roman" panose="02020603050405020304" pitchFamily="18" charset="0"/>
                <a:cs typeface="Times New Roman" panose="02020603050405020304" pitchFamily="18" charset="0"/>
              </a:rPr>
              <a:t>l’</a:t>
            </a:r>
            <a:r>
              <a:rPr lang="en-GB" sz="2400" kern="0" err="1">
                <a:ea typeface="Times New Roman" panose="02020603050405020304" pitchFamily="18" charset="0"/>
                <a:cs typeface="Times New Roman" panose="02020603050405020304" pitchFamily="18" charset="0"/>
              </a:rPr>
              <a:t>encourage</a:t>
            </a:r>
            <a:r>
              <a:rPr lang="en-GB" sz="2400" kern="0">
                <a:ea typeface="Times New Roman" panose="02020603050405020304" pitchFamily="18" charset="0"/>
                <a:cs typeface="Times New Roman" panose="02020603050405020304" pitchFamily="18" charset="0"/>
              </a:rPr>
              <a:t>, il </a:t>
            </a:r>
            <a:r>
              <a:rPr lang="en-GB" sz="2400" kern="0">
                <a:highlight>
                  <a:srgbClr val="FFFF00"/>
                </a:highlight>
                <a:ea typeface="Times New Roman" panose="02020603050405020304" pitchFamily="18" charset="0"/>
                <a:cs typeface="Times New Roman" panose="02020603050405020304" pitchFamily="18" charset="0"/>
              </a:rPr>
              <a:t>nous</a:t>
            </a:r>
            <a:r>
              <a:rPr lang="en-GB" sz="2400" kern="0">
                <a:ea typeface="Times New Roman" panose="02020603050405020304" pitchFamily="18" charset="0"/>
                <a:cs typeface="Times New Roman" panose="02020603050405020304" pitchFamily="18" charset="0"/>
              </a:rPr>
              <a:t> </a:t>
            </a:r>
            <a:r>
              <a:rPr lang="en-GB" sz="2400" kern="0" err="1">
                <a:ea typeface="Times New Roman" panose="02020603050405020304" pitchFamily="18" charset="0"/>
                <a:cs typeface="Times New Roman" panose="02020603050405020304" pitchFamily="18" charset="0"/>
              </a:rPr>
              <a:t>donne</a:t>
            </a:r>
            <a:endParaRPr lang="en-GB" sz="2400" kern="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endParaRPr lang="en-GB" sz="2400" kern="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Past tense (perfect + </a:t>
            </a:r>
            <a:r>
              <a:rPr lang="en-GB" sz="2400" kern="0" err="1">
                <a:ea typeface="Times New Roman" panose="02020603050405020304" pitchFamily="18" charset="0"/>
                <a:cs typeface="Times New Roman" panose="02020603050405020304" pitchFamily="18" charset="0"/>
              </a:rPr>
              <a:t>c’était</a:t>
            </a:r>
            <a:r>
              <a:rPr lang="en-GB" sz="2400" kern="0">
                <a:ea typeface="Times New Roman" panose="02020603050405020304" pitchFamily="18" charset="0"/>
                <a:cs typeface="Times New Roman" panose="02020603050405020304" pitchFamily="18" charset="0"/>
              </a:rPr>
              <a:t>)			Near future</a:t>
            </a: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Conditional and past 				Past and near future </a:t>
            </a: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Tree>
    <p:extLst>
      <p:ext uri="{BB962C8B-B14F-4D97-AF65-F5344CB8AC3E}">
        <p14:creationId xmlns:p14="http://schemas.microsoft.com/office/powerpoint/2010/main" val="25161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283518" cy="6627933"/>
            <a:chOff x="461639" y="-76213"/>
            <a:chExt cx="1128351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1351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Reading</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9933537" cy="4847289"/>
          </a:xfrm>
          <a:prstGeom prst="rect">
            <a:avLst/>
          </a:prstGeom>
          <a:noFill/>
        </p:spPr>
        <p:txBody>
          <a:bodyPr wrap="square" rtlCol="0">
            <a:spAutoFit/>
          </a:bodyPr>
          <a:lstStyle/>
          <a:p>
            <a:pPr>
              <a:lnSpc>
                <a:spcPct val="107000"/>
              </a:lnSpc>
              <a:spcAft>
                <a:spcPts val="800"/>
              </a:spcAft>
            </a:pPr>
            <a:r>
              <a:rPr lang="en-GB" sz="2400" kern="0">
                <a:ea typeface="Times New Roman" panose="02020603050405020304" pitchFamily="18" charset="0"/>
                <a:cs typeface="Times New Roman" panose="02020603050405020304" pitchFamily="18" charset="0"/>
              </a:rPr>
              <a:t>Translation can expose a lack of knowledge of </a:t>
            </a:r>
            <a:r>
              <a:rPr lang="en-GB" sz="2400" b="1" kern="0">
                <a:ea typeface="Times New Roman" panose="02020603050405020304" pitchFamily="18" charset="0"/>
                <a:cs typeface="Times New Roman" panose="02020603050405020304" pitchFamily="18" charset="0"/>
              </a:rPr>
              <a:t>timeframes</a:t>
            </a:r>
            <a:r>
              <a:rPr lang="en-GB" sz="2400" kern="0">
                <a:ea typeface="Times New Roman" panose="02020603050405020304" pitchFamily="18" charset="0"/>
                <a:cs typeface="Times New Roman" panose="02020603050405020304" pitchFamily="18" charset="0"/>
              </a:rPr>
              <a:t>, </a:t>
            </a:r>
            <a:r>
              <a:rPr lang="en-GB" sz="2400" b="1" kern="0">
                <a:ea typeface="Times New Roman" panose="02020603050405020304" pitchFamily="18" charset="0"/>
                <a:cs typeface="Times New Roman" panose="02020603050405020304" pitchFamily="18" charset="0"/>
              </a:rPr>
              <a:t>negatives</a:t>
            </a:r>
            <a:r>
              <a:rPr lang="en-GB" sz="2400" kern="0">
                <a:ea typeface="Times New Roman" panose="02020603050405020304" pitchFamily="18" charset="0"/>
                <a:cs typeface="Times New Roman" panose="02020603050405020304" pitchFamily="18" charset="0"/>
              </a:rPr>
              <a:t>, </a:t>
            </a:r>
            <a:r>
              <a:rPr lang="en-GB" sz="2400" b="1" kern="0">
                <a:ea typeface="Times New Roman" panose="02020603050405020304" pitchFamily="18" charset="0"/>
                <a:cs typeface="Times New Roman" panose="02020603050405020304" pitchFamily="18" charset="0"/>
              </a:rPr>
              <a:t>articles</a:t>
            </a:r>
            <a:r>
              <a:rPr lang="en-GB" sz="2400" kern="0">
                <a:ea typeface="Times New Roman" panose="02020603050405020304" pitchFamily="18" charset="0"/>
                <a:cs typeface="Times New Roman" panose="02020603050405020304" pitchFamily="18" charset="0"/>
              </a:rPr>
              <a:t> and </a:t>
            </a:r>
            <a:r>
              <a:rPr lang="en-GB" sz="2400" b="1" kern="0">
                <a:ea typeface="Times New Roman" panose="02020603050405020304" pitchFamily="18" charset="0"/>
                <a:cs typeface="Times New Roman" panose="02020603050405020304" pitchFamily="18" charset="0"/>
              </a:rPr>
              <a:t>adverbs</a:t>
            </a:r>
            <a:r>
              <a:rPr lang="en-GB" sz="2400" kern="0">
                <a:ea typeface="Times New Roman" panose="02020603050405020304" pitchFamily="18" charset="0"/>
                <a:cs typeface="Times New Roman" panose="02020603050405020304" pitchFamily="18" charset="0"/>
              </a:rPr>
              <a:t>, </a:t>
            </a:r>
            <a:r>
              <a:rPr lang="en-GB" sz="2400" b="1" kern="0">
                <a:ea typeface="Times New Roman" panose="02020603050405020304" pitchFamily="18" charset="0"/>
                <a:cs typeface="Times New Roman" panose="02020603050405020304" pitchFamily="18" charset="0"/>
              </a:rPr>
              <a:t>pronouns</a:t>
            </a:r>
            <a:r>
              <a:rPr lang="en-GB" sz="2400" kern="0">
                <a:ea typeface="Times New Roman" panose="02020603050405020304" pitchFamily="18" charset="0"/>
                <a:cs typeface="Times New Roman" panose="02020603050405020304" pitchFamily="18" charset="0"/>
              </a:rPr>
              <a:t> and </a:t>
            </a:r>
            <a:r>
              <a:rPr lang="en-GB" sz="2400" b="1" kern="0">
                <a:ea typeface="Times New Roman" panose="02020603050405020304" pitchFamily="18" charset="0"/>
                <a:cs typeface="Times New Roman" panose="02020603050405020304" pitchFamily="18" charset="0"/>
              </a:rPr>
              <a:t>possessive</a:t>
            </a:r>
            <a:r>
              <a:rPr lang="en-GB" sz="2400" kern="0">
                <a:ea typeface="Times New Roman" panose="02020603050405020304" pitchFamily="18" charset="0"/>
                <a:cs typeface="Times New Roman" panose="02020603050405020304" pitchFamily="18" charset="0"/>
              </a:rPr>
              <a:t> </a:t>
            </a:r>
            <a:r>
              <a:rPr lang="en-GB" sz="2400" b="1" kern="0">
                <a:ea typeface="Times New Roman" panose="02020603050405020304" pitchFamily="18" charset="0"/>
                <a:cs typeface="Times New Roman" panose="02020603050405020304" pitchFamily="18" charset="0"/>
              </a:rPr>
              <a:t>adjectives</a:t>
            </a:r>
            <a:r>
              <a:rPr lang="en-GB" sz="2400" kern="0">
                <a:ea typeface="Times New Roman" panose="02020603050405020304" pitchFamily="18" charset="0"/>
                <a:cs typeface="Times New Roman" panose="02020603050405020304" pitchFamily="18" charset="0"/>
              </a:rPr>
              <a:t> and </a:t>
            </a:r>
            <a:r>
              <a:rPr lang="en-GB" sz="2400" b="1" kern="0">
                <a:ea typeface="Times New Roman" panose="02020603050405020304" pitchFamily="18" charset="0"/>
                <a:cs typeface="Times New Roman" panose="02020603050405020304" pitchFamily="18" charset="0"/>
              </a:rPr>
              <a:t>connectives</a:t>
            </a:r>
            <a:r>
              <a:rPr lang="en-GB" sz="2400" kern="0">
                <a:ea typeface="Times New Roman" panose="02020603050405020304" pitchFamily="18" charset="0"/>
                <a:cs typeface="Times New Roman" panose="02020603050405020304" pitchFamily="18" charset="0"/>
              </a:rPr>
              <a:t>.</a:t>
            </a:r>
          </a:p>
          <a:p>
            <a:pPr>
              <a:lnSpc>
                <a:spcPct val="107000"/>
              </a:lnSpc>
              <a:spcAft>
                <a:spcPts val="800"/>
              </a:spcAft>
            </a:pPr>
            <a:endParaRPr lang="en-GB" sz="2400" kern="0">
              <a:effectLst/>
              <a:ea typeface="Times New Roman" panose="02020603050405020304" pitchFamily="18" charset="0"/>
              <a:cs typeface="Times New Roman" panose="02020603050405020304" pitchFamily="18" charset="0"/>
            </a:endParaRPr>
          </a:p>
          <a:p>
            <a:pPr>
              <a:lnSpc>
                <a:spcPct val="107000"/>
              </a:lnSpc>
              <a:spcAft>
                <a:spcPts val="800"/>
              </a:spcAft>
            </a:pPr>
            <a:r>
              <a:rPr lang="en-GB" sz="2400" b="1" kern="0">
                <a:ea typeface="Times New Roman" panose="02020603050405020304" pitchFamily="18" charset="0"/>
                <a:cs typeface="Times New Roman" panose="02020603050405020304" pitchFamily="18" charset="0"/>
              </a:rPr>
              <a:t>Higher</a:t>
            </a: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2</a:t>
            </a:r>
            <a:r>
              <a:rPr lang="en-GB" sz="2400" kern="0" baseline="30000">
                <a:ea typeface="Times New Roman" panose="02020603050405020304" pitchFamily="18" charset="0"/>
                <a:cs typeface="Times New Roman" panose="02020603050405020304" pitchFamily="18" charset="0"/>
              </a:rPr>
              <a:t>nd</a:t>
            </a:r>
            <a:r>
              <a:rPr lang="en-GB" sz="2400" kern="0">
                <a:ea typeface="Times New Roman" panose="02020603050405020304" pitchFamily="18" charset="0"/>
                <a:cs typeface="Times New Roman" panose="02020603050405020304" pitchFamily="18" charset="0"/>
              </a:rPr>
              <a:t> person plural: </a:t>
            </a:r>
            <a:r>
              <a:rPr lang="en-GB" sz="2400" kern="0" err="1">
                <a:ea typeface="Times New Roman" panose="02020603050405020304" pitchFamily="18" charset="0"/>
                <a:cs typeface="Times New Roman" panose="02020603050405020304" pitchFamily="18" charset="0"/>
              </a:rPr>
              <a:t>vous</a:t>
            </a:r>
            <a:r>
              <a:rPr lang="en-GB" sz="2400" kern="0">
                <a:ea typeface="Times New Roman" panose="02020603050405020304" pitchFamily="18" charset="0"/>
                <a:cs typeface="Times New Roman" panose="02020603050405020304" pitchFamily="18" charset="0"/>
              </a:rPr>
              <a:t>, </a:t>
            </a:r>
            <a:r>
              <a:rPr lang="en-GB" sz="2400" kern="0" err="1">
                <a:ea typeface="Times New Roman" panose="02020603050405020304" pitchFamily="18" charset="0"/>
                <a:cs typeface="Times New Roman" panose="02020603050405020304" pitchFamily="18" charset="0"/>
              </a:rPr>
              <a:t>vos</a:t>
            </a:r>
            <a:endParaRPr lang="en-GB" sz="2400" kern="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3</a:t>
            </a:r>
            <a:r>
              <a:rPr lang="en-GB" sz="2400" kern="0" baseline="30000">
                <a:ea typeface="Times New Roman" panose="02020603050405020304" pitchFamily="18" charset="0"/>
                <a:cs typeface="Times New Roman" panose="02020603050405020304" pitchFamily="18" charset="0"/>
              </a:rPr>
              <a:t>rd</a:t>
            </a:r>
            <a:r>
              <a:rPr lang="en-GB" sz="2400" kern="0">
                <a:ea typeface="Times New Roman" panose="02020603050405020304" pitchFamily="18" charset="0"/>
                <a:cs typeface="Times New Roman" panose="02020603050405020304" pitchFamily="18" charset="0"/>
              </a:rPr>
              <a:t> person plural: </a:t>
            </a:r>
            <a:r>
              <a:rPr lang="en-GB" sz="2400" kern="0" err="1">
                <a:ea typeface="Times New Roman" panose="02020603050405020304" pitchFamily="18" charset="0"/>
                <a:cs typeface="Times New Roman" panose="02020603050405020304" pitchFamily="18" charset="0"/>
              </a:rPr>
              <a:t>ils</a:t>
            </a:r>
            <a:r>
              <a:rPr lang="en-GB" sz="2400" kern="0">
                <a:ea typeface="Times New Roman" panose="02020603050405020304" pitchFamily="18" charset="0"/>
                <a:cs typeface="Times New Roman" panose="02020603050405020304" pitchFamily="18" charset="0"/>
              </a:rPr>
              <a:t>, </a:t>
            </a:r>
            <a:r>
              <a:rPr lang="en-GB" sz="2400" kern="0" err="1">
                <a:ea typeface="Times New Roman" panose="02020603050405020304" pitchFamily="18" charset="0"/>
                <a:cs typeface="Times New Roman" panose="02020603050405020304" pitchFamily="18" charset="0"/>
              </a:rPr>
              <a:t>eux</a:t>
            </a:r>
            <a:r>
              <a:rPr lang="en-GB" sz="2400" kern="0">
                <a:ea typeface="Times New Roman" panose="02020603050405020304" pitchFamily="18" charset="0"/>
                <a:cs typeface="Times New Roman" panose="02020603050405020304" pitchFamily="18" charset="0"/>
              </a:rPr>
              <a:t>, </a:t>
            </a:r>
            <a:r>
              <a:rPr lang="en-GB" sz="2400" kern="0" err="1">
                <a:ea typeface="Times New Roman" panose="02020603050405020304" pitchFamily="18" charset="0"/>
                <a:cs typeface="Times New Roman" panose="02020603050405020304" pitchFamily="18" charset="0"/>
              </a:rPr>
              <a:t>leur</a:t>
            </a:r>
            <a:endParaRPr lang="en-GB" sz="2400" kern="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endParaRPr lang="en-GB" sz="2400" kern="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Use of subordinate clause introduced by ‘qui’, ‘</a:t>
            </a:r>
            <a:r>
              <a:rPr lang="en-GB" sz="2400" kern="0" err="1">
                <a:ea typeface="Times New Roman" panose="02020603050405020304" pitchFamily="18" charset="0"/>
                <a:cs typeface="Times New Roman" panose="02020603050405020304" pitchFamily="18" charset="0"/>
              </a:rPr>
              <a:t>ce</a:t>
            </a:r>
            <a:r>
              <a:rPr lang="en-GB" sz="2400" kern="0">
                <a:ea typeface="Times New Roman" panose="02020603050405020304" pitchFamily="18" charset="0"/>
                <a:cs typeface="Times New Roman" panose="02020603050405020304" pitchFamily="18" charset="0"/>
              </a:rPr>
              <a:t> que’, ‘</a:t>
            </a:r>
            <a:r>
              <a:rPr lang="en-GB" sz="2400" kern="0" err="1">
                <a:ea typeface="Times New Roman" panose="02020603050405020304" pitchFamily="18" charset="0"/>
                <a:cs typeface="Times New Roman" panose="02020603050405020304" pitchFamily="18" charset="0"/>
              </a:rPr>
              <a:t>ce</a:t>
            </a:r>
            <a:r>
              <a:rPr lang="en-GB" sz="2400" kern="0">
                <a:ea typeface="Times New Roman" panose="02020603050405020304" pitchFamily="18" charset="0"/>
                <a:cs typeface="Times New Roman" panose="02020603050405020304" pitchFamily="18" charset="0"/>
              </a:rPr>
              <a:t> qui’</a:t>
            </a: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Past tense, simple future or conditional</a:t>
            </a:r>
          </a:p>
          <a:p>
            <a:pPr marL="342900" indent="-342900">
              <a:lnSpc>
                <a:spcPct val="107000"/>
              </a:lnSpc>
              <a:spcAft>
                <a:spcPts val="800"/>
              </a:spcAft>
              <a:buFont typeface="Arial" panose="020B0604020202020204" pitchFamily="34" charset="0"/>
              <a:buChar char="•"/>
            </a:pPr>
            <a:r>
              <a:rPr lang="en-GB" sz="2400" kern="0">
                <a:ea typeface="Times New Roman" panose="02020603050405020304" pitchFamily="18" charset="0"/>
                <a:cs typeface="Times New Roman" panose="02020603050405020304" pitchFamily="18" charset="0"/>
              </a:rPr>
              <a:t>Use of questions (word order)</a:t>
            </a:r>
          </a:p>
        </p:txBody>
      </p:sp>
      <p:pic>
        <p:nvPicPr>
          <p:cNvPr id="7" name="Picture 6">
            <a:extLst>
              <a:ext uri="{FF2B5EF4-FFF2-40B4-BE49-F238E27FC236}">
                <a16:creationId xmlns:a16="http://schemas.microsoft.com/office/drawing/2014/main" id="{335010AF-6859-6FAC-49BA-47EEB4E0B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59" b="73675" l="35287" r="62319">
                        <a14:foregroundMark x1="36736" y1="64321" x2="36736" y2="64321"/>
                        <a14:foregroundMark x1="35287" y1="66682" x2="35287" y2="66682"/>
                        <a14:foregroundMark x1="44675" y1="73051" x2="44675" y2="73051"/>
                        <a14:foregroundMark x1="47826" y1="73675" x2="47826" y2="73675"/>
                        <a14:foregroundMark x1="62067" y1="66325" x2="62067" y2="66325"/>
                        <a14:foregroundMark x1="52174" y1="51759" x2="52174" y2="51759"/>
                        <a14:foregroundMark x1="52426" y1="51759" x2="52426" y2="51759"/>
                      </a14:backgroundRemoval>
                    </a14:imgEffect>
                  </a14:imgLayer>
                </a14:imgProps>
              </a:ext>
            </a:extLst>
          </a:blip>
          <a:srcRect l="34098" t="50000" r="34542" b="25368"/>
          <a:stretch/>
        </p:blipFill>
        <p:spPr>
          <a:xfrm>
            <a:off x="10991054" y="451329"/>
            <a:ext cx="661311" cy="734934"/>
          </a:xfrm>
          <a:prstGeom prst="rect">
            <a:avLst/>
          </a:prstGeom>
        </p:spPr>
      </p:pic>
    </p:spTree>
    <p:extLst>
      <p:ext uri="{BB962C8B-B14F-4D97-AF65-F5344CB8AC3E}">
        <p14:creationId xmlns:p14="http://schemas.microsoft.com/office/powerpoint/2010/main" val="16465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8403771" y="-76213"/>
            <a:ext cx="4058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7F6000"/>
                </a:solidFill>
                <a:latin typeface="Calibri" panose="020F0502020204030204"/>
              </a:rPr>
              <a:t>For teacher’s use only</a:t>
            </a:r>
            <a:endPar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1446F4-01B2-0DCF-7BAC-FED50053DDBD}"/>
              </a:ext>
            </a:extLst>
          </p:cNvPr>
          <p:cNvSpPr txBox="1"/>
          <p:nvPr/>
        </p:nvSpPr>
        <p:spPr>
          <a:xfrm>
            <a:off x="461639" y="936010"/>
            <a:ext cx="10302680" cy="4985980"/>
          </a:xfrm>
          <a:prstGeom prst="rect">
            <a:avLst/>
          </a:prstGeom>
          <a:noFill/>
        </p:spPr>
        <p:txBody>
          <a:bodyPr wrap="square">
            <a:spAutoFit/>
          </a:bodyPr>
          <a:lstStyle/>
          <a:p>
            <a:pPr marL="1080135" marR="360045" indent="-720090" algn="l">
              <a:spcBef>
                <a:spcPts val="1200"/>
              </a:spcBef>
              <a:spcAft>
                <a:spcPts val="0"/>
              </a:spcAft>
            </a:pPr>
            <a:r>
              <a:rPr lang="fr-FR" sz="2400" b="1" i="0">
                <a:solidFill>
                  <a:srgbClr val="000000"/>
                </a:solidFill>
                <a:effectLst/>
              </a:rPr>
              <a:t>1</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J’ai arrêté mes études de médecine à l’université. Alors, maintenant, je suis sans emploi. En attendant mon prochain boulot, j’apprends le piano, mais je ne serai jamais pianiste professionnel !</a:t>
            </a:r>
          </a:p>
          <a:p>
            <a:pPr marL="1080135" marR="360045" indent="-720090" algn="l">
              <a:spcBef>
                <a:spcPts val="1200"/>
              </a:spcBef>
              <a:spcAft>
                <a:spcPts val="0"/>
              </a:spcAft>
            </a:pPr>
            <a:r>
              <a:rPr lang="fr-FR" sz="2400" b="1" i="0">
                <a:solidFill>
                  <a:srgbClr val="000000"/>
                </a:solidFill>
                <a:effectLst/>
              </a:rPr>
              <a:t>2</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Dans ma région, les transports en commun sont parfaits et nous avons un nombre suffisant de zones piétonnes. Cependant, il n’y a pas assez de pistes cyclables.</a:t>
            </a:r>
          </a:p>
          <a:p>
            <a:pPr marL="1080135" marR="360045" indent="-720090" algn="l">
              <a:spcBef>
                <a:spcPts val="1200"/>
              </a:spcBef>
              <a:spcAft>
                <a:spcPts val="0"/>
              </a:spcAft>
            </a:pPr>
            <a:r>
              <a:rPr lang="fr-FR" sz="2400" b="1" i="0">
                <a:solidFill>
                  <a:srgbClr val="000000"/>
                </a:solidFill>
                <a:effectLst/>
              </a:rPr>
              <a:t>3</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J’ai un nouvel ordinateur. Le clavier a des petites touches qui sont difficiles à utiliser. C’est un inconvénient. Par contre, l’écran est de bonne taille.</a:t>
            </a:r>
          </a:p>
          <a:p>
            <a:pPr marL="1080135" marR="360045" indent="-720090" algn="l">
              <a:spcBef>
                <a:spcPts val="1200"/>
              </a:spcBef>
              <a:spcAft>
                <a:spcPts val="0"/>
              </a:spcAft>
            </a:pPr>
            <a:r>
              <a:rPr lang="fr-FR" sz="2400" b="1" i="0">
                <a:solidFill>
                  <a:srgbClr val="000000"/>
                </a:solidFill>
                <a:effectLst/>
              </a:rPr>
              <a:t>4</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J’adore surfer sur les sites de mode car ils me donnent de l’inspiration. Comme ça, je sais exactement quoi acheter dans les magasins de vêtements.</a:t>
            </a:r>
          </a:p>
        </p:txBody>
      </p:sp>
      <p:sp>
        <p:nvSpPr>
          <p:cNvPr id="8" name="TextBox 7">
            <a:extLst>
              <a:ext uri="{FF2B5EF4-FFF2-40B4-BE49-F238E27FC236}">
                <a16:creationId xmlns:a16="http://schemas.microsoft.com/office/drawing/2014/main" id="{E65FAF54-8F14-8C05-8AC5-6C1CF89284C7}"/>
              </a:ext>
            </a:extLst>
          </p:cNvPr>
          <p:cNvSpPr txBox="1"/>
          <p:nvPr/>
        </p:nvSpPr>
        <p:spPr>
          <a:xfrm>
            <a:off x="461639" y="936010"/>
            <a:ext cx="10302680" cy="4985980"/>
          </a:xfrm>
          <a:prstGeom prst="rect">
            <a:avLst/>
          </a:prstGeom>
          <a:noFill/>
        </p:spPr>
        <p:txBody>
          <a:bodyPr wrap="square">
            <a:spAutoFit/>
          </a:bodyPr>
          <a:lstStyle/>
          <a:p>
            <a:pPr marL="1080135" marR="360045" indent="-720090" algn="l">
              <a:spcBef>
                <a:spcPts val="1200"/>
              </a:spcBef>
              <a:spcAft>
                <a:spcPts val="0"/>
              </a:spcAft>
            </a:pPr>
            <a:r>
              <a:rPr lang="fr-FR" sz="2400" b="1" i="0">
                <a:solidFill>
                  <a:srgbClr val="000000"/>
                </a:solidFill>
                <a:effectLst/>
              </a:rPr>
              <a:t>1</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a:t>
            </a:r>
            <a:r>
              <a:rPr lang="fr-FR" sz="2400" b="0" i="0">
                <a:solidFill>
                  <a:srgbClr val="000000"/>
                </a:solidFill>
                <a:effectLst/>
                <a:highlight>
                  <a:srgbClr val="00FF00"/>
                </a:highlight>
              </a:rPr>
              <a:t>J’ai arrêté </a:t>
            </a:r>
            <a:r>
              <a:rPr lang="fr-FR" sz="2400" b="0" i="0">
                <a:solidFill>
                  <a:srgbClr val="000000"/>
                </a:solidFill>
                <a:effectLst/>
              </a:rPr>
              <a:t>mes études de médecine à l’université. Alors, maintenant, </a:t>
            </a:r>
            <a:r>
              <a:rPr lang="fr-FR" sz="2400" b="0" i="0">
                <a:solidFill>
                  <a:srgbClr val="000000"/>
                </a:solidFill>
                <a:effectLst/>
                <a:highlight>
                  <a:srgbClr val="00FF00"/>
                </a:highlight>
              </a:rPr>
              <a:t>je suis sans</a:t>
            </a:r>
            <a:r>
              <a:rPr lang="fr-FR" sz="2400" b="0" i="0">
                <a:solidFill>
                  <a:srgbClr val="000000"/>
                </a:solidFill>
                <a:effectLst/>
              </a:rPr>
              <a:t> emploi. En attendant mon prochain boulot, j’apprends le piano, </a:t>
            </a:r>
            <a:r>
              <a:rPr lang="fr-FR" sz="2400" b="0" i="0">
                <a:solidFill>
                  <a:srgbClr val="000000"/>
                </a:solidFill>
                <a:effectLst/>
                <a:highlight>
                  <a:srgbClr val="00FF00"/>
                </a:highlight>
              </a:rPr>
              <a:t>mais je ne serai jamais </a:t>
            </a:r>
            <a:r>
              <a:rPr lang="fr-FR" sz="2400" b="0" i="0">
                <a:solidFill>
                  <a:srgbClr val="000000"/>
                </a:solidFill>
                <a:effectLst/>
              </a:rPr>
              <a:t>pianiste professionnel !</a:t>
            </a:r>
          </a:p>
          <a:p>
            <a:pPr marL="1080135" marR="360045" indent="-720090" algn="l">
              <a:spcBef>
                <a:spcPts val="1200"/>
              </a:spcBef>
              <a:spcAft>
                <a:spcPts val="0"/>
              </a:spcAft>
            </a:pPr>
            <a:r>
              <a:rPr lang="fr-FR" sz="2400" b="1" i="0">
                <a:solidFill>
                  <a:srgbClr val="000000"/>
                </a:solidFill>
                <a:effectLst/>
              </a:rPr>
              <a:t>2</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Dans ma région, les transports en commun sont parfaits et nous avons </a:t>
            </a:r>
            <a:r>
              <a:rPr lang="fr-FR" sz="2400" b="0" i="0">
                <a:solidFill>
                  <a:srgbClr val="000000"/>
                </a:solidFill>
                <a:effectLst/>
                <a:highlight>
                  <a:srgbClr val="00FF00"/>
                </a:highlight>
              </a:rPr>
              <a:t>un nombre suffisant </a:t>
            </a:r>
            <a:r>
              <a:rPr lang="fr-FR" sz="2400" b="0" i="0">
                <a:solidFill>
                  <a:srgbClr val="000000"/>
                </a:solidFill>
                <a:effectLst/>
              </a:rPr>
              <a:t>de zones piétonnes. </a:t>
            </a:r>
            <a:r>
              <a:rPr lang="fr-FR" sz="2400" b="0" i="0">
                <a:solidFill>
                  <a:srgbClr val="000000"/>
                </a:solidFill>
                <a:effectLst/>
                <a:highlight>
                  <a:srgbClr val="00FF00"/>
                </a:highlight>
              </a:rPr>
              <a:t>Cependant, il n’y a pas assez de </a:t>
            </a:r>
            <a:r>
              <a:rPr lang="fr-FR" sz="2400" b="0" i="0">
                <a:solidFill>
                  <a:srgbClr val="000000"/>
                </a:solidFill>
                <a:effectLst/>
              </a:rPr>
              <a:t>pistes cyclables.</a:t>
            </a:r>
          </a:p>
          <a:p>
            <a:pPr marL="1080135" marR="360045" indent="-720090" algn="l">
              <a:spcBef>
                <a:spcPts val="1200"/>
              </a:spcBef>
              <a:spcAft>
                <a:spcPts val="0"/>
              </a:spcAft>
            </a:pPr>
            <a:r>
              <a:rPr lang="fr-FR" sz="2400" b="1" i="0">
                <a:solidFill>
                  <a:srgbClr val="000000"/>
                </a:solidFill>
                <a:effectLst/>
              </a:rPr>
              <a:t>3</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J’ai un nouvel ordinateur. Le clavier a des petites touches </a:t>
            </a:r>
            <a:r>
              <a:rPr lang="fr-FR" sz="2400" b="0" i="0">
                <a:solidFill>
                  <a:srgbClr val="000000"/>
                </a:solidFill>
                <a:effectLst/>
                <a:highlight>
                  <a:srgbClr val="00FF00"/>
                </a:highlight>
              </a:rPr>
              <a:t>qui sont difficiles à utiliser</a:t>
            </a:r>
            <a:r>
              <a:rPr lang="fr-FR" sz="2400" b="0" i="0">
                <a:solidFill>
                  <a:srgbClr val="000000"/>
                </a:solidFill>
                <a:effectLst/>
              </a:rPr>
              <a:t>. C’est un inconvénient. </a:t>
            </a:r>
            <a:r>
              <a:rPr lang="fr-FR" sz="2400" b="0" i="0">
                <a:solidFill>
                  <a:srgbClr val="000000"/>
                </a:solidFill>
                <a:effectLst/>
                <a:highlight>
                  <a:srgbClr val="00FF00"/>
                </a:highlight>
              </a:rPr>
              <a:t>Par contre</a:t>
            </a:r>
            <a:r>
              <a:rPr lang="fr-FR" sz="2400" b="0" i="0">
                <a:solidFill>
                  <a:srgbClr val="000000"/>
                </a:solidFill>
                <a:effectLst/>
              </a:rPr>
              <a:t>, l’écran est de bonne taille.</a:t>
            </a:r>
          </a:p>
          <a:p>
            <a:pPr marL="1080135" marR="360045" indent="-720090" algn="l">
              <a:spcBef>
                <a:spcPts val="1200"/>
              </a:spcBef>
              <a:spcAft>
                <a:spcPts val="0"/>
              </a:spcAft>
            </a:pPr>
            <a:r>
              <a:rPr lang="fr-FR" sz="2400" b="1" i="0">
                <a:solidFill>
                  <a:srgbClr val="000000"/>
                </a:solidFill>
                <a:effectLst/>
              </a:rPr>
              <a:t>4</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J’adore </a:t>
            </a:r>
            <a:r>
              <a:rPr lang="fr-FR" sz="2400" b="0" i="0">
                <a:solidFill>
                  <a:srgbClr val="000000"/>
                </a:solidFill>
                <a:effectLst/>
                <a:highlight>
                  <a:srgbClr val="00FF00"/>
                </a:highlight>
              </a:rPr>
              <a:t>surfer sur les sites de mode </a:t>
            </a:r>
            <a:r>
              <a:rPr lang="fr-FR" sz="2400" b="0" i="0">
                <a:solidFill>
                  <a:srgbClr val="000000"/>
                </a:solidFill>
                <a:effectLst/>
              </a:rPr>
              <a:t>car ils me donnent de l’inspiration. Comme ça, </a:t>
            </a:r>
            <a:r>
              <a:rPr lang="fr-FR" sz="2400" b="0" i="0">
                <a:solidFill>
                  <a:srgbClr val="000000"/>
                </a:solidFill>
                <a:effectLst/>
                <a:highlight>
                  <a:srgbClr val="00FF00"/>
                </a:highlight>
              </a:rPr>
              <a:t>je sais exactement quoi acheter </a:t>
            </a:r>
            <a:r>
              <a:rPr lang="fr-FR" sz="2400" b="0" i="0">
                <a:solidFill>
                  <a:srgbClr val="000000"/>
                </a:solidFill>
                <a:effectLst/>
              </a:rPr>
              <a:t>dans les magasins de vêtements.</a:t>
            </a:r>
          </a:p>
        </p:txBody>
      </p:sp>
      <p:pic>
        <p:nvPicPr>
          <p:cNvPr id="5" name="Graphic 4" descr="Thought with solid fill">
            <a:extLst>
              <a:ext uri="{FF2B5EF4-FFF2-40B4-BE49-F238E27FC236}">
                <a16:creationId xmlns:a16="http://schemas.microsoft.com/office/drawing/2014/main" id="{EC228EF0-55C6-AE37-D4D9-96563AC7F3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1211" y="478810"/>
            <a:ext cx="914400" cy="914400"/>
          </a:xfrm>
          <a:prstGeom prst="rect">
            <a:avLst/>
          </a:prstGeom>
        </p:spPr>
      </p:pic>
    </p:spTree>
    <p:extLst>
      <p:ext uri="{BB962C8B-B14F-4D97-AF65-F5344CB8AC3E}">
        <p14:creationId xmlns:p14="http://schemas.microsoft.com/office/powerpoint/2010/main" val="87371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137772" cy="6627933"/>
            <a:chOff x="461639" y="-76213"/>
            <a:chExt cx="12137772"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7823201" y="-76213"/>
              <a:ext cx="47762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écoutez et répondez</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8" name="Speech Bubble: Rectangle 7">
            <a:extLst>
              <a:ext uri="{FF2B5EF4-FFF2-40B4-BE49-F238E27FC236}">
                <a16:creationId xmlns:a16="http://schemas.microsoft.com/office/drawing/2014/main" id="{5F32DA8F-570B-134A-4949-BAFE7F688425}"/>
              </a:ext>
            </a:extLst>
          </p:cNvPr>
          <p:cNvSpPr/>
          <p:nvPr/>
        </p:nvSpPr>
        <p:spPr>
          <a:xfrm>
            <a:off x="5627715" y="447007"/>
            <a:ext cx="5261780"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Listen carefully to the whole extract - don’t base your answer on the first thing you hear. </a:t>
            </a:r>
          </a:p>
        </p:txBody>
      </p:sp>
      <p:pic>
        <p:nvPicPr>
          <p:cNvPr id="9" name="Picture 8">
            <a:extLst>
              <a:ext uri="{FF2B5EF4-FFF2-40B4-BE49-F238E27FC236}">
                <a16:creationId xmlns:a16="http://schemas.microsoft.com/office/drawing/2014/main" id="{EF09539E-9289-2E60-E751-AEA07CEF2A8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Lst>
          </a:blip>
          <a:srcRect t="24582"/>
          <a:stretch/>
        </p:blipFill>
        <p:spPr>
          <a:xfrm>
            <a:off x="559793" y="2632525"/>
            <a:ext cx="5261780" cy="3865553"/>
          </a:xfrm>
          <a:prstGeom prst="rect">
            <a:avLst/>
          </a:prstGeom>
        </p:spPr>
      </p:pic>
      <p:sp>
        <p:nvSpPr>
          <p:cNvPr id="11" name="TextBox 10">
            <a:extLst>
              <a:ext uri="{FF2B5EF4-FFF2-40B4-BE49-F238E27FC236}">
                <a16:creationId xmlns:a16="http://schemas.microsoft.com/office/drawing/2014/main" id="{2F7A1296-BC86-37CA-91EF-41A8A224EC07}"/>
              </a:ext>
            </a:extLst>
          </p:cNvPr>
          <p:cNvSpPr txBox="1"/>
          <p:nvPr/>
        </p:nvSpPr>
        <p:spPr>
          <a:xfrm>
            <a:off x="461639" y="391792"/>
            <a:ext cx="5085507" cy="2246769"/>
          </a:xfrm>
          <a:prstGeom prst="rect">
            <a:avLst/>
          </a:prstGeom>
          <a:noFill/>
        </p:spPr>
        <p:txBody>
          <a:bodyPr wrap="square">
            <a:spAutoFit/>
          </a:bodyPr>
          <a:lstStyle/>
          <a:p>
            <a:r>
              <a:rPr lang="fr-FR" sz="2000"/>
              <a:t>Un vlog</a:t>
            </a:r>
          </a:p>
          <a:p>
            <a:endParaRPr lang="fr-FR" sz="2000"/>
          </a:p>
          <a:p>
            <a:r>
              <a:rPr lang="fr-FR" sz="2000"/>
              <a:t>Sur Internet, vous trouvez ce vlog sur la vie d’une personne suisse.</a:t>
            </a:r>
          </a:p>
          <a:p>
            <a:endParaRPr lang="fr-FR" sz="2000"/>
          </a:p>
          <a:p>
            <a:r>
              <a:rPr lang="fr-FR" sz="2000"/>
              <a:t>Choisissez la bonne réponse. Ecrivez la bonne lettre dans la case.</a:t>
            </a:r>
            <a:endParaRPr lang="en-GB" sz="2000"/>
          </a:p>
        </p:txBody>
      </p:sp>
      <p:pic>
        <p:nvPicPr>
          <p:cNvPr id="12" name="Picture 11">
            <a:extLst>
              <a:ext uri="{FF2B5EF4-FFF2-40B4-BE49-F238E27FC236}">
                <a16:creationId xmlns:a16="http://schemas.microsoft.com/office/drawing/2014/main" id="{953F0638-0F80-09AE-B94C-AD86F8549FCC}"/>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Lst>
          </a:blip>
          <a:stretch>
            <a:fillRect/>
          </a:stretch>
        </p:blipFill>
        <p:spPr>
          <a:xfrm>
            <a:off x="6096000" y="2108614"/>
            <a:ext cx="5261780" cy="4366492"/>
          </a:xfrm>
          <a:prstGeom prst="rect">
            <a:avLst/>
          </a:prstGeom>
        </p:spPr>
      </p:pic>
      <p:pic>
        <p:nvPicPr>
          <p:cNvPr id="13" name="Q211F22">
            <a:hlinkClick r:id="" action="ppaction://media"/>
            <a:extLst>
              <a:ext uri="{FF2B5EF4-FFF2-40B4-BE49-F238E27FC236}">
                <a16:creationId xmlns:a16="http://schemas.microsoft.com/office/drawing/2014/main" id="{6EF71CBF-3D55-4C06-1622-6C99493100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91776" y="447007"/>
            <a:ext cx="406400" cy="406400"/>
          </a:xfrm>
          <a:prstGeom prst="rect">
            <a:avLst/>
          </a:prstGeom>
        </p:spPr>
      </p:pic>
    </p:spTree>
    <p:extLst>
      <p:ext uri="{BB962C8B-B14F-4D97-AF65-F5344CB8AC3E}">
        <p14:creationId xmlns:p14="http://schemas.microsoft.com/office/powerpoint/2010/main" val="2418210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2137771" cy="6627933"/>
            <a:chOff x="461639" y="-76213"/>
            <a:chExt cx="12137771"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8969829" y="-76213"/>
              <a:ext cx="36295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7F6000"/>
                  </a:solidFill>
                  <a:effectLst/>
                  <a:uLnTx/>
                  <a:uFillTx/>
                  <a:latin typeface="Calibri" panose="020F0502020204030204"/>
                  <a:ea typeface="+mn-ea"/>
                  <a:cs typeface="+mn-cs"/>
                </a:rPr>
                <a:t>É</a:t>
              </a:r>
              <a:r>
                <a:rPr kumimoji="0" lang="fr-FR" sz="2800" b="0" i="0" u="none" strike="noStrike" kern="1200" cap="none" spc="0" normalizeH="0" baseline="0" noProof="0">
                  <a:ln>
                    <a:noFill/>
                  </a:ln>
                  <a:solidFill>
                    <a:srgbClr val="7F6000"/>
                  </a:solidFill>
                  <a:effectLst/>
                  <a:uLnTx/>
                  <a:uFillTx/>
                  <a:latin typeface="Calibri" panose="020F0502020204030204"/>
                  <a:ea typeface="+mn-ea"/>
                  <a:cs typeface="+mn-cs"/>
                </a:rPr>
                <a:t>coute: </a:t>
              </a:r>
              <a:r>
                <a:rPr kumimoji="0" lang="fr-FR" sz="2800" b="1" i="0" u="none" strike="noStrike" kern="1200" cap="none" spc="0" normalizeH="0" baseline="0" noProof="0">
                  <a:ln>
                    <a:noFill/>
                  </a:ln>
                  <a:solidFill>
                    <a:srgbClr val="7F6000"/>
                  </a:solidFill>
                  <a:effectLst/>
                  <a:uLnTx/>
                  <a:uFillTx/>
                  <a:latin typeface="Calibri" panose="020F0502020204030204"/>
                  <a:ea typeface="+mn-ea"/>
                  <a:cs typeface="+mn-cs"/>
                </a:rPr>
                <a:t>vérifiez </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3F0C48E5-4468-9CC8-EB1A-D2DEC7522F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sp>
        <p:nvSpPr>
          <p:cNvPr id="8" name="Speech Bubble: Rectangle 7">
            <a:extLst>
              <a:ext uri="{FF2B5EF4-FFF2-40B4-BE49-F238E27FC236}">
                <a16:creationId xmlns:a16="http://schemas.microsoft.com/office/drawing/2014/main" id="{B64DE4B2-82C2-D98C-4EC7-86B467C6CC70}"/>
              </a:ext>
            </a:extLst>
          </p:cNvPr>
          <p:cNvSpPr/>
          <p:nvPr/>
        </p:nvSpPr>
        <p:spPr>
          <a:xfrm>
            <a:off x="5627715" y="447007"/>
            <a:ext cx="5261780" cy="1584993"/>
          </a:xfrm>
          <a:prstGeom prst="wedgeRectCallout">
            <a:avLst>
              <a:gd name="adj1" fmla="val 63093"/>
              <a:gd name="adj2" fmla="val 19452"/>
            </a:avLst>
          </a:prstGeom>
          <a:solidFill>
            <a:srgbClr val="CCECFF"/>
          </a:solidFill>
          <a:ln>
            <a:solidFill>
              <a:srgbClr val="7F6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7F6000"/>
                </a:solidFill>
                <a:effectLst/>
                <a:uLnTx/>
                <a:uFillTx/>
                <a:latin typeface="Calibri" panose="020F0502020204030204"/>
                <a:ea typeface="+mn-ea"/>
                <a:cs typeface="+mn-cs"/>
              </a:rPr>
              <a:t>Tips for exam success:</a:t>
            </a:r>
          </a:p>
          <a:p>
            <a:pPr marR="0" lvl="0"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7F6000"/>
                </a:solidFill>
                <a:effectLst/>
                <a:uLnTx/>
                <a:uFillTx/>
                <a:latin typeface="Calibri" panose="020F0502020204030204"/>
                <a:ea typeface="+mn-ea"/>
                <a:cs typeface="+mn-cs"/>
              </a:rPr>
              <a:t>Listen carefully to the whole extract - don’t base your answer on the first thing you hear. </a:t>
            </a:r>
          </a:p>
        </p:txBody>
      </p:sp>
      <p:pic>
        <p:nvPicPr>
          <p:cNvPr id="13" name="Q211F22">
            <a:hlinkClick r:id="" action="ppaction://media"/>
            <a:extLst>
              <a:ext uri="{FF2B5EF4-FFF2-40B4-BE49-F238E27FC236}">
                <a16:creationId xmlns:a16="http://schemas.microsoft.com/office/drawing/2014/main" id="{72A5074A-DBC8-BD77-33A5-39A15FF383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91776" y="447007"/>
            <a:ext cx="406400" cy="406400"/>
          </a:xfrm>
          <a:prstGeom prst="rect">
            <a:avLst/>
          </a:prstGeom>
        </p:spPr>
      </p:pic>
      <p:sp>
        <p:nvSpPr>
          <p:cNvPr id="15" name="TextBox 14">
            <a:extLst>
              <a:ext uri="{FF2B5EF4-FFF2-40B4-BE49-F238E27FC236}">
                <a16:creationId xmlns:a16="http://schemas.microsoft.com/office/drawing/2014/main" id="{D8AC24B1-5749-79AF-5F11-9173A5D29EE5}"/>
              </a:ext>
            </a:extLst>
          </p:cNvPr>
          <p:cNvSpPr txBox="1"/>
          <p:nvPr/>
        </p:nvSpPr>
        <p:spPr>
          <a:xfrm>
            <a:off x="481939" y="2509924"/>
            <a:ext cx="11263218" cy="3416320"/>
          </a:xfrm>
          <a:prstGeom prst="rect">
            <a:avLst/>
          </a:prstGeom>
          <a:noFill/>
        </p:spPr>
        <p:txBody>
          <a:bodyPr wrap="square">
            <a:spAutoFit/>
          </a:bodyPr>
          <a:lstStyle/>
          <a:p>
            <a:pPr marR="360045" algn="l">
              <a:spcAft>
                <a:spcPts val="0"/>
              </a:spcAft>
            </a:pPr>
            <a:r>
              <a:rPr lang="fr-FR" sz="2400" b="1" i="0">
                <a:solidFill>
                  <a:srgbClr val="000000"/>
                </a:solidFill>
                <a:effectLst/>
              </a:rPr>
              <a:t>1</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a:t>
            </a:r>
            <a:r>
              <a:rPr lang="fr-FR" sz="2400" b="0" i="0">
                <a:solidFill>
                  <a:srgbClr val="000000"/>
                </a:solidFill>
                <a:effectLst/>
                <a:highlight>
                  <a:srgbClr val="00FF00"/>
                </a:highlight>
              </a:rPr>
              <a:t>J’ai arrêté </a:t>
            </a:r>
            <a:r>
              <a:rPr lang="fr-FR" sz="2400" b="0" i="0">
                <a:solidFill>
                  <a:srgbClr val="000000"/>
                </a:solidFill>
                <a:effectLst/>
              </a:rPr>
              <a:t>mes études de médecine à l’université. Alors, maintenant, </a:t>
            </a:r>
            <a:r>
              <a:rPr lang="fr-FR" sz="2400" b="0" i="0">
                <a:solidFill>
                  <a:srgbClr val="000000"/>
                </a:solidFill>
                <a:effectLst/>
                <a:highlight>
                  <a:srgbClr val="00FF00"/>
                </a:highlight>
              </a:rPr>
              <a:t>je suis sans</a:t>
            </a:r>
            <a:r>
              <a:rPr lang="fr-FR" sz="2400" b="0" i="0">
                <a:solidFill>
                  <a:srgbClr val="000000"/>
                </a:solidFill>
                <a:effectLst/>
              </a:rPr>
              <a:t> emploi. En attendant mon prochain boulot, j’apprends le piano, </a:t>
            </a:r>
            <a:r>
              <a:rPr lang="fr-FR" sz="2400" b="0" i="0">
                <a:solidFill>
                  <a:srgbClr val="000000"/>
                </a:solidFill>
                <a:effectLst/>
                <a:highlight>
                  <a:srgbClr val="00FF00"/>
                </a:highlight>
              </a:rPr>
              <a:t>mais je ne serai jamais </a:t>
            </a:r>
            <a:r>
              <a:rPr lang="fr-FR" sz="2400" b="0" i="0">
                <a:solidFill>
                  <a:srgbClr val="000000"/>
                </a:solidFill>
                <a:effectLst/>
              </a:rPr>
              <a:t>pianiste professionnel !</a:t>
            </a:r>
          </a:p>
          <a:p>
            <a:pPr marR="360045" algn="l">
              <a:spcAft>
                <a:spcPts val="0"/>
              </a:spcAft>
            </a:pPr>
            <a:r>
              <a:rPr lang="fr-FR" sz="2400" b="1" i="0">
                <a:solidFill>
                  <a:srgbClr val="000000"/>
                </a:solidFill>
                <a:effectLst/>
              </a:rPr>
              <a:t>2</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Dans ma région, les transports en commun sont parfaits et nous avons </a:t>
            </a:r>
            <a:r>
              <a:rPr lang="fr-FR" sz="2400" b="0" i="0">
                <a:solidFill>
                  <a:srgbClr val="000000"/>
                </a:solidFill>
                <a:effectLst/>
                <a:highlight>
                  <a:srgbClr val="00FF00"/>
                </a:highlight>
              </a:rPr>
              <a:t>un nombre suffisant </a:t>
            </a:r>
            <a:r>
              <a:rPr lang="fr-FR" sz="2400" b="0" i="0">
                <a:solidFill>
                  <a:srgbClr val="000000"/>
                </a:solidFill>
                <a:effectLst/>
              </a:rPr>
              <a:t>de zones piétonnes. </a:t>
            </a:r>
            <a:r>
              <a:rPr lang="fr-FR" sz="2400" b="0" i="0">
                <a:solidFill>
                  <a:srgbClr val="000000"/>
                </a:solidFill>
                <a:effectLst/>
                <a:highlight>
                  <a:srgbClr val="00FF00"/>
                </a:highlight>
              </a:rPr>
              <a:t>Cependant, il n’y a pas assez de </a:t>
            </a:r>
            <a:r>
              <a:rPr lang="fr-FR" sz="2400" b="0" i="0">
                <a:solidFill>
                  <a:srgbClr val="000000"/>
                </a:solidFill>
                <a:effectLst/>
              </a:rPr>
              <a:t>pistes cyclables.</a:t>
            </a:r>
          </a:p>
          <a:p>
            <a:pPr marR="360045" algn="l">
              <a:spcAft>
                <a:spcPts val="0"/>
              </a:spcAft>
            </a:pPr>
            <a:r>
              <a:rPr lang="fr-FR" sz="2400" b="1" i="0">
                <a:solidFill>
                  <a:srgbClr val="000000"/>
                </a:solidFill>
                <a:effectLst/>
              </a:rPr>
              <a:t>3</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J’ai un nouvel ordinateur. Le clavier a des petites touches </a:t>
            </a:r>
            <a:r>
              <a:rPr lang="fr-FR" sz="2400" b="0" i="0">
                <a:solidFill>
                  <a:srgbClr val="000000"/>
                </a:solidFill>
                <a:effectLst/>
                <a:highlight>
                  <a:srgbClr val="00FF00"/>
                </a:highlight>
              </a:rPr>
              <a:t>qui sont difficiles à utiliser</a:t>
            </a:r>
            <a:r>
              <a:rPr lang="fr-FR" sz="2400" b="0" i="0">
                <a:solidFill>
                  <a:srgbClr val="000000"/>
                </a:solidFill>
                <a:effectLst/>
              </a:rPr>
              <a:t>. C’est un inconvénient. </a:t>
            </a:r>
            <a:r>
              <a:rPr lang="fr-FR" sz="2400" b="0" i="0">
                <a:solidFill>
                  <a:srgbClr val="000000"/>
                </a:solidFill>
                <a:effectLst/>
                <a:highlight>
                  <a:srgbClr val="00FF00"/>
                </a:highlight>
              </a:rPr>
              <a:t>Par contre</a:t>
            </a:r>
            <a:r>
              <a:rPr lang="fr-FR" sz="2400" b="0" i="0">
                <a:solidFill>
                  <a:srgbClr val="000000"/>
                </a:solidFill>
                <a:effectLst/>
              </a:rPr>
              <a:t>, l’écran est de bonne taille.</a:t>
            </a:r>
          </a:p>
          <a:p>
            <a:pPr marR="360045" algn="l">
              <a:spcAft>
                <a:spcPts val="0"/>
              </a:spcAft>
            </a:pPr>
            <a:r>
              <a:rPr lang="fr-FR" sz="2400" b="1" i="0">
                <a:solidFill>
                  <a:srgbClr val="000000"/>
                </a:solidFill>
                <a:effectLst/>
              </a:rPr>
              <a:t>4</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J’adore </a:t>
            </a:r>
            <a:r>
              <a:rPr lang="fr-FR" sz="2400" b="0" i="0">
                <a:solidFill>
                  <a:srgbClr val="000000"/>
                </a:solidFill>
                <a:effectLst/>
                <a:highlight>
                  <a:srgbClr val="00FF00"/>
                </a:highlight>
              </a:rPr>
              <a:t>surfer sur les sites de mode </a:t>
            </a:r>
            <a:r>
              <a:rPr lang="fr-FR" sz="2400" b="0" i="0">
                <a:solidFill>
                  <a:srgbClr val="000000"/>
                </a:solidFill>
                <a:effectLst/>
              </a:rPr>
              <a:t>car ils me donnent de l’inspiration. Comme ça, </a:t>
            </a:r>
            <a:r>
              <a:rPr lang="fr-FR" sz="2400" b="0" i="0">
                <a:solidFill>
                  <a:srgbClr val="000000"/>
                </a:solidFill>
                <a:effectLst/>
                <a:highlight>
                  <a:srgbClr val="00FF00"/>
                </a:highlight>
              </a:rPr>
              <a:t>je sais exactement quoi acheter </a:t>
            </a:r>
            <a:r>
              <a:rPr lang="fr-FR" sz="2400" b="0" i="0">
                <a:solidFill>
                  <a:srgbClr val="000000"/>
                </a:solidFill>
                <a:effectLst/>
              </a:rPr>
              <a:t>dans les magasins de vêtements.</a:t>
            </a:r>
          </a:p>
        </p:txBody>
      </p:sp>
      <p:sp>
        <p:nvSpPr>
          <p:cNvPr id="16" name="TextBox 15">
            <a:extLst>
              <a:ext uri="{FF2B5EF4-FFF2-40B4-BE49-F238E27FC236}">
                <a16:creationId xmlns:a16="http://schemas.microsoft.com/office/drawing/2014/main" id="{5FA1BFD9-9F89-9949-3289-E72636F05DBC}"/>
              </a:ext>
            </a:extLst>
          </p:cNvPr>
          <p:cNvSpPr txBox="1"/>
          <p:nvPr/>
        </p:nvSpPr>
        <p:spPr>
          <a:xfrm>
            <a:off x="446843" y="435170"/>
            <a:ext cx="37131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a:ln>
                  <a:noFill/>
                </a:ln>
                <a:effectLst/>
                <a:uLnTx/>
                <a:uFillTx/>
                <a:latin typeface="Calibri" panose="020F0502020204030204"/>
                <a:ea typeface="+mn-ea"/>
                <a:cs typeface="+mn-cs"/>
              </a:rPr>
              <a:t>Écoutez et lisez.</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a:latin typeface="Calibri" panose="020F0502020204030204"/>
              </a:rPr>
              <a:t>Vérifiez vos réponses.</a:t>
            </a:r>
            <a:endParaRPr kumimoji="0" lang="fr-FR" sz="2400" b="1" i="0" u="none" strike="noStrike" kern="1200" cap="none" spc="0" normalizeH="0" baseline="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67418239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pic>
        <p:nvPicPr>
          <p:cNvPr id="9" name="Picture 8">
            <a:extLst>
              <a:ext uri="{FF2B5EF4-FFF2-40B4-BE49-F238E27FC236}">
                <a16:creationId xmlns:a16="http://schemas.microsoft.com/office/drawing/2014/main" id="{EF09539E-9289-2E60-E751-AEA07CEF2A82}"/>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Lst>
          </a:blip>
          <a:srcRect t="24582" r="26286"/>
          <a:stretch/>
        </p:blipFill>
        <p:spPr>
          <a:xfrm>
            <a:off x="564107" y="1401189"/>
            <a:ext cx="4995732" cy="4978883"/>
          </a:xfrm>
          <a:prstGeom prst="rect">
            <a:avLst/>
          </a:prstGeom>
        </p:spPr>
      </p:pic>
      <p:pic>
        <p:nvPicPr>
          <p:cNvPr id="12" name="Picture 11">
            <a:extLst>
              <a:ext uri="{FF2B5EF4-FFF2-40B4-BE49-F238E27FC236}">
                <a16:creationId xmlns:a16="http://schemas.microsoft.com/office/drawing/2014/main" id="{953F0638-0F80-09AE-B94C-AD86F8549FCC}"/>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Lst>
          </a:blip>
          <a:srcRect r="17584" b="4580"/>
          <a:stretch/>
        </p:blipFill>
        <p:spPr>
          <a:xfrm>
            <a:off x="5662307" y="1496223"/>
            <a:ext cx="5083128" cy="4883849"/>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F7105E20-6814-2B72-DF68-E18A9D39074F}"/>
              </a:ext>
            </a:extLst>
          </p:cNvPr>
          <p:cNvSpPr txBox="1"/>
          <p:nvPr/>
        </p:nvSpPr>
        <p:spPr>
          <a:xfrm>
            <a:off x="5662308" y="1496223"/>
            <a:ext cx="6048258" cy="4893647"/>
          </a:xfrm>
          <a:prstGeom prst="rect">
            <a:avLst/>
          </a:prstGeom>
          <a:solidFill>
            <a:srgbClr val="FFF8E5"/>
          </a:solidFill>
        </p:spPr>
        <p:txBody>
          <a:bodyPr wrap="square">
            <a:spAutoFit/>
          </a:bodyPr>
          <a:lstStyle/>
          <a:p>
            <a:pPr marR="360045" algn="l">
              <a:spcAft>
                <a:spcPts val="0"/>
              </a:spcAft>
            </a:pPr>
            <a:r>
              <a:rPr lang="fr-FR" sz="2400" b="1" i="0">
                <a:solidFill>
                  <a:srgbClr val="000000"/>
                </a:solidFill>
                <a:effectLst/>
              </a:rPr>
              <a:t>1</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a:t>
            </a:r>
            <a:r>
              <a:rPr lang="fr-FR" sz="2400" b="0" i="0">
                <a:solidFill>
                  <a:srgbClr val="000000"/>
                </a:solidFill>
                <a:effectLst/>
                <a:highlight>
                  <a:srgbClr val="00FF00"/>
                </a:highlight>
              </a:rPr>
              <a:t>J’ai arrêté </a:t>
            </a:r>
            <a:r>
              <a:rPr lang="fr-FR" sz="2400" b="0" i="0">
                <a:solidFill>
                  <a:srgbClr val="000000"/>
                </a:solidFill>
                <a:effectLst/>
              </a:rPr>
              <a:t>mes études de médecine à l’université. Alors, maintenant, </a:t>
            </a:r>
            <a:r>
              <a:rPr lang="fr-FR" sz="2400" b="0" i="0">
                <a:solidFill>
                  <a:srgbClr val="000000"/>
                </a:solidFill>
                <a:effectLst/>
                <a:highlight>
                  <a:srgbClr val="00FF00"/>
                </a:highlight>
              </a:rPr>
              <a:t>je suis sans</a:t>
            </a:r>
            <a:r>
              <a:rPr lang="fr-FR" sz="2400" b="0" i="0">
                <a:solidFill>
                  <a:srgbClr val="000000"/>
                </a:solidFill>
                <a:effectLst/>
              </a:rPr>
              <a:t> emploi. En attendant mon prochain boulot, j’apprends le piano, </a:t>
            </a:r>
            <a:r>
              <a:rPr lang="fr-FR" sz="2400" b="0" i="0">
                <a:solidFill>
                  <a:srgbClr val="000000"/>
                </a:solidFill>
                <a:effectLst/>
                <a:highlight>
                  <a:srgbClr val="00FF00"/>
                </a:highlight>
              </a:rPr>
              <a:t>mais je ne serai jamais </a:t>
            </a:r>
            <a:r>
              <a:rPr lang="fr-FR" sz="2400" b="0" i="0">
                <a:solidFill>
                  <a:srgbClr val="000000"/>
                </a:solidFill>
                <a:effectLst/>
              </a:rPr>
              <a:t>pianiste professionnel !</a:t>
            </a:r>
          </a:p>
          <a:p>
            <a:pPr marR="360045" algn="l">
              <a:spcAft>
                <a:spcPts val="0"/>
              </a:spcAft>
            </a:pPr>
            <a:endParaRPr lang="fr-FR" sz="2400">
              <a:solidFill>
                <a:srgbClr val="000000"/>
              </a:solidFill>
            </a:endParaRPr>
          </a:p>
          <a:p>
            <a:pPr marR="360045" algn="l">
              <a:spcAft>
                <a:spcPts val="0"/>
              </a:spcAft>
            </a:pPr>
            <a:endParaRPr lang="fr-FR" sz="2400" b="0" i="0">
              <a:solidFill>
                <a:srgbClr val="000000"/>
              </a:solidFill>
              <a:effectLst/>
            </a:endParaRPr>
          </a:p>
          <a:p>
            <a:pPr marR="360045" algn="l">
              <a:spcAft>
                <a:spcPts val="0"/>
              </a:spcAft>
            </a:pPr>
            <a:r>
              <a:rPr lang="fr-FR" sz="2400" b="1" i="0">
                <a:solidFill>
                  <a:srgbClr val="000000"/>
                </a:solidFill>
                <a:effectLst/>
              </a:rPr>
              <a:t>2</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Dans ma région, les transports en commun sont parfaits et nous avons </a:t>
            </a:r>
            <a:r>
              <a:rPr lang="fr-FR" sz="2400" b="0" i="0">
                <a:solidFill>
                  <a:srgbClr val="000000"/>
                </a:solidFill>
                <a:effectLst/>
                <a:highlight>
                  <a:srgbClr val="00FF00"/>
                </a:highlight>
              </a:rPr>
              <a:t>un nombre suffisant </a:t>
            </a:r>
            <a:r>
              <a:rPr lang="fr-FR" sz="2400" b="0" i="0">
                <a:solidFill>
                  <a:srgbClr val="000000"/>
                </a:solidFill>
                <a:effectLst/>
              </a:rPr>
              <a:t>de zones piétonnes. </a:t>
            </a:r>
            <a:r>
              <a:rPr lang="fr-FR" sz="2400" b="0" i="0">
                <a:solidFill>
                  <a:srgbClr val="000000"/>
                </a:solidFill>
                <a:effectLst/>
                <a:highlight>
                  <a:srgbClr val="00FF00"/>
                </a:highlight>
              </a:rPr>
              <a:t>Cependant, il n’y a pas assez de </a:t>
            </a:r>
            <a:r>
              <a:rPr lang="fr-FR" sz="2400" b="0" i="0">
                <a:solidFill>
                  <a:srgbClr val="000000"/>
                </a:solidFill>
                <a:effectLst/>
              </a:rPr>
              <a:t>pistes cyclables.</a:t>
            </a:r>
          </a:p>
          <a:p>
            <a:pPr marR="360045" algn="l">
              <a:spcAft>
                <a:spcPts val="0"/>
              </a:spcAft>
            </a:pPr>
            <a:r>
              <a:rPr lang="fr-FR" sz="2400" b="1" i="0">
                <a:solidFill>
                  <a:srgbClr val="000000"/>
                </a:solidFill>
                <a:effectLst/>
              </a:rPr>
              <a:t>3</a:t>
            </a:r>
            <a:endParaRPr lang="fr-FR" sz="2400" b="0" i="0">
              <a:solidFill>
                <a:srgbClr val="000000"/>
              </a:solidFill>
              <a:effectLst/>
            </a:endParaRPr>
          </a:p>
        </p:txBody>
      </p:sp>
    </p:spTree>
    <p:extLst>
      <p:ext uri="{BB962C8B-B14F-4D97-AF65-F5344CB8AC3E}">
        <p14:creationId xmlns:p14="http://schemas.microsoft.com/office/powerpoint/2010/main" val="3119850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530D6-CE99-C7DD-BE9F-E7339B1E5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2" b="21292" l="31695" r="65721">
                        <a14:foregroundMark x1="31947" y1="16971" x2="31947" y2="16971"/>
                        <a14:foregroundMark x1="65406" y1="17105" x2="65406" y2="17105"/>
                        <a14:foregroundMark x1="59861" y1="21024" x2="59861" y2="21024"/>
                        <a14:foregroundMark x1="49590" y1="2316" x2="49590" y2="2316"/>
                        <a14:foregroundMark x1="65784" y1="17105" x2="65784" y2="17105"/>
                        <a14:foregroundMark x1="37681" y1="21292" x2="37681" y2="21292"/>
                      </a14:backgroundRemoval>
                    </a14:imgEffect>
                  </a14:imgLayer>
                </a14:imgProps>
              </a:ext>
            </a:extLst>
          </a:blip>
          <a:srcRect l="30592" r="30658" b="76757"/>
          <a:stretch/>
        </p:blipFill>
        <p:spPr>
          <a:xfrm>
            <a:off x="10924087" y="406306"/>
            <a:ext cx="786478" cy="764141"/>
          </a:xfrm>
          <a:prstGeom prst="rect">
            <a:avLst/>
          </a:prstGeom>
        </p:spPr>
      </p:pic>
      <p:pic>
        <p:nvPicPr>
          <p:cNvPr id="9" name="Picture 8">
            <a:extLst>
              <a:ext uri="{FF2B5EF4-FFF2-40B4-BE49-F238E27FC236}">
                <a16:creationId xmlns:a16="http://schemas.microsoft.com/office/drawing/2014/main" id="{EF09539E-9289-2E60-E751-AEA07CEF2A82}"/>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Lst>
          </a:blip>
          <a:srcRect t="24582" r="26286"/>
          <a:stretch/>
        </p:blipFill>
        <p:spPr>
          <a:xfrm>
            <a:off x="666575" y="1448705"/>
            <a:ext cx="4995732" cy="4978883"/>
          </a:xfrm>
          <a:prstGeom prst="rect">
            <a:avLst/>
          </a:prstGeom>
        </p:spPr>
      </p:pic>
      <p:pic>
        <p:nvPicPr>
          <p:cNvPr id="12" name="Picture 11">
            <a:extLst>
              <a:ext uri="{FF2B5EF4-FFF2-40B4-BE49-F238E27FC236}">
                <a16:creationId xmlns:a16="http://schemas.microsoft.com/office/drawing/2014/main" id="{953F0638-0F80-09AE-B94C-AD86F8549FCC}"/>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Lst>
          </a:blip>
          <a:srcRect r="17584" b="4580"/>
          <a:stretch/>
        </p:blipFill>
        <p:spPr>
          <a:xfrm>
            <a:off x="5840959" y="1496223"/>
            <a:ext cx="5083128" cy="4883849"/>
          </a:xfrm>
          <a:prstGeom prst="rect">
            <a:avLst/>
          </a:prstGeom>
        </p:spPr>
      </p:pic>
      <p:sp>
        <p:nvSpPr>
          <p:cNvPr id="5" name="TextBox 4">
            <a:extLst>
              <a:ext uri="{FF2B5EF4-FFF2-40B4-BE49-F238E27FC236}">
                <a16:creationId xmlns:a16="http://schemas.microsoft.com/office/drawing/2014/main" id="{8494C5C8-BA57-E444-3904-BD4949848617}"/>
              </a:ext>
            </a:extLst>
          </p:cNvPr>
          <p:cNvSpPr txBox="1"/>
          <p:nvPr/>
        </p:nvSpPr>
        <p:spPr>
          <a:xfrm>
            <a:off x="481434" y="503246"/>
            <a:ext cx="101131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F7105E20-6814-2B72-DF68-E18A9D39074F}"/>
              </a:ext>
            </a:extLst>
          </p:cNvPr>
          <p:cNvSpPr txBox="1"/>
          <p:nvPr/>
        </p:nvSpPr>
        <p:spPr>
          <a:xfrm>
            <a:off x="666575" y="1164609"/>
            <a:ext cx="5040228" cy="5262979"/>
          </a:xfrm>
          <a:prstGeom prst="rect">
            <a:avLst/>
          </a:prstGeom>
          <a:solidFill>
            <a:srgbClr val="FFF8E5"/>
          </a:solidFill>
        </p:spPr>
        <p:txBody>
          <a:bodyPr wrap="square">
            <a:spAutoFit/>
          </a:bodyPr>
          <a:lstStyle/>
          <a:p>
            <a:pPr marR="360045" algn="l">
              <a:spcAft>
                <a:spcPts val="0"/>
              </a:spcAft>
            </a:pPr>
            <a:r>
              <a:rPr lang="fr-FR" sz="2400" b="1" i="0">
                <a:solidFill>
                  <a:srgbClr val="000000"/>
                </a:solidFill>
                <a:effectLst/>
              </a:rPr>
              <a:t>3</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J’ai un nouvel ordinateur. Le clavier a des petites touches </a:t>
            </a:r>
            <a:r>
              <a:rPr lang="fr-FR" sz="2400" b="0" i="0">
                <a:solidFill>
                  <a:srgbClr val="000000"/>
                </a:solidFill>
                <a:effectLst/>
                <a:highlight>
                  <a:srgbClr val="00FF00"/>
                </a:highlight>
              </a:rPr>
              <a:t>qui sont difficiles à utiliser</a:t>
            </a:r>
            <a:r>
              <a:rPr lang="fr-FR" sz="2400" b="0" i="0">
                <a:solidFill>
                  <a:srgbClr val="000000"/>
                </a:solidFill>
                <a:effectLst/>
              </a:rPr>
              <a:t>. C’est un inconvénient. </a:t>
            </a:r>
            <a:r>
              <a:rPr lang="fr-FR" sz="2400" b="0" i="0">
                <a:solidFill>
                  <a:srgbClr val="000000"/>
                </a:solidFill>
                <a:effectLst/>
                <a:highlight>
                  <a:srgbClr val="00FF00"/>
                </a:highlight>
              </a:rPr>
              <a:t>Par contre</a:t>
            </a:r>
            <a:r>
              <a:rPr lang="fr-FR" sz="2400" b="0" i="0">
                <a:solidFill>
                  <a:srgbClr val="000000"/>
                </a:solidFill>
                <a:effectLst/>
              </a:rPr>
              <a:t>, l’écran est de bonne taille.</a:t>
            </a:r>
          </a:p>
          <a:p>
            <a:pPr marR="360045" algn="l">
              <a:spcAft>
                <a:spcPts val="0"/>
              </a:spcAft>
            </a:pPr>
            <a:endParaRPr lang="fr-FR" sz="2400">
              <a:solidFill>
                <a:srgbClr val="000000"/>
              </a:solidFill>
            </a:endParaRPr>
          </a:p>
          <a:p>
            <a:pPr marR="360045" algn="l">
              <a:spcAft>
                <a:spcPts val="0"/>
              </a:spcAft>
            </a:pPr>
            <a:endParaRPr lang="fr-FR" sz="2400" b="0" i="0">
              <a:solidFill>
                <a:srgbClr val="000000"/>
              </a:solidFill>
              <a:effectLst/>
            </a:endParaRPr>
          </a:p>
          <a:p>
            <a:pPr marR="360045" algn="l">
              <a:spcAft>
                <a:spcPts val="0"/>
              </a:spcAft>
            </a:pPr>
            <a:endParaRPr lang="fr-FR" sz="2400" b="0" i="0">
              <a:solidFill>
                <a:srgbClr val="000000"/>
              </a:solidFill>
              <a:effectLst/>
            </a:endParaRPr>
          </a:p>
          <a:p>
            <a:pPr marR="360045" algn="l">
              <a:spcAft>
                <a:spcPts val="0"/>
              </a:spcAft>
            </a:pPr>
            <a:endParaRPr lang="fr-FR" sz="2400" b="0" i="0">
              <a:solidFill>
                <a:srgbClr val="000000"/>
              </a:solidFill>
              <a:effectLst/>
            </a:endParaRPr>
          </a:p>
          <a:p>
            <a:pPr marR="360045" algn="l">
              <a:spcAft>
                <a:spcPts val="0"/>
              </a:spcAft>
            </a:pPr>
            <a:r>
              <a:rPr lang="fr-FR" sz="2400" b="1" i="0">
                <a:solidFill>
                  <a:srgbClr val="000000"/>
                </a:solidFill>
                <a:effectLst/>
              </a:rPr>
              <a:t>4</a:t>
            </a:r>
            <a:r>
              <a:rPr lang="fr-FR" sz="2400" b="0" i="0">
                <a:solidFill>
                  <a:srgbClr val="000000"/>
                </a:solidFill>
                <a:effectLst/>
              </a:rPr>
              <a:t>       </a:t>
            </a:r>
            <a:r>
              <a:rPr lang="fr-FR" sz="2400" b="1" i="0">
                <a:solidFill>
                  <a:srgbClr val="000000"/>
                </a:solidFill>
                <a:effectLst/>
              </a:rPr>
              <a:t>M2</a:t>
            </a:r>
            <a:r>
              <a:rPr lang="fr-FR" sz="2400" b="0" i="0">
                <a:solidFill>
                  <a:srgbClr val="000000"/>
                </a:solidFill>
                <a:effectLst/>
              </a:rPr>
              <a:t>     J’adore </a:t>
            </a:r>
            <a:r>
              <a:rPr lang="fr-FR" sz="2400" b="0" i="0">
                <a:solidFill>
                  <a:srgbClr val="000000"/>
                </a:solidFill>
                <a:effectLst/>
                <a:highlight>
                  <a:srgbClr val="00FF00"/>
                </a:highlight>
              </a:rPr>
              <a:t>surfer sur les sites de mode </a:t>
            </a:r>
            <a:r>
              <a:rPr lang="fr-FR" sz="2400" b="0" i="0">
                <a:solidFill>
                  <a:srgbClr val="000000"/>
                </a:solidFill>
                <a:effectLst/>
              </a:rPr>
              <a:t>car ils me donnent de l’inspiration. Comme ça, </a:t>
            </a:r>
            <a:r>
              <a:rPr lang="fr-FR" sz="2400" b="0" i="0">
                <a:solidFill>
                  <a:srgbClr val="000000"/>
                </a:solidFill>
                <a:effectLst/>
                <a:highlight>
                  <a:srgbClr val="00FF00"/>
                </a:highlight>
              </a:rPr>
              <a:t>je sais exactement quoi acheter </a:t>
            </a:r>
            <a:r>
              <a:rPr lang="fr-FR" sz="2400" b="0" i="0">
                <a:solidFill>
                  <a:srgbClr val="000000"/>
                </a:solidFill>
                <a:effectLst/>
              </a:rPr>
              <a:t>dans les magasins de vêtements.</a:t>
            </a:r>
          </a:p>
        </p:txBody>
      </p:sp>
    </p:spTree>
    <p:extLst>
      <p:ext uri="{BB962C8B-B14F-4D97-AF65-F5344CB8AC3E}">
        <p14:creationId xmlns:p14="http://schemas.microsoft.com/office/powerpoint/2010/main" val="3575193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ad7cf67-50f9-4326-a537-6ff40a6b46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76309A7F3FCF74C8AF3D7631AC9308E" ma:contentTypeVersion="17" ma:contentTypeDescription="Create a new document." ma:contentTypeScope="" ma:versionID="abb1fd18290551704dbecb0326b652c2">
  <xsd:schema xmlns:xsd="http://www.w3.org/2001/XMLSchema" xmlns:xs="http://www.w3.org/2001/XMLSchema" xmlns:p="http://schemas.microsoft.com/office/2006/metadata/properties" xmlns:ns3="5ad7cf67-50f9-4326-a537-6ff40a6b463a" xmlns:ns4="11c69ddd-f5f2-45b0-94f8-925edc7f0210" targetNamespace="http://schemas.microsoft.com/office/2006/metadata/properties" ma:root="true" ma:fieldsID="1b60eb03621cea425f1dd397321fc84c" ns3:_="" ns4:_="">
    <xsd:import namespace="5ad7cf67-50f9-4326-a537-6ff40a6b463a"/>
    <xsd:import namespace="11c69ddd-f5f2-45b0-94f8-925edc7f021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7cf67-50f9-4326-a537-6ff40a6b46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c69ddd-f5f2-45b0-94f8-925edc7f021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9F9A23-D7E1-413B-8A99-46174EEB00CE}">
  <ds:schemaRefs>
    <ds:schemaRef ds:uri="http://purl.org/dc/elements/1.1/"/>
    <ds:schemaRef ds:uri="http://purl.org/dc/terms/"/>
    <ds:schemaRef ds:uri="http://schemas.microsoft.com/office/2006/metadata/properties"/>
    <ds:schemaRef ds:uri="http://schemas.microsoft.com/office/2006/documentManagement/types"/>
    <ds:schemaRef ds:uri="5ad7cf67-50f9-4326-a537-6ff40a6b463a"/>
    <ds:schemaRef ds:uri="http://purl.org/dc/dcmitype/"/>
    <ds:schemaRef ds:uri="11c69ddd-f5f2-45b0-94f8-925edc7f0210"/>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D129E9-344C-46BF-9354-A35B65574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d7cf67-50f9-4326-a537-6ff40a6b463a"/>
    <ds:schemaRef ds:uri="11c69ddd-f5f2-45b0-94f8-925edc7f02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C4F90E-DEF2-4A80-91F5-E5A5D3B381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TotalTime>
  <Words>7392</Words>
  <Application>Microsoft Office PowerPoint</Application>
  <PresentationFormat>Widescreen</PresentationFormat>
  <Paragraphs>895</Paragraphs>
  <Slides>48</Slides>
  <Notes>48</Notes>
  <HiddenSlides>1</HiddenSlides>
  <MMClips>19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vt:lpstr>
      <vt:lpstr>Arial Narrow</vt:lpstr>
      <vt:lpstr>Baguet Script</vt:lpstr>
      <vt:lpstr>Bradley Hand ITC</vt:lpstr>
      <vt:lpstr>Calibri</vt:lpstr>
      <vt:lpstr>Calibri Light</vt:lpstr>
      <vt:lpstr>Times New Roman</vt:lpstr>
      <vt:lpstr>Office Theme</vt:lpstr>
      <vt:lpstr>Listening 1: multiple choice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Listening 2: choosing from a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Listening 3: answering in 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1: Positive, Negative or P+N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Kristina Rees (HABS)</dc:creator>
  <cp:lastModifiedBy>Mathilde Bouquin (HF)</cp:lastModifiedBy>
  <cp:revision>3</cp:revision>
  <cp:lastPrinted>2024-02-27T09:38:42Z</cp:lastPrinted>
  <dcterms:created xsi:type="dcterms:W3CDTF">2024-02-27T09:24:19Z</dcterms:created>
  <dcterms:modified xsi:type="dcterms:W3CDTF">2024-03-06T08:55:28Z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0x010100276309A7F3FCF74C8AF3D7631AC9308E</vt:lpwstr>
  </property>
  <property fmtid="{D5CDD505-2E9C-101B-9397-08002B2CF9AE}" pid="3" name="MediaServiceImageTags">
    <vt:lpwstr/>
  </property>
</Properties>
</file>