
<file path=[Content_Types].xml><?xml version="1.0" encoding="utf-8"?>
<Types xmlns="http://schemas.openxmlformats.org/package/2006/content-types">
  <Default Extension="m4a" ContentType="audio/mp4"/>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audio1.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3B0_8C18FF3A.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70"/>
  </p:notesMasterIdLst>
  <p:sldIdLst>
    <p:sldId id="857" r:id="rId6"/>
    <p:sldId id="263" r:id="rId7"/>
    <p:sldId id="856" r:id="rId8"/>
    <p:sldId id="262" r:id="rId9"/>
    <p:sldId id="860" r:id="rId10"/>
    <p:sldId id="859" r:id="rId11"/>
    <p:sldId id="861" r:id="rId12"/>
    <p:sldId id="862" r:id="rId13"/>
    <p:sldId id="863" r:id="rId14"/>
    <p:sldId id="864" r:id="rId15"/>
    <p:sldId id="865" r:id="rId16"/>
    <p:sldId id="866" r:id="rId17"/>
    <p:sldId id="868" r:id="rId18"/>
    <p:sldId id="869" r:id="rId19"/>
    <p:sldId id="867" r:id="rId20"/>
    <p:sldId id="873" r:id="rId21"/>
    <p:sldId id="870" r:id="rId22"/>
    <p:sldId id="874" r:id="rId23"/>
    <p:sldId id="871" r:id="rId24"/>
    <p:sldId id="875" r:id="rId25"/>
    <p:sldId id="261" r:id="rId26"/>
    <p:sldId id="872" r:id="rId27"/>
    <p:sldId id="876" r:id="rId28"/>
    <p:sldId id="849" r:id="rId29"/>
    <p:sldId id="846" r:id="rId30"/>
    <p:sldId id="882" r:id="rId31"/>
    <p:sldId id="883" r:id="rId32"/>
    <p:sldId id="884" r:id="rId33"/>
    <p:sldId id="885" r:id="rId34"/>
    <p:sldId id="887" r:id="rId35"/>
    <p:sldId id="888" r:id="rId36"/>
    <p:sldId id="889" r:id="rId37"/>
    <p:sldId id="260" r:id="rId38"/>
    <p:sldId id="891" r:id="rId39"/>
    <p:sldId id="892" r:id="rId40"/>
    <p:sldId id="893" r:id="rId41"/>
    <p:sldId id="894" r:id="rId42"/>
    <p:sldId id="898" r:id="rId43"/>
    <p:sldId id="897" r:id="rId44"/>
    <p:sldId id="948" r:id="rId45"/>
    <p:sldId id="949" r:id="rId46"/>
    <p:sldId id="899" r:id="rId47"/>
    <p:sldId id="900" r:id="rId48"/>
    <p:sldId id="901" r:id="rId49"/>
    <p:sldId id="903" r:id="rId50"/>
    <p:sldId id="944" r:id="rId51"/>
    <p:sldId id="950" r:id="rId52"/>
    <p:sldId id="902" r:id="rId53"/>
    <p:sldId id="930" r:id="rId54"/>
    <p:sldId id="932" r:id="rId55"/>
    <p:sldId id="933" r:id="rId56"/>
    <p:sldId id="895" r:id="rId57"/>
    <p:sldId id="934" r:id="rId58"/>
    <p:sldId id="943" r:id="rId59"/>
    <p:sldId id="936" r:id="rId60"/>
    <p:sldId id="952" r:id="rId61"/>
    <p:sldId id="951" r:id="rId62"/>
    <p:sldId id="878" r:id="rId63"/>
    <p:sldId id="877" r:id="rId64"/>
    <p:sldId id="937" r:id="rId65"/>
    <p:sldId id="938" r:id="rId66"/>
    <p:sldId id="939" r:id="rId67"/>
    <p:sldId id="940" r:id="rId68"/>
    <p:sldId id="941" r:id="rId69"/>
    <p:sldId id="954" r:id="rId70"/>
    <p:sldId id="910" r:id="rId71"/>
    <p:sldId id="953" r:id="rId72"/>
    <p:sldId id="955" r:id="rId73"/>
    <p:sldId id="956" r:id="rId74"/>
    <p:sldId id="958" r:id="rId75"/>
    <p:sldId id="974" r:id="rId76"/>
    <p:sldId id="975" r:id="rId77"/>
    <p:sldId id="976" r:id="rId78"/>
    <p:sldId id="959" r:id="rId79"/>
    <p:sldId id="960" r:id="rId80"/>
    <p:sldId id="961" r:id="rId81"/>
    <p:sldId id="962" r:id="rId82"/>
    <p:sldId id="963" r:id="rId83"/>
    <p:sldId id="979" r:id="rId84"/>
    <p:sldId id="980" r:id="rId85"/>
    <p:sldId id="981" r:id="rId86"/>
    <p:sldId id="965" r:id="rId87"/>
    <p:sldId id="968" r:id="rId88"/>
    <p:sldId id="969" r:id="rId89"/>
    <p:sldId id="970" r:id="rId90"/>
    <p:sldId id="971" r:id="rId91"/>
    <p:sldId id="972" r:id="rId92"/>
    <p:sldId id="973" r:id="rId93"/>
    <p:sldId id="977" r:id="rId94"/>
    <p:sldId id="978" r:id="rId95"/>
    <p:sldId id="983" r:id="rId96"/>
    <p:sldId id="986" r:id="rId97"/>
    <p:sldId id="984" r:id="rId98"/>
    <p:sldId id="989" r:id="rId99"/>
    <p:sldId id="990" r:id="rId100"/>
    <p:sldId id="991" r:id="rId101"/>
    <p:sldId id="992" r:id="rId102"/>
    <p:sldId id="993" r:id="rId103"/>
    <p:sldId id="994" r:id="rId104"/>
    <p:sldId id="995" r:id="rId105"/>
    <p:sldId id="997" r:id="rId106"/>
    <p:sldId id="998" r:id="rId107"/>
    <p:sldId id="999" r:id="rId108"/>
    <p:sldId id="1000" r:id="rId109"/>
    <p:sldId id="1001" r:id="rId110"/>
    <p:sldId id="1015" r:id="rId111"/>
    <p:sldId id="1003" r:id="rId112"/>
    <p:sldId id="1016" r:id="rId113"/>
    <p:sldId id="1007" r:id="rId114"/>
    <p:sldId id="1008" r:id="rId115"/>
    <p:sldId id="1009" r:id="rId116"/>
    <p:sldId id="1010" r:id="rId117"/>
    <p:sldId id="1013" r:id="rId118"/>
    <p:sldId id="1014" r:id="rId119"/>
    <p:sldId id="1017" r:id="rId120"/>
    <p:sldId id="1018" r:id="rId121"/>
    <p:sldId id="1023" r:id="rId122"/>
    <p:sldId id="1024" r:id="rId123"/>
    <p:sldId id="1019" r:id="rId124"/>
    <p:sldId id="1025" r:id="rId125"/>
    <p:sldId id="1026" r:id="rId126"/>
    <p:sldId id="1027" r:id="rId127"/>
    <p:sldId id="1028" r:id="rId128"/>
    <p:sldId id="1022" r:id="rId129"/>
    <p:sldId id="1029" r:id="rId130"/>
    <p:sldId id="1030" r:id="rId131"/>
    <p:sldId id="1032" r:id="rId132"/>
    <p:sldId id="1033" r:id="rId133"/>
    <p:sldId id="1034" r:id="rId134"/>
    <p:sldId id="1036" r:id="rId135"/>
    <p:sldId id="1035" r:id="rId136"/>
    <p:sldId id="1037" r:id="rId137"/>
    <p:sldId id="1038" r:id="rId138"/>
    <p:sldId id="1039" r:id="rId139"/>
    <p:sldId id="1040" r:id="rId140"/>
    <p:sldId id="1042" r:id="rId141"/>
    <p:sldId id="1058" r:id="rId142"/>
    <p:sldId id="1057" r:id="rId143"/>
    <p:sldId id="1043" r:id="rId144"/>
    <p:sldId id="1044" r:id="rId145"/>
    <p:sldId id="1052" r:id="rId146"/>
    <p:sldId id="1046" r:id="rId147"/>
    <p:sldId id="1053" r:id="rId148"/>
    <p:sldId id="1045" r:id="rId149"/>
    <p:sldId id="1047" r:id="rId150"/>
    <p:sldId id="1048" r:id="rId151"/>
    <p:sldId id="1049" r:id="rId152"/>
    <p:sldId id="1050" r:id="rId153"/>
    <p:sldId id="1051" r:id="rId154"/>
    <p:sldId id="1054" r:id="rId155"/>
    <p:sldId id="1055" r:id="rId156"/>
    <p:sldId id="1056" r:id="rId157"/>
    <p:sldId id="1059" r:id="rId158"/>
    <p:sldId id="1060" r:id="rId159"/>
    <p:sldId id="1061" r:id="rId160"/>
    <p:sldId id="1062" r:id="rId161"/>
    <p:sldId id="1063" r:id="rId162"/>
    <p:sldId id="1065" r:id="rId163"/>
    <p:sldId id="1064" r:id="rId164"/>
    <p:sldId id="1066" r:id="rId165"/>
    <p:sldId id="1067" r:id="rId166"/>
    <p:sldId id="1068" r:id="rId167"/>
    <p:sldId id="1069" r:id="rId168"/>
    <p:sldId id="890" r:id="rId1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EK 1 PLAN" id="{9EC1069A-9BAD-4FB9-BFC4-2A74CC9F4B0D}">
          <p14:sldIdLst>
            <p14:sldId id="857"/>
          </p14:sldIdLst>
        </p14:section>
        <p14:section name="Do Now and objectives" id="{E05BD7C1-4074-4598-B191-B824E15601A1}">
          <p14:sldIdLst>
            <p14:sldId id="263"/>
            <p14:sldId id="856"/>
          </p14:sldIdLst>
        </p14:section>
        <p14:section name="Vocabulary Sheet" id="{0317605D-17ED-4AA2-AD38-77204D7F7EFB}">
          <p14:sldIdLst>
            <p14:sldId id="262"/>
            <p14:sldId id="860"/>
          </p14:sldIdLst>
        </p14:section>
        <p14:section name="Language practice" id="{74D214E1-45BC-4047-9192-703F3DC383CE}">
          <p14:sldIdLst>
            <p14:sldId id="859"/>
            <p14:sldId id="861"/>
            <p14:sldId id="862"/>
            <p14:sldId id="863"/>
            <p14:sldId id="864"/>
          </p14:sldIdLst>
        </p14:section>
        <p14:section name="Exam guidance" id="{C036C299-4DCE-4A3D-B51A-9AD7EDB1EA7F}">
          <p14:sldIdLst>
            <p14:sldId id="865"/>
            <p14:sldId id="866"/>
          </p14:sldIdLst>
        </p14:section>
        <p14:section name="Exam practice - receptive" id="{0088AD8C-D227-4773-BCC1-23DF29705761}">
          <p14:sldIdLst>
            <p14:sldId id="868"/>
            <p14:sldId id="869"/>
          </p14:sldIdLst>
        </p14:section>
        <p14:section name="Timed exam practice" id="{E62997D0-DF50-4683-A08F-772638328CF0}">
          <p14:sldIdLst>
            <p14:sldId id="867"/>
            <p14:sldId id="873"/>
            <p14:sldId id="870"/>
            <p14:sldId id="874"/>
            <p14:sldId id="871"/>
            <p14:sldId id="875"/>
          </p14:sldIdLst>
        </p14:section>
        <p14:section name="Exam question" id="{8DA8D147-CC12-40CE-86FE-C2C50B564915}">
          <p14:sldIdLst>
            <p14:sldId id="261"/>
          </p14:sldIdLst>
        </p14:section>
        <p14:section name="Objective 2" id="{BB10374D-E283-4CA7-AD23-060B42668888}">
          <p14:sldIdLst>
            <p14:sldId id="872"/>
          </p14:sldIdLst>
        </p14:section>
        <p14:section name="Exam guidance" id="{085D40CD-00E3-4211-A4A1-24924A50FE54}">
          <p14:sldIdLst>
            <p14:sldId id="876"/>
          </p14:sldIdLst>
        </p14:section>
        <p14:section name="Grammar revisions" id="{E8A407A1-C637-4247-881F-99D2DA033529}">
          <p14:sldIdLst>
            <p14:sldId id="849"/>
            <p14:sldId id="846"/>
          </p14:sldIdLst>
        </p14:section>
        <p14:section name="Exam guidance" id="{74EB4FCE-15D5-48D5-B161-02BAF179B201}">
          <p14:sldIdLst>
            <p14:sldId id="882"/>
            <p14:sldId id="883"/>
          </p14:sldIdLst>
        </p14:section>
        <p14:section name="Vocabulary Sheet" id="{FC2ADB3B-07A5-4B53-BABD-929A60DBF638}">
          <p14:sldIdLst>
            <p14:sldId id="884"/>
            <p14:sldId id="885"/>
          </p14:sldIdLst>
        </p14:section>
        <p14:section name="Exam practice - productive" id="{7E1EE14E-7F90-456D-AD8B-1511B7F2C6A9}">
          <p14:sldIdLst>
            <p14:sldId id="887"/>
            <p14:sldId id="888"/>
          </p14:sldIdLst>
        </p14:section>
        <p14:section name="Exam question" id="{EA418F13-EB80-4F16-98B0-D3EA9A857E21}">
          <p14:sldIdLst>
            <p14:sldId id="889"/>
          </p14:sldIdLst>
        </p14:section>
        <p14:section name="Exit ticket" id="{985F2275-AE71-4D33-A4D8-C97562CFDB41}">
          <p14:sldIdLst>
            <p14:sldId id="260"/>
          </p14:sldIdLst>
        </p14:section>
        <p14:section name="WEEK 2 PLAN" id="{6226D3DC-220E-4713-8537-3FCC6D1B3FF3}">
          <p14:sldIdLst>
            <p14:sldId id="891"/>
          </p14:sldIdLst>
        </p14:section>
        <p14:section name="Do Now and objectives" id="{2C1070E2-83A8-4317-98B0-4A997D30AF6D}">
          <p14:sldIdLst>
            <p14:sldId id="892"/>
            <p14:sldId id="893"/>
          </p14:sldIdLst>
        </p14:section>
        <p14:section name="Vocabulary Sheet" id="{76DAE88A-F12A-4DA3-85A3-7D9D3D4B3C27}">
          <p14:sldIdLst>
            <p14:sldId id="894"/>
          </p14:sldIdLst>
        </p14:section>
        <p14:section name="Language practice" id="{051397A3-BE38-445A-81F1-4C0DFAF24F0C}">
          <p14:sldIdLst>
            <p14:sldId id="898"/>
            <p14:sldId id="897"/>
          </p14:sldIdLst>
        </p14:section>
        <p14:section name="Grammar revisions" id="{C753E363-19BE-480A-9BB1-547ABE92587F}">
          <p14:sldIdLst>
            <p14:sldId id="948"/>
            <p14:sldId id="949"/>
          </p14:sldIdLst>
        </p14:section>
        <p14:section name="Language practice" id="{1F91113B-0354-4D03-BB8B-A6AD47D62171}">
          <p14:sldIdLst>
            <p14:sldId id="899"/>
            <p14:sldId id="900"/>
          </p14:sldIdLst>
        </p14:section>
        <p14:section name="Exam guidance" id="{0C035004-C20F-4E6D-9913-AA5F377E5B18}">
          <p14:sldIdLst>
            <p14:sldId id="901"/>
            <p14:sldId id="903"/>
            <p14:sldId id="944"/>
          </p14:sldIdLst>
        </p14:section>
        <p14:section name="Exam practice - productive" id="{523ED497-871B-4BEA-B86C-2054FCD5CB59}">
          <p14:sldIdLst>
            <p14:sldId id="950"/>
            <p14:sldId id="902"/>
            <p14:sldId id="930"/>
          </p14:sldIdLst>
        </p14:section>
        <p14:section name="Exam question" id="{54A0FD4E-CABF-41C9-AF56-AA7120674FF3}">
          <p14:sldIdLst>
            <p14:sldId id="932"/>
          </p14:sldIdLst>
        </p14:section>
        <p14:section name="Objective 2" id="{FA816DD2-EC97-4E17-BD48-E8D4B1F60D0E}">
          <p14:sldIdLst>
            <p14:sldId id="933"/>
          </p14:sldIdLst>
        </p14:section>
        <p14:section name="Vocabulary Sheet" id="{0A8018B3-69F1-4A9B-A9D0-2CF9A4338E62}">
          <p14:sldIdLst>
            <p14:sldId id="895"/>
          </p14:sldIdLst>
        </p14:section>
        <p14:section name="Language practice" id="{29D3F3FE-A2D0-4145-8F63-A04E591853F8}">
          <p14:sldIdLst>
            <p14:sldId id="934"/>
            <p14:sldId id="943"/>
          </p14:sldIdLst>
        </p14:section>
        <p14:section name="Exam guidance / Language practice" id="{CCEC15C1-B8F7-4545-BE97-6F68385E3BBD}">
          <p14:sldIdLst>
            <p14:sldId id="936"/>
            <p14:sldId id="952"/>
            <p14:sldId id="951"/>
          </p14:sldIdLst>
        </p14:section>
        <p14:section name="Grammar revisions" id="{76C2230A-955E-40AE-AA49-DE6B851C3A52}">
          <p14:sldIdLst>
            <p14:sldId id="878"/>
            <p14:sldId id="877"/>
          </p14:sldIdLst>
        </p14:section>
        <p14:section name="Exam practice" id="{64A338E7-22AF-45F9-A593-4284D9E70E12}">
          <p14:sldIdLst>
            <p14:sldId id="937"/>
            <p14:sldId id="938"/>
            <p14:sldId id="939"/>
            <p14:sldId id="940"/>
          </p14:sldIdLst>
        </p14:section>
        <p14:section name="Exam practice - receptive" id="{28613338-4FD3-4380-A36E-DBF4EB8DAC9F}">
          <p14:sldIdLst>
            <p14:sldId id="941"/>
          </p14:sldIdLst>
        </p14:section>
        <p14:section name="Exam question" id="{1293026B-E9A3-4FBF-AAA7-6AF5FC6B78A1}">
          <p14:sldIdLst>
            <p14:sldId id="954"/>
          </p14:sldIdLst>
        </p14:section>
        <p14:section name="Exit Ticket" id="{E740E5A4-6240-4AA1-A61A-F7DD92E1C505}">
          <p14:sldIdLst>
            <p14:sldId id="910"/>
          </p14:sldIdLst>
        </p14:section>
        <p14:section name="WEEK 3" id="{A7A1DEA7-94D5-4C11-A2FE-608D7C182942}">
          <p14:sldIdLst>
            <p14:sldId id="953"/>
          </p14:sldIdLst>
        </p14:section>
        <p14:section name="Do Now and objectives" id="{D5A40824-73F4-463E-A877-E34B38F0AC5D}">
          <p14:sldIdLst>
            <p14:sldId id="955"/>
            <p14:sldId id="956"/>
          </p14:sldIdLst>
        </p14:section>
        <p14:section name="Vocabulary sheet" id="{DF09C7E0-C1F7-4DC2-96A1-671FCFF10F24}">
          <p14:sldIdLst>
            <p14:sldId id="958"/>
          </p14:sldIdLst>
        </p14:section>
        <p14:section name="Progress Check" id="{E7795A21-8C67-4DDE-A557-042402FF2E42}">
          <p14:sldIdLst>
            <p14:sldId id="974"/>
          </p14:sldIdLst>
        </p14:section>
        <p14:section name="Exam guidance" id="{277BFC96-CBBB-4379-BDE5-F66D4BADDEC5}">
          <p14:sldIdLst>
            <p14:sldId id="975"/>
            <p14:sldId id="976"/>
          </p14:sldIdLst>
        </p14:section>
        <p14:section name="Language practice" id="{995439E4-76C9-4323-B20A-466AE19788D1}">
          <p14:sldIdLst>
            <p14:sldId id="959"/>
            <p14:sldId id="960"/>
            <p14:sldId id="961"/>
            <p14:sldId id="962"/>
            <p14:sldId id="963"/>
          </p14:sldIdLst>
        </p14:section>
        <p14:section name="Grammar revisions" id="{EBD73530-F06D-4CE6-A52F-8E2256DC4798}">
          <p14:sldIdLst>
            <p14:sldId id="979"/>
            <p14:sldId id="980"/>
            <p14:sldId id="981"/>
          </p14:sldIdLst>
        </p14:section>
        <p14:section name="Exam guidance" id="{81921653-F7FB-4C6B-96FB-F520E8163968}">
          <p14:sldIdLst>
            <p14:sldId id="965"/>
          </p14:sldIdLst>
        </p14:section>
        <p14:section name="Exam practice" id="{263FA116-61A3-4887-AD91-CBFABFBEDE00}">
          <p14:sldIdLst>
            <p14:sldId id="968"/>
            <p14:sldId id="969"/>
            <p14:sldId id="970"/>
            <p14:sldId id="971"/>
            <p14:sldId id="972"/>
            <p14:sldId id="973"/>
          </p14:sldIdLst>
        </p14:section>
        <p14:section name="Exam question" id="{077DB28D-1B3D-42F9-B177-9094A0766E23}">
          <p14:sldIdLst>
            <p14:sldId id="977"/>
          </p14:sldIdLst>
        </p14:section>
        <p14:section name="Objective 2" id="{A87AF7CB-14EF-4743-A514-31987AFB046D}">
          <p14:sldIdLst>
            <p14:sldId id="978"/>
          </p14:sldIdLst>
        </p14:section>
        <p14:section name="Exam guidance" id="{31AC5B0E-648F-452E-A236-09CF8685BA48}">
          <p14:sldIdLst>
            <p14:sldId id="983"/>
            <p14:sldId id="986"/>
          </p14:sldIdLst>
        </p14:section>
        <p14:section name="Grammar revisions" id="{13631B4F-BEBA-4F1E-B25C-37226F65FCA6}">
          <p14:sldIdLst>
            <p14:sldId id="984"/>
          </p14:sldIdLst>
        </p14:section>
        <p14:section name="Vocabulary sheet" id="{2A6DB1DF-3F29-4E57-B1F9-74DBAB1DBE3E}">
          <p14:sldIdLst>
            <p14:sldId id="989"/>
          </p14:sldIdLst>
        </p14:section>
        <p14:section name="Language practice" id="{07A4A6E1-28BF-473F-84D3-C90EE23F5E3C}">
          <p14:sldIdLst>
            <p14:sldId id="990"/>
            <p14:sldId id="991"/>
          </p14:sldIdLst>
        </p14:section>
        <p14:section name="Exam question" id="{50367067-E42F-4DA5-A57D-DF20385AD8D1}">
          <p14:sldIdLst>
            <p14:sldId id="992"/>
          </p14:sldIdLst>
        </p14:section>
        <p14:section name="Exit ticket" id="{97690B25-626A-4B55-8609-382FFCFFB7B6}">
          <p14:sldIdLst>
            <p14:sldId id="993"/>
          </p14:sldIdLst>
        </p14:section>
        <p14:section name="WEEK 4" id="{B5349118-2A79-408A-BFC0-08609A423059}">
          <p14:sldIdLst>
            <p14:sldId id="994"/>
          </p14:sldIdLst>
        </p14:section>
        <p14:section name="Do Now and objectives" id="{D4EFD236-6B97-4E72-80F1-0ADD29660D3A}">
          <p14:sldIdLst>
            <p14:sldId id="995"/>
            <p14:sldId id="997"/>
          </p14:sldIdLst>
        </p14:section>
        <p14:section name="Assessing progress" id="{034A0651-364C-440E-AB0C-117A82D694EE}">
          <p14:sldIdLst>
            <p14:sldId id="998"/>
            <p14:sldId id="999"/>
          </p14:sldIdLst>
        </p14:section>
        <p14:section name="Vocabulary sheet" id="{79CD65F9-60AF-437C-BAF0-48E4CF4911D6}">
          <p14:sldIdLst>
            <p14:sldId id="1000"/>
          </p14:sldIdLst>
        </p14:section>
        <p14:section name="Practising the language" id="{8875FEA7-7DAC-4478-AA69-CEF085C02B95}">
          <p14:sldIdLst>
            <p14:sldId id="1001"/>
            <p14:sldId id="1015"/>
          </p14:sldIdLst>
        </p14:section>
        <p14:section name="Grammar revisions" id="{0136EA70-0074-4606-8CF6-D246741250C1}">
          <p14:sldIdLst>
            <p14:sldId id="1003"/>
            <p14:sldId id="1016"/>
          </p14:sldIdLst>
        </p14:section>
        <p14:section name="Exam guidance" id="{8107CCD2-CDE4-4F08-A7DC-F96523C61148}">
          <p14:sldIdLst>
            <p14:sldId id="1007"/>
            <p14:sldId id="1008"/>
            <p14:sldId id="1009"/>
          </p14:sldIdLst>
        </p14:section>
        <p14:section name="Exam practice" id="{823BE8D9-5A82-49CE-B418-69EA158E65A9}">
          <p14:sldIdLst>
            <p14:sldId id="1010"/>
          </p14:sldIdLst>
        </p14:section>
        <p14:section name="Exam question" id="{AC5AA537-16C5-47A7-80F7-AA8D64E7D9EF}">
          <p14:sldIdLst>
            <p14:sldId id="1013"/>
          </p14:sldIdLst>
        </p14:section>
        <p14:section name="Objective 2" id="{16EF0062-5123-4160-B619-2EBE0E5DE9A3}">
          <p14:sldIdLst>
            <p14:sldId id="1014"/>
          </p14:sldIdLst>
        </p14:section>
        <p14:section name="Vocabulary sheet" id="{2D1FA36F-70D9-4808-AC95-3E412F19780B}">
          <p14:sldIdLst>
            <p14:sldId id="1017"/>
          </p14:sldIdLst>
        </p14:section>
        <p14:section name="Exam guidance" id="{2E0100FA-F5A7-4A5E-8529-E51B6B17E383}">
          <p14:sldIdLst>
            <p14:sldId id="1018"/>
            <p14:sldId id="1023"/>
            <p14:sldId id="1024"/>
            <p14:sldId id="1019"/>
          </p14:sldIdLst>
        </p14:section>
        <p14:section name="Grammar revisions" id="{0EEF5572-1095-476D-88A1-38AA40E36677}">
          <p14:sldIdLst>
            <p14:sldId id="1025"/>
            <p14:sldId id="1026"/>
            <p14:sldId id="1027"/>
            <p14:sldId id="1028"/>
          </p14:sldIdLst>
        </p14:section>
        <p14:section name="Exam guidance" id="{DE84ED8F-FCD1-4F90-969B-8D241B38D46E}">
          <p14:sldIdLst>
            <p14:sldId id="1022"/>
          </p14:sldIdLst>
        </p14:section>
        <p14:section name="Exam practice" id="{20155760-11B5-4116-AC07-C53EBD05D390}">
          <p14:sldIdLst>
            <p14:sldId id="1029"/>
          </p14:sldIdLst>
        </p14:section>
        <p14:section name="Exam guidance" id="{1354A27C-FAE1-41AB-AEC3-49D27CF7A3FC}">
          <p14:sldIdLst>
            <p14:sldId id="1030"/>
          </p14:sldIdLst>
        </p14:section>
        <p14:section name="Exam practice" id="{7530EA9E-BDBC-4B89-85D5-FD5E1DFFCE0F}">
          <p14:sldIdLst>
            <p14:sldId id="1032"/>
          </p14:sldIdLst>
        </p14:section>
        <p14:section name="Summary" id="{74D61136-53A1-47F9-9FF7-A6177F7E31E3}">
          <p14:sldIdLst>
            <p14:sldId id="1033"/>
          </p14:sldIdLst>
        </p14:section>
        <p14:section name="Exam question" id="{9FF3D9D3-1671-4E46-AD8D-AAA98A7DC55E}">
          <p14:sldIdLst>
            <p14:sldId id="1034"/>
            <p14:sldId id="1036"/>
          </p14:sldIdLst>
        </p14:section>
        <p14:section name="Exit ticket" id="{20B4B44F-96DB-4987-8416-AABEC809AF49}">
          <p14:sldIdLst>
            <p14:sldId id="1035"/>
          </p14:sldIdLst>
        </p14:section>
        <p14:section name="WEEK 5 PLAN" id="{577DC3DC-2B21-4309-AC3A-4A6D77417518}">
          <p14:sldIdLst>
            <p14:sldId id="1037"/>
          </p14:sldIdLst>
        </p14:section>
        <p14:section name="Do Now and objectives" id="{53DC30F4-83B7-44C8-804D-741EED36F426}">
          <p14:sldIdLst>
            <p14:sldId id="1038"/>
            <p14:sldId id="1039"/>
          </p14:sldIdLst>
        </p14:section>
        <p14:section name="Vocabulary" id="{35A170B1-4830-482E-8CEF-B6913919CEAD}">
          <p14:sldIdLst>
            <p14:sldId id="1040"/>
          </p14:sldIdLst>
        </p14:section>
        <p14:section name="Exam guidance" id="{D5873C4D-A8CE-45D2-88FB-8BB1CB68ECD6}">
          <p14:sldIdLst>
            <p14:sldId id="1042"/>
          </p14:sldIdLst>
        </p14:section>
        <p14:section name="Exam practice" id="{C2D72C80-ADE1-44BE-BEC4-1785B995ECEE}">
          <p14:sldIdLst>
            <p14:sldId id="1058"/>
            <p14:sldId id="1057"/>
          </p14:sldIdLst>
        </p14:section>
        <p14:section name="Grammar revisions" id="{40C9D337-83E4-4CB5-8A14-3472ADC1E454}">
          <p14:sldIdLst>
            <p14:sldId id="1043"/>
            <p14:sldId id="1044"/>
            <p14:sldId id="1052"/>
            <p14:sldId id="1046"/>
            <p14:sldId id="1053"/>
            <p14:sldId id="1045"/>
            <p14:sldId id="1047"/>
            <p14:sldId id="1048"/>
            <p14:sldId id="1049"/>
            <p14:sldId id="1050"/>
            <p14:sldId id="1051"/>
            <p14:sldId id="1054"/>
          </p14:sldIdLst>
        </p14:section>
        <p14:section name="Exam question" id="{83E62875-42DF-44F3-8150-E587CD45DB6F}">
          <p14:sldIdLst>
            <p14:sldId id="1055"/>
            <p14:sldId id="1056"/>
          </p14:sldIdLst>
        </p14:section>
        <p14:section name="Objective 2" id="{1FEC948A-99D7-42C1-B43D-7A051A33089D}">
          <p14:sldIdLst>
            <p14:sldId id="1059"/>
          </p14:sldIdLst>
        </p14:section>
        <p14:section name="Exam practice" id="{9079F215-6937-4D72-A812-79CC967E767E}">
          <p14:sldIdLst>
            <p14:sldId id="1060"/>
            <p14:sldId id="1061"/>
            <p14:sldId id="1062"/>
            <p14:sldId id="1063"/>
          </p14:sldIdLst>
        </p14:section>
        <p14:section name="Grammar revisions" id="{415B8D53-D395-44F6-BF6B-176708998222}">
          <p14:sldIdLst>
            <p14:sldId id="1065"/>
            <p14:sldId id="1064"/>
            <p14:sldId id="1066"/>
          </p14:sldIdLst>
        </p14:section>
        <p14:section name="Exam question" id="{D85F3117-7D8A-411A-8479-536A293677CA}">
          <p14:sldIdLst>
            <p14:sldId id="1067"/>
            <p14:sldId id="1068"/>
          </p14:sldIdLst>
        </p14:section>
        <p14:section name="WEEK 6 PLAN" id="{96F6DFC6-B502-4C13-9831-BC3FFF4769E2}">
          <p14:sldIdLst>
            <p14:sldId id="1069"/>
            <p14:sldId id="89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374C73-7C00-16E9-470D-B058201B0111}" name="Julien Violette (HF)" initials="JV(" userId="S::J.Violette@hfed.net::ae99d64a-988a-487f-809b-50d6425182b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EEF5FB"/>
    <a:srgbClr val="FFD966"/>
    <a:srgbClr val="BDD7EE"/>
    <a:srgbClr val="EEFFF6"/>
    <a:srgbClr val="DDFFEE"/>
    <a:srgbClr val="7FE5CC"/>
    <a:srgbClr val="FFECAF"/>
    <a:srgbClr val="00CC9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3CA705-8E1D-4D56-8DD7-F35D8015DD1E}" v="1" dt="2024-02-16T20:18:01.2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41" autoAdjust="0"/>
  </p:normalViewPr>
  <p:slideViewPr>
    <p:cSldViewPr snapToGrid="0">
      <p:cViewPr varScale="1">
        <p:scale>
          <a:sx n="56" d="100"/>
          <a:sy n="56" d="100"/>
        </p:scale>
        <p:origin x="12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presProps" Target="presProps.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microsoft.com/office/2018/10/relationships/authors" Target="authors.xml"/><Relationship Id="rId172"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microsoft.com/office/2016/11/relationships/changesInfo" Target="changesInfos/changesInfo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microsoft.com/office/2015/10/relationships/revisionInfo" Target="revisionInfo.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n Violette (HF)" userId="ae99d64a-988a-487f-809b-50d6425182b2" providerId="ADAL" clId="{2821B229-424D-45EA-9FA7-72EC6D2A7F46}"/>
    <pc:docChg chg="custSel addSld delSld modSld sldOrd addSection modSection">
      <pc:chgData name="Julien Violette (HF)" userId="ae99d64a-988a-487f-809b-50d6425182b2" providerId="ADAL" clId="{2821B229-424D-45EA-9FA7-72EC6D2A7F46}" dt="2023-12-15T15:15:41.481" v="295" actId="17846"/>
      <pc:docMkLst>
        <pc:docMk/>
      </pc:docMkLst>
      <pc:sldChg chg="modSp">
        <pc:chgData name="Julien Violette (HF)" userId="ae99d64a-988a-487f-809b-50d6425182b2" providerId="ADAL" clId="{2821B229-424D-45EA-9FA7-72EC6D2A7F46}" dt="2023-12-15T15:13:14.355" v="66" actId="20577"/>
        <pc:sldMkLst>
          <pc:docMk/>
          <pc:sldMk cId="146551150" sldId="941"/>
        </pc:sldMkLst>
        <pc:spChg chg="mod">
          <ac:chgData name="Julien Violette (HF)" userId="ae99d64a-988a-487f-809b-50d6425182b2" providerId="ADAL" clId="{2821B229-424D-45EA-9FA7-72EC6D2A7F46}" dt="2023-12-15T15:13:14.355" v="66" actId="20577"/>
          <ac:spMkLst>
            <pc:docMk/>
            <pc:sldMk cId="146551150" sldId="941"/>
            <ac:spMk id="17" creationId="{D58C6DA5-FC13-7EDF-C806-6890612DB0DF}"/>
          </ac:spMkLst>
        </pc:spChg>
      </pc:sldChg>
      <pc:sldChg chg="del">
        <pc:chgData name="Julien Violette (HF)" userId="ae99d64a-988a-487f-809b-50d6425182b2" providerId="ADAL" clId="{2821B229-424D-45EA-9FA7-72EC6D2A7F46}" dt="2023-12-15T15:15:28.533" v="294" actId="47"/>
        <pc:sldMkLst>
          <pc:docMk/>
          <pc:sldMk cId="383635521" sldId="942"/>
        </pc:sldMkLst>
      </pc:sldChg>
      <pc:sldChg chg="delCm">
        <pc:chgData name="Julien Violette (HF)" userId="ae99d64a-988a-487f-809b-50d6425182b2" providerId="ADAL" clId="{2821B229-424D-45EA-9FA7-72EC6D2A7F46}" dt="2023-12-15T15:07:05.369" v="14"/>
        <pc:sldMkLst>
          <pc:docMk/>
          <pc:sldMk cId="2568262742" sldId="950"/>
        </pc:sldMkLst>
      </pc:sldChg>
      <pc:sldChg chg="modSp add mod">
        <pc:chgData name="Julien Violette (HF)" userId="ae99d64a-988a-487f-809b-50d6425182b2" providerId="ADAL" clId="{2821B229-424D-45EA-9FA7-72EC6D2A7F46}" dt="2023-12-15T15:11:55.402" v="45" actId="255"/>
        <pc:sldMkLst>
          <pc:docMk/>
          <pc:sldMk cId="1042307511" sldId="953"/>
        </pc:sldMkLst>
        <pc:graphicFrameChg chg="mod modGraphic">
          <ac:chgData name="Julien Violette (HF)" userId="ae99d64a-988a-487f-809b-50d6425182b2" providerId="ADAL" clId="{2821B229-424D-45EA-9FA7-72EC6D2A7F46}" dt="2023-12-15T15:11:55.402" v="45" actId="255"/>
          <ac:graphicFrameMkLst>
            <pc:docMk/>
            <pc:sldMk cId="1042307511" sldId="953"/>
            <ac:graphicFrameMk id="4" creationId="{63D189A3-F077-7E1B-425D-B9E8B145BF10}"/>
          </ac:graphicFrameMkLst>
        </pc:graphicFrameChg>
      </pc:sldChg>
      <pc:sldChg chg="addSp delSp modSp add mod ord">
        <pc:chgData name="Julien Violette (HF)" userId="ae99d64a-988a-487f-809b-50d6425182b2" providerId="ADAL" clId="{2821B229-424D-45EA-9FA7-72EC6D2A7F46}" dt="2023-12-15T15:15:23.450" v="293" actId="1076"/>
        <pc:sldMkLst>
          <pc:docMk/>
          <pc:sldMk cId="2301934952" sldId="954"/>
        </pc:sldMkLst>
        <pc:spChg chg="del">
          <ac:chgData name="Julien Violette (HF)" userId="ae99d64a-988a-487f-809b-50d6425182b2" providerId="ADAL" clId="{2821B229-424D-45EA-9FA7-72EC6D2A7F46}" dt="2023-12-15T15:12:30.588" v="49" actId="478"/>
          <ac:spMkLst>
            <pc:docMk/>
            <pc:sldMk cId="2301934952" sldId="954"/>
            <ac:spMk id="4" creationId="{537005E3-EC23-19E6-0BB3-BAA3CCFC3BE0}"/>
          </ac:spMkLst>
        </pc:spChg>
        <pc:spChg chg="mod">
          <ac:chgData name="Julien Violette (HF)" userId="ae99d64a-988a-487f-809b-50d6425182b2" providerId="ADAL" clId="{2821B229-424D-45EA-9FA7-72EC6D2A7F46}" dt="2023-12-15T15:15:15.524" v="292" actId="20577"/>
          <ac:spMkLst>
            <pc:docMk/>
            <pc:sldMk cId="2301934952" sldId="954"/>
            <ac:spMk id="17" creationId="{8C4D5016-9838-2894-96CF-714266ECBC64}"/>
          </ac:spMkLst>
        </pc:spChg>
        <pc:spChg chg="mod">
          <ac:chgData name="Julien Violette (HF)" userId="ae99d64a-988a-487f-809b-50d6425182b2" providerId="ADAL" clId="{2821B229-424D-45EA-9FA7-72EC6D2A7F46}" dt="2023-12-15T15:15:23.450" v="293" actId="1076"/>
          <ac:spMkLst>
            <pc:docMk/>
            <pc:sldMk cId="2301934952" sldId="954"/>
            <ac:spMk id="18" creationId="{76BA5876-FED8-6944-DEA7-9A3F606D1E56}"/>
          </ac:spMkLst>
        </pc:spChg>
        <pc:picChg chg="add mod">
          <ac:chgData name="Julien Violette (HF)" userId="ae99d64a-988a-487f-809b-50d6425182b2" providerId="ADAL" clId="{2821B229-424D-45EA-9FA7-72EC6D2A7F46}" dt="2023-12-15T15:13:50.897" v="128" actId="1076"/>
          <ac:picMkLst>
            <pc:docMk/>
            <pc:sldMk cId="2301934952" sldId="954"/>
            <ac:picMk id="10" creationId="{7F537A4F-22CB-6D9D-9BFA-0FBE0B16CE64}"/>
          </ac:picMkLst>
        </pc:picChg>
      </pc:sldChg>
      <pc:sldChg chg="add del">
        <pc:chgData name="Julien Violette (HF)" userId="ae99d64a-988a-487f-809b-50d6425182b2" providerId="ADAL" clId="{2821B229-424D-45EA-9FA7-72EC6D2A7F46}" dt="2023-12-15T15:04:59.154" v="1" actId="47"/>
        <pc:sldMkLst>
          <pc:docMk/>
          <pc:sldMk cId="3082421502" sldId="954"/>
        </pc:sldMkLst>
      </pc:sldChg>
    </pc:docChg>
  </pc:docChgLst>
  <pc:docChgLst>
    <pc:chgData name="Guo Ping McCullough (HF)" userId="S::g.mccullough@hfed.net::4c8ee9fc-0338-48bb-bdf4-0b5003ca48cd" providerId="AD" clId="Web-{77DFE217-2E1A-C8FA-ACE6-F146BE3D9048}"/>
    <pc:docChg chg="sldOrd">
      <pc:chgData name="Guo Ping McCullough (HF)" userId="S::g.mccullough@hfed.net::4c8ee9fc-0338-48bb-bdf4-0b5003ca48cd" providerId="AD" clId="Web-{77DFE217-2E1A-C8FA-ACE6-F146BE3D9048}" dt="2024-01-22T15:16:46.149" v="0"/>
      <pc:docMkLst>
        <pc:docMk/>
      </pc:docMkLst>
      <pc:sldChg chg="ord">
        <pc:chgData name="Guo Ping McCullough (HF)" userId="S::g.mccullough@hfed.net::4c8ee9fc-0338-48bb-bdf4-0b5003ca48cd" providerId="AD" clId="Web-{77DFE217-2E1A-C8FA-ACE6-F146BE3D9048}" dt="2024-01-22T15:16:46.149" v="0"/>
        <pc:sldMkLst>
          <pc:docMk/>
          <pc:sldMk cId="684684381" sldId="867"/>
        </pc:sldMkLst>
      </pc:sldChg>
    </pc:docChg>
  </pc:docChgLst>
  <pc:docChgLst>
    <pc:chgData name="Julien Violette (HF)" userId="ae99d64a-988a-487f-809b-50d6425182b2" providerId="ADAL" clId="{F58CD30D-3EF6-4E7D-A58F-9CF6A134DED4}"/>
    <pc:docChg chg="custSel addSld delSld modSld sldOrd addSection modSection">
      <pc:chgData name="Julien Violette (HF)" userId="ae99d64a-988a-487f-809b-50d6425182b2" providerId="ADAL" clId="{F58CD30D-3EF6-4E7D-A58F-9CF6A134DED4}" dt="2024-01-22T11:06:13.103" v="160" actId="1076"/>
      <pc:docMkLst>
        <pc:docMk/>
      </pc:docMkLst>
      <pc:sldChg chg="add">
        <pc:chgData name="Julien Violette (HF)" userId="ae99d64a-988a-487f-809b-50d6425182b2" providerId="ADAL" clId="{F58CD30D-3EF6-4E7D-A58F-9CF6A134DED4}" dt="2024-01-07T18:14:26.881" v="0"/>
        <pc:sldMkLst>
          <pc:docMk/>
          <pc:sldMk cId="1737703987" sldId="955"/>
        </pc:sldMkLst>
      </pc:sldChg>
      <pc:sldChg chg="add">
        <pc:chgData name="Julien Violette (HF)" userId="ae99d64a-988a-487f-809b-50d6425182b2" providerId="ADAL" clId="{F58CD30D-3EF6-4E7D-A58F-9CF6A134DED4}" dt="2024-01-07T18:14:26.881" v="0"/>
        <pc:sldMkLst>
          <pc:docMk/>
          <pc:sldMk cId="1092519764" sldId="956"/>
        </pc:sldMkLst>
      </pc:sldChg>
      <pc:sldChg chg="add">
        <pc:chgData name="Julien Violette (HF)" userId="ae99d64a-988a-487f-809b-50d6425182b2" providerId="ADAL" clId="{F58CD30D-3EF6-4E7D-A58F-9CF6A134DED4}" dt="2024-01-07T18:14:26.881" v="0"/>
        <pc:sldMkLst>
          <pc:docMk/>
          <pc:sldMk cId="1871939535" sldId="958"/>
        </pc:sldMkLst>
      </pc:sldChg>
      <pc:sldChg chg="add">
        <pc:chgData name="Julien Violette (HF)" userId="ae99d64a-988a-487f-809b-50d6425182b2" providerId="ADAL" clId="{F58CD30D-3EF6-4E7D-A58F-9CF6A134DED4}" dt="2024-01-07T18:14:26.881" v="0"/>
        <pc:sldMkLst>
          <pc:docMk/>
          <pc:sldMk cId="110319931" sldId="959"/>
        </pc:sldMkLst>
      </pc:sldChg>
      <pc:sldChg chg="add">
        <pc:chgData name="Julien Violette (HF)" userId="ae99d64a-988a-487f-809b-50d6425182b2" providerId="ADAL" clId="{F58CD30D-3EF6-4E7D-A58F-9CF6A134DED4}" dt="2024-01-07T18:14:26.881" v="0"/>
        <pc:sldMkLst>
          <pc:docMk/>
          <pc:sldMk cId="1638143546" sldId="960"/>
        </pc:sldMkLst>
      </pc:sldChg>
      <pc:sldChg chg="add">
        <pc:chgData name="Julien Violette (HF)" userId="ae99d64a-988a-487f-809b-50d6425182b2" providerId="ADAL" clId="{F58CD30D-3EF6-4E7D-A58F-9CF6A134DED4}" dt="2024-01-07T18:14:26.881" v="0"/>
        <pc:sldMkLst>
          <pc:docMk/>
          <pc:sldMk cId="2572630897" sldId="961"/>
        </pc:sldMkLst>
      </pc:sldChg>
      <pc:sldChg chg="add">
        <pc:chgData name="Julien Violette (HF)" userId="ae99d64a-988a-487f-809b-50d6425182b2" providerId="ADAL" clId="{F58CD30D-3EF6-4E7D-A58F-9CF6A134DED4}" dt="2024-01-07T18:14:26.881" v="0"/>
        <pc:sldMkLst>
          <pc:docMk/>
          <pc:sldMk cId="1659571367" sldId="962"/>
        </pc:sldMkLst>
      </pc:sldChg>
      <pc:sldChg chg="add">
        <pc:chgData name="Julien Violette (HF)" userId="ae99d64a-988a-487f-809b-50d6425182b2" providerId="ADAL" clId="{F58CD30D-3EF6-4E7D-A58F-9CF6A134DED4}" dt="2024-01-07T18:14:26.881" v="0"/>
        <pc:sldMkLst>
          <pc:docMk/>
          <pc:sldMk cId="2251278403" sldId="963"/>
        </pc:sldMkLst>
      </pc:sldChg>
      <pc:sldChg chg="add">
        <pc:chgData name="Julien Violette (HF)" userId="ae99d64a-988a-487f-809b-50d6425182b2" providerId="ADAL" clId="{F58CD30D-3EF6-4E7D-A58F-9CF6A134DED4}" dt="2024-01-07T18:14:26.881" v="0"/>
        <pc:sldMkLst>
          <pc:docMk/>
          <pc:sldMk cId="476708635" sldId="965"/>
        </pc:sldMkLst>
      </pc:sldChg>
      <pc:sldChg chg="add">
        <pc:chgData name="Julien Violette (HF)" userId="ae99d64a-988a-487f-809b-50d6425182b2" providerId="ADAL" clId="{F58CD30D-3EF6-4E7D-A58F-9CF6A134DED4}" dt="2024-01-07T18:14:26.881" v="0"/>
        <pc:sldMkLst>
          <pc:docMk/>
          <pc:sldMk cId="2700848050" sldId="968"/>
        </pc:sldMkLst>
      </pc:sldChg>
      <pc:sldChg chg="add">
        <pc:chgData name="Julien Violette (HF)" userId="ae99d64a-988a-487f-809b-50d6425182b2" providerId="ADAL" clId="{F58CD30D-3EF6-4E7D-A58F-9CF6A134DED4}" dt="2024-01-07T18:14:26.881" v="0"/>
        <pc:sldMkLst>
          <pc:docMk/>
          <pc:sldMk cId="2938630985" sldId="969"/>
        </pc:sldMkLst>
      </pc:sldChg>
      <pc:sldChg chg="add">
        <pc:chgData name="Julien Violette (HF)" userId="ae99d64a-988a-487f-809b-50d6425182b2" providerId="ADAL" clId="{F58CD30D-3EF6-4E7D-A58F-9CF6A134DED4}" dt="2024-01-07T18:14:26.881" v="0"/>
        <pc:sldMkLst>
          <pc:docMk/>
          <pc:sldMk cId="1666277265" sldId="970"/>
        </pc:sldMkLst>
      </pc:sldChg>
      <pc:sldChg chg="add">
        <pc:chgData name="Julien Violette (HF)" userId="ae99d64a-988a-487f-809b-50d6425182b2" providerId="ADAL" clId="{F58CD30D-3EF6-4E7D-A58F-9CF6A134DED4}" dt="2024-01-07T18:14:26.881" v="0"/>
        <pc:sldMkLst>
          <pc:docMk/>
          <pc:sldMk cId="1438812214" sldId="971"/>
        </pc:sldMkLst>
      </pc:sldChg>
      <pc:sldChg chg="add">
        <pc:chgData name="Julien Violette (HF)" userId="ae99d64a-988a-487f-809b-50d6425182b2" providerId="ADAL" clId="{F58CD30D-3EF6-4E7D-A58F-9CF6A134DED4}" dt="2024-01-07T18:14:26.881" v="0"/>
        <pc:sldMkLst>
          <pc:docMk/>
          <pc:sldMk cId="3132988322" sldId="972"/>
        </pc:sldMkLst>
      </pc:sldChg>
      <pc:sldChg chg="add">
        <pc:chgData name="Julien Violette (HF)" userId="ae99d64a-988a-487f-809b-50d6425182b2" providerId="ADAL" clId="{F58CD30D-3EF6-4E7D-A58F-9CF6A134DED4}" dt="2024-01-07T18:14:26.881" v="0"/>
        <pc:sldMkLst>
          <pc:docMk/>
          <pc:sldMk cId="2508167075" sldId="973"/>
        </pc:sldMkLst>
      </pc:sldChg>
      <pc:sldChg chg="add">
        <pc:chgData name="Julien Violette (HF)" userId="ae99d64a-988a-487f-809b-50d6425182b2" providerId="ADAL" clId="{F58CD30D-3EF6-4E7D-A58F-9CF6A134DED4}" dt="2024-01-07T18:14:26.881" v="0"/>
        <pc:sldMkLst>
          <pc:docMk/>
          <pc:sldMk cId="1026812480" sldId="974"/>
        </pc:sldMkLst>
      </pc:sldChg>
      <pc:sldChg chg="add">
        <pc:chgData name="Julien Violette (HF)" userId="ae99d64a-988a-487f-809b-50d6425182b2" providerId="ADAL" clId="{F58CD30D-3EF6-4E7D-A58F-9CF6A134DED4}" dt="2024-01-07T18:14:26.881" v="0"/>
        <pc:sldMkLst>
          <pc:docMk/>
          <pc:sldMk cId="3892233994" sldId="975"/>
        </pc:sldMkLst>
      </pc:sldChg>
      <pc:sldChg chg="add">
        <pc:chgData name="Julien Violette (HF)" userId="ae99d64a-988a-487f-809b-50d6425182b2" providerId="ADAL" clId="{F58CD30D-3EF6-4E7D-A58F-9CF6A134DED4}" dt="2024-01-07T18:14:26.881" v="0"/>
        <pc:sldMkLst>
          <pc:docMk/>
          <pc:sldMk cId="1898076313" sldId="976"/>
        </pc:sldMkLst>
      </pc:sldChg>
      <pc:sldChg chg="add">
        <pc:chgData name="Julien Violette (HF)" userId="ae99d64a-988a-487f-809b-50d6425182b2" providerId="ADAL" clId="{F58CD30D-3EF6-4E7D-A58F-9CF6A134DED4}" dt="2024-01-07T18:14:26.881" v="0"/>
        <pc:sldMkLst>
          <pc:docMk/>
          <pc:sldMk cId="4289068218" sldId="977"/>
        </pc:sldMkLst>
      </pc:sldChg>
      <pc:sldChg chg="add">
        <pc:chgData name="Julien Violette (HF)" userId="ae99d64a-988a-487f-809b-50d6425182b2" providerId="ADAL" clId="{F58CD30D-3EF6-4E7D-A58F-9CF6A134DED4}" dt="2024-01-07T18:14:26.881" v="0"/>
        <pc:sldMkLst>
          <pc:docMk/>
          <pc:sldMk cId="197100321" sldId="978"/>
        </pc:sldMkLst>
      </pc:sldChg>
      <pc:sldChg chg="add">
        <pc:chgData name="Julien Violette (HF)" userId="ae99d64a-988a-487f-809b-50d6425182b2" providerId="ADAL" clId="{F58CD30D-3EF6-4E7D-A58F-9CF6A134DED4}" dt="2024-01-07T18:14:26.881" v="0"/>
        <pc:sldMkLst>
          <pc:docMk/>
          <pc:sldMk cId="2863553127" sldId="979"/>
        </pc:sldMkLst>
      </pc:sldChg>
      <pc:sldChg chg="add">
        <pc:chgData name="Julien Violette (HF)" userId="ae99d64a-988a-487f-809b-50d6425182b2" providerId="ADAL" clId="{F58CD30D-3EF6-4E7D-A58F-9CF6A134DED4}" dt="2024-01-07T18:14:26.881" v="0"/>
        <pc:sldMkLst>
          <pc:docMk/>
          <pc:sldMk cId="2354157681" sldId="980"/>
        </pc:sldMkLst>
      </pc:sldChg>
      <pc:sldChg chg="add">
        <pc:chgData name="Julien Violette (HF)" userId="ae99d64a-988a-487f-809b-50d6425182b2" providerId="ADAL" clId="{F58CD30D-3EF6-4E7D-A58F-9CF6A134DED4}" dt="2024-01-07T18:14:26.881" v="0"/>
        <pc:sldMkLst>
          <pc:docMk/>
          <pc:sldMk cId="3333961074" sldId="981"/>
        </pc:sldMkLst>
      </pc:sldChg>
      <pc:sldChg chg="add">
        <pc:chgData name="Julien Violette (HF)" userId="ae99d64a-988a-487f-809b-50d6425182b2" providerId="ADAL" clId="{F58CD30D-3EF6-4E7D-A58F-9CF6A134DED4}" dt="2024-01-07T18:14:26.881" v="0"/>
        <pc:sldMkLst>
          <pc:docMk/>
          <pc:sldMk cId="4126446876" sldId="983"/>
        </pc:sldMkLst>
      </pc:sldChg>
      <pc:sldChg chg="add modNotesTx">
        <pc:chgData name="Julien Violette (HF)" userId="ae99d64a-988a-487f-809b-50d6425182b2" providerId="ADAL" clId="{F58CD30D-3EF6-4E7D-A58F-9CF6A134DED4}" dt="2024-01-07T18:18:24.567" v="36" actId="6549"/>
        <pc:sldMkLst>
          <pc:docMk/>
          <pc:sldMk cId="3741863031" sldId="984"/>
        </pc:sldMkLst>
      </pc:sldChg>
      <pc:sldChg chg="addSp delSp modSp add mod ord delAnim modNotesTx">
        <pc:chgData name="Julien Violette (HF)" userId="ae99d64a-988a-487f-809b-50d6425182b2" providerId="ADAL" clId="{F58CD30D-3EF6-4E7D-A58F-9CF6A134DED4}" dt="2024-01-08T12:40:11.262" v="84" actId="2085"/>
        <pc:sldMkLst>
          <pc:docMk/>
          <pc:sldMk cId="4093603680" sldId="986"/>
        </pc:sldMkLst>
        <pc:spChg chg="add mod">
          <ac:chgData name="Julien Violette (HF)" userId="ae99d64a-988a-487f-809b-50d6425182b2" providerId="ADAL" clId="{F58CD30D-3EF6-4E7D-A58F-9CF6A134DED4}" dt="2024-01-08T12:40:11.262" v="84" actId="2085"/>
          <ac:spMkLst>
            <pc:docMk/>
            <pc:sldMk cId="4093603680" sldId="986"/>
            <ac:spMk id="2" creationId="{9E0E5761-0782-799C-7ACE-97BC5ECA0B87}"/>
          </ac:spMkLst>
        </pc:spChg>
        <pc:spChg chg="del">
          <ac:chgData name="Julien Violette (HF)" userId="ae99d64a-988a-487f-809b-50d6425182b2" providerId="ADAL" clId="{F58CD30D-3EF6-4E7D-A58F-9CF6A134DED4}" dt="2024-01-07T18:17:28.363" v="26" actId="478"/>
          <ac:spMkLst>
            <pc:docMk/>
            <pc:sldMk cId="4093603680" sldId="986"/>
            <ac:spMk id="13" creationId="{EE51BD43-DC34-C200-5DC9-14B561B40689}"/>
          </ac:spMkLst>
        </pc:spChg>
        <pc:spChg chg="del">
          <ac:chgData name="Julien Violette (HF)" userId="ae99d64a-988a-487f-809b-50d6425182b2" providerId="ADAL" clId="{F58CD30D-3EF6-4E7D-A58F-9CF6A134DED4}" dt="2024-01-07T18:17:35.084" v="29" actId="478"/>
          <ac:spMkLst>
            <pc:docMk/>
            <pc:sldMk cId="4093603680" sldId="986"/>
            <ac:spMk id="15" creationId="{A5E323F7-64DB-3800-C694-B2B856917CC0}"/>
          </ac:spMkLst>
        </pc:spChg>
        <pc:spChg chg="del">
          <ac:chgData name="Julien Violette (HF)" userId="ae99d64a-988a-487f-809b-50d6425182b2" providerId="ADAL" clId="{F58CD30D-3EF6-4E7D-A58F-9CF6A134DED4}" dt="2024-01-07T18:17:33.579" v="28" actId="478"/>
          <ac:spMkLst>
            <pc:docMk/>
            <pc:sldMk cId="4093603680" sldId="986"/>
            <ac:spMk id="17" creationId="{E2514E18-23D2-D6E2-0012-CCC20CA148F7}"/>
          </ac:spMkLst>
        </pc:spChg>
        <pc:spChg chg="del">
          <ac:chgData name="Julien Violette (HF)" userId="ae99d64a-988a-487f-809b-50d6425182b2" providerId="ADAL" clId="{F58CD30D-3EF6-4E7D-A58F-9CF6A134DED4}" dt="2024-01-07T18:17:31.696" v="27" actId="478"/>
          <ac:spMkLst>
            <pc:docMk/>
            <pc:sldMk cId="4093603680" sldId="986"/>
            <ac:spMk id="19" creationId="{EB4C0B60-9DFC-193A-2EF8-12BB7BD4361E}"/>
          </ac:spMkLst>
        </pc:spChg>
        <pc:spChg chg="del">
          <ac:chgData name="Julien Violette (HF)" userId="ae99d64a-988a-487f-809b-50d6425182b2" providerId="ADAL" clId="{F58CD30D-3EF6-4E7D-A58F-9CF6A134DED4}" dt="2024-01-07T18:17:25.673" v="25" actId="478"/>
          <ac:spMkLst>
            <pc:docMk/>
            <pc:sldMk cId="4093603680" sldId="986"/>
            <ac:spMk id="21" creationId="{C949DD8D-9829-90C7-9B4B-02DEBE9227E9}"/>
          </ac:spMkLst>
        </pc:spChg>
        <pc:picChg chg="del mod">
          <ac:chgData name="Julien Violette (HF)" userId="ae99d64a-988a-487f-809b-50d6425182b2" providerId="ADAL" clId="{F58CD30D-3EF6-4E7D-A58F-9CF6A134DED4}" dt="2024-01-07T18:17:21.804" v="24" actId="478"/>
          <ac:picMkLst>
            <pc:docMk/>
            <pc:sldMk cId="4093603680" sldId="986"/>
            <ac:picMk id="11" creationId="{DEE936B0-6A42-03D0-5B43-ACF41F01DEAF}"/>
          </ac:picMkLst>
        </pc:picChg>
        <pc:picChg chg="mod">
          <ac:chgData name="Julien Violette (HF)" userId="ae99d64a-988a-487f-809b-50d6425182b2" providerId="ADAL" clId="{F58CD30D-3EF6-4E7D-A58F-9CF6A134DED4}" dt="2024-01-08T12:40:05.859" v="83" actId="2085"/>
          <ac:picMkLst>
            <pc:docMk/>
            <pc:sldMk cId="4093603680" sldId="986"/>
            <ac:picMk id="24" creationId="{79048691-74EC-D098-65AF-0E30DD4F9BF7}"/>
          </ac:picMkLst>
        </pc:picChg>
      </pc:sldChg>
      <pc:sldChg chg="add del modNotesTx">
        <pc:chgData name="Julien Violette (HF)" userId="ae99d64a-988a-487f-809b-50d6425182b2" providerId="ADAL" clId="{F58CD30D-3EF6-4E7D-A58F-9CF6A134DED4}" dt="2024-01-07T18:20:24.162" v="60" actId="47"/>
        <pc:sldMkLst>
          <pc:docMk/>
          <pc:sldMk cId="1858876671" sldId="988"/>
        </pc:sldMkLst>
      </pc:sldChg>
      <pc:sldChg chg="modSp add mod">
        <pc:chgData name="Julien Violette (HF)" userId="ae99d64a-988a-487f-809b-50d6425182b2" providerId="ADAL" clId="{F58CD30D-3EF6-4E7D-A58F-9CF6A134DED4}" dt="2024-01-08T12:41:08.560" v="90" actId="20577"/>
        <pc:sldMkLst>
          <pc:docMk/>
          <pc:sldMk cId="2856986982" sldId="989"/>
        </pc:sldMkLst>
        <pc:spChg chg="mod">
          <ac:chgData name="Julien Violette (HF)" userId="ae99d64a-988a-487f-809b-50d6425182b2" providerId="ADAL" clId="{F58CD30D-3EF6-4E7D-A58F-9CF6A134DED4}" dt="2024-01-08T12:41:08.560" v="90" actId="20577"/>
          <ac:spMkLst>
            <pc:docMk/>
            <pc:sldMk cId="2856986982" sldId="989"/>
            <ac:spMk id="5" creationId="{18B72F4C-711F-10BD-3230-C05E92E75448}"/>
          </ac:spMkLst>
        </pc:spChg>
      </pc:sldChg>
      <pc:sldChg chg="addSp delSp modSp add mod">
        <pc:chgData name="Julien Violette (HF)" userId="ae99d64a-988a-487f-809b-50d6425182b2" providerId="ADAL" clId="{F58CD30D-3EF6-4E7D-A58F-9CF6A134DED4}" dt="2024-01-08T12:41:30.687" v="95" actId="1076"/>
        <pc:sldMkLst>
          <pc:docMk/>
          <pc:sldMk cId="3203009974" sldId="990"/>
        </pc:sldMkLst>
        <pc:picChg chg="add mod">
          <ac:chgData name="Julien Violette (HF)" userId="ae99d64a-988a-487f-809b-50d6425182b2" providerId="ADAL" clId="{F58CD30D-3EF6-4E7D-A58F-9CF6A134DED4}" dt="2024-01-08T12:41:30.687" v="95" actId="1076"/>
          <ac:picMkLst>
            <pc:docMk/>
            <pc:sldMk cId="3203009974" sldId="990"/>
            <ac:picMk id="4" creationId="{72831D31-D6BE-074E-7908-B57CC5BB3284}"/>
          </ac:picMkLst>
        </pc:picChg>
        <pc:picChg chg="del">
          <ac:chgData name="Julien Violette (HF)" userId="ae99d64a-988a-487f-809b-50d6425182b2" providerId="ADAL" clId="{F58CD30D-3EF6-4E7D-A58F-9CF6A134DED4}" dt="2024-01-08T12:41:18.151" v="91" actId="478"/>
          <ac:picMkLst>
            <pc:docMk/>
            <pc:sldMk cId="3203009974" sldId="990"/>
            <ac:picMk id="9" creationId="{DB28C287-D233-FFD6-8E9C-0C9A62163980}"/>
          </ac:picMkLst>
        </pc:picChg>
      </pc:sldChg>
      <pc:sldChg chg="add">
        <pc:chgData name="Julien Violette (HF)" userId="ae99d64a-988a-487f-809b-50d6425182b2" providerId="ADAL" clId="{F58CD30D-3EF6-4E7D-A58F-9CF6A134DED4}" dt="2024-01-07T18:14:26.881" v="0"/>
        <pc:sldMkLst>
          <pc:docMk/>
          <pc:sldMk cId="4257289768" sldId="991"/>
        </pc:sldMkLst>
      </pc:sldChg>
      <pc:sldChg chg="add modNotesTx">
        <pc:chgData name="Julien Violette (HF)" userId="ae99d64a-988a-487f-809b-50d6425182b2" providerId="ADAL" clId="{F58CD30D-3EF6-4E7D-A58F-9CF6A134DED4}" dt="2024-01-07T18:18:50.142" v="37" actId="6549"/>
        <pc:sldMkLst>
          <pc:docMk/>
          <pc:sldMk cId="4285179914" sldId="992"/>
        </pc:sldMkLst>
      </pc:sldChg>
      <pc:sldChg chg="add modNotesTx">
        <pc:chgData name="Julien Violette (HF)" userId="ae99d64a-988a-487f-809b-50d6425182b2" providerId="ADAL" clId="{F58CD30D-3EF6-4E7D-A58F-9CF6A134DED4}" dt="2024-01-07T18:19:16.760" v="49" actId="20577"/>
        <pc:sldMkLst>
          <pc:docMk/>
          <pc:sldMk cId="3805341088" sldId="993"/>
        </pc:sldMkLst>
      </pc:sldChg>
      <pc:sldChg chg="add">
        <pc:chgData name="Julien Violette (HF)" userId="ae99d64a-988a-487f-809b-50d6425182b2" providerId="ADAL" clId="{F58CD30D-3EF6-4E7D-A58F-9CF6A134DED4}" dt="2024-01-07T18:14:26.881" v="0"/>
        <pc:sldMkLst>
          <pc:docMk/>
          <pc:sldMk cId="950817986" sldId="994"/>
        </pc:sldMkLst>
      </pc:sldChg>
      <pc:sldChg chg="add">
        <pc:chgData name="Julien Violette (HF)" userId="ae99d64a-988a-487f-809b-50d6425182b2" providerId="ADAL" clId="{F58CD30D-3EF6-4E7D-A58F-9CF6A134DED4}" dt="2024-01-22T10:25:48.619" v="96"/>
        <pc:sldMkLst>
          <pc:docMk/>
          <pc:sldMk cId="3843267746" sldId="995"/>
        </pc:sldMkLst>
      </pc:sldChg>
      <pc:sldChg chg="add">
        <pc:chgData name="Julien Violette (HF)" userId="ae99d64a-988a-487f-809b-50d6425182b2" providerId="ADAL" clId="{F58CD30D-3EF6-4E7D-A58F-9CF6A134DED4}" dt="2024-01-22T10:25:48.619" v="96"/>
        <pc:sldMkLst>
          <pc:docMk/>
          <pc:sldMk cId="1828099068" sldId="997"/>
        </pc:sldMkLst>
      </pc:sldChg>
      <pc:sldChg chg="add modNotesTx">
        <pc:chgData name="Julien Violette (HF)" userId="ae99d64a-988a-487f-809b-50d6425182b2" providerId="ADAL" clId="{F58CD30D-3EF6-4E7D-A58F-9CF6A134DED4}" dt="2024-01-22T10:26:19.252" v="101" actId="6549"/>
        <pc:sldMkLst>
          <pc:docMk/>
          <pc:sldMk cId="3176176085" sldId="998"/>
        </pc:sldMkLst>
      </pc:sldChg>
      <pc:sldChg chg="add modNotesTx">
        <pc:chgData name="Julien Violette (HF)" userId="ae99d64a-988a-487f-809b-50d6425182b2" providerId="ADAL" clId="{F58CD30D-3EF6-4E7D-A58F-9CF6A134DED4}" dt="2024-01-22T10:26:24.848" v="102" actId="6549"/>
        <pc:sldMkLst>
          <pc:docMk/>
          <pc:sldMk cId="614645336" sldId="999"/>
        </pc:sldMkLst>
      </pc:sldChg>
      <pc:sldChg chg="modSp add mod">
        <pc:chgData name="Julien Violette (HF)" userId="ae99d64a-988a-487f-809b-50d6425182b2" providerId="ADAL" clId="{F58CD30D-3EF6-4E7D-A58F-9CF6A134DED4}" dt="2024-01-22T10:44:52.726" v="159" actId="20577"/>
        <pc:sldMkLst>
          <pc:docMk/>
          <pc:sldMk cId="2428305496" sldId="1000"/>
        </pc:sldMkLst>
        <pc:spChg chg="mod">
          <ac:chgData name="Julien Violette (HF)" userId="ae99d64a-988a-487f-809b-50d6425182b2" providerId="ADAL" clId="{F58CD30D-3EF6-4E7D-A58F-9CF6A134DED4}" dt="2024-01-22T10:44:52.726" v="159" actId="20577"/>
          <ac:spMkLst>
            <pc:docMk/>
            <pc:sldMk cId="2428305496" sldId="1000"/>
            <ac:spMk id="26" creationId="{BE8B2926-821A-496F-1921-551718BA93E4}"/>
          </ac:spMkLst>
        </pc:spChg>
      </pc:sldChg>
      <pc:sldChg chg="add">
        <pc:chgData name="Julien Violette (HF)" userId="ae99d64a-988a-487f-809b-50d6425182b2" providerId="ADAL" clId="{F58CD30D-3EF6-4E7D-A58F-9CF6A134DED4}" dt="2024-01-22T10:25:48.619" v="96"/>
        <pc:sldMkLst>
          <pc:docMk/>
          <pc:sldMk cId="1944485284" sldId="1001"/>
        </pc:sldMkLst>
      </pc:sldChg>
      <pc:sldChg chg="add modNotesTx">
        <pc:chgData name="Julien Violette (HF)" userId="ae99d64a-988a-487f-809b-50d6425182b2" providerId="ADAL" clId="{F58CD30D-3EF6-4E7D-A58F-9CF6A134DED4}" dt="2024-01-22T10:27:04.535" v="109" actId="6549"/>
        <pc:sldMkLst>
          <pc:docMk/>
          <pc:sldMk cId="2885457003" sldId="1003"/>
        </pc:sldMkLst>
      </pc:sldChg>
      <pc:sldChg chg="modSp add mod modNotesTx">
        <pc:chgData name="Julien Violette (HF)" userId="ae99d64a-988a-487f-809b-50d6425182b2" providerId="ADAL" clId="{F58CD30D-3EF6-4E7D-A58F-9CF6A134DED4}" dt="2024-01-22T11:06:13.103" v="160" actId="1076"/>
        <pc:sldMkLst>
          <pc:docMk/>
          <pc:sldMk cId="3268626121" sldId="1007"/>
        </pc:sldMkLst>
        <pc:spChg chg="mod">
          <ac:chgData name="Julien Violette (HF)" userId="ae99d64a-988a-487f-809b-50d6425182b2" providerId="ADAL" clId="{F58CD30D-3EF6-4E7D-A58F-9CF6A134DED4}" dt="2024-01-22T11:06:13.103" v="160" actId="1076"/>
          <ac:spMkLst>
            <pc:docMk/>
            <pc:sldMk cId="3268626121" sldId="1007"/>
            <ac:spMk id="7" creationId="{6C7127A7-4338-E120-5A69-2DAF5958AA67}"/>
          </ac:spMkLst>
        </pc:spChg>
      </pc:sldChg>
      <pc:sldChg chg="add modNotesTx">
        <pc:chgData name="Julien Violette (HF)" userId="ae99d64a-988a-487f-809b-50d6425182b2" providerId="ADAL" clId="{F58CD30D-3EF6-4E7D-A58F-9CF6A134DED4}" dt="2024-01-22T10:27:28.093" v="114" actId="6549"/>
        <pc:sldMkLst>
          <pc:docMk/>
          <pc:sldMk cId="1217837255" sldId="1008"/>
        </pc:sldMkLst>
      </pc:sldChg>
      <pc:sldChg chg="add delCm modNotesTx">
        <pc:chgData name="Julien Violette (HF)" userId="ae99d64a-988a-487f-809b-50d6425182b2" providerId="ADAL" clId="{F58CD30D-3EF6-4E7D-A58F-9CF6A134DED4}" dt="2024-01-22T10:28:03.141" v="119"/>
        <pc:sldMkLst>
          <pc:docMk/>
          <pc:sldMk cId="2417850499" sldId="1009"/>
        </pc:sldMkLst>
        <pc:extLst>
          <p:ext xmlns:p="http://schemas.openxmlformats.org/presentationml/2006/main" uri="{D6D511B9-2390-475A-947B-AFAB55BFBCF1}">
            <pc226:cmChg xmlns:pc226="http://schemas.microsoft.com/office/powerpoint/2022/06/main/command" chg="del">
              <pc226:chgData name="Julien Violette (HF)" userId="ae99d64a-988a-487f-809b-50d6425182b2" providerId="ADAL" clId="{F58CD30D-3EF6-4E7D-A58F-9CF6A134DED4}" dt="2024-01-22T10:28:03.141" v="119"/>
              <pc2:cmMkLst xmlns:pc2="http://schemas.microsoft.com/office/powerpoint/2019/9/main/command">
                <pc:docMk/>
                <pc:sldMk cId="2417850499" sldId="1009"/>
                <pc2:cmMk id="{450AEFED-6032-44D1-85F2-A12E36E9EBA9}"/>
              </pc2:cmMkLst>
            </pc226:cmChg>
          </p:ext>
        </pc:extLst>
      </pc:sldChg>
      <pc:sldChg chg="add delCm">
        <pc:chgData name="Julien Violette (HF)" userId="ae99d64a-988a-487f-809b-50d6425182b2" providerId="ADAL" clId="{F58CD30D-3EF6-4E7D-A58F-9CF6A134DED4}" dt="2024-01-22T10:27:57.589" v="118"/>
        <pc:sldMkLst>
          <pc:docMk/>
          <pc:sldMk cId="811942179" sldId="1010"/>
        </pc:sldMkLst>
        <pc:extLst>
          <p:ext xmlns:p="http://schemas.openxmlformats.org/presentationml/2006/main" uri="{D6D511B9-2390-475A-947B-AFAB55BFBCF1}">
            <pc226:cmChg xmlns:pc226="http://schemas.microsoft.com/office/powerpoint/2022/06/main/command" chg="del">
              <pc226:chgData name="Julien Violette (HF)" userId="ae99d64a-988a-487f-809b-50d6425182b2" providerId="ADAL" clId="{F58CD30D-3EF6-4E7D-A58F-9CF6A134DED4}" dt="2024-01-22T10:27:57.589" v="118"/>
              <pc2:cmMkLst xmlns:pc2="http://schemas.microsoft.com/office/powerpoint/2019/9/main/command">
                <pc:docMk/>
                <pc:sldMk cId="811942179" sldId="1010"/>
                <pc2:cmMk id="{D2F18580-A485-473C-A14E-E13329D8E1B3}"/>
              </pc2:cmMkLst>
            </pc226:cmChg>
          </p:ext>
        </pc:extLst>
      </pc:sldChg>
      <pc:sldChg chg="add">
        <pc:chgData name="Julien Violette (HF)" userId="ae99d64a-988a-487f-809b-50d6425182b2" providerId="ADAL" clId="{F58CD30D-3EF6-4E7D-A58F-9CF6A134DED4}" dt="2024-01-22T10:25:48.619" v="96"/>
        <pc:sldMkLst>
          <pc:docMk/>
          <pc:sldMk cId="2923822322" sldId="1013"/>
        </pc:sldMkLst>
      </pc:sldChg>
      <pc:sldChg chg="add">
        <pc:chgData name="Julien Violette (HF)" userId="ae99d64a-988a-487f-809b-50d6425182b2" providerId="ADAL" clId="{F58CD30D-3EF6-4E7D-A58F-9CF6A134DED4}" dt="2024-01-22T10:25:48.619" v="96"/>
        <pc:sldMkLst>
          <pc:docMk/>
          <pc:sldMk cId="2866468997" sldId="1014"/>
        </pc:sldMkLst>
      </pc:sldChg>
      <pc:sldChg chg="add">
        <pc:chgData name="Julien Violette (HF)" userId="ae99d64a-988a-487f-809b-50d6425182b2" providerId="ADAL" clId="{F58CD30D-3EF6-4E7D-A58F-9CF6A134DED4}" dt="2024-01-22T10:25:48.619" v="96"/>
        <pc:sldMkLst>
          <pc:docMk/>
          <pc:sldMk cId="3311055363" sldId="1015"/>
        </pc:sldMkLst>
      </pc:sldChg>
      <pc:sldChg chg="add modNotesTx">
        <pc:chgData name="Julien Violette (HF)" userId="ae99d64a-988a-487f-809b-50d6425182b2" providerId="ADAL" clId="{F58CD30D-3EF6-4E7D-A58F-9CF6A134DED4}" dt="2024-01-22T10:27:08.435" v="110" actId="6549"/>
        <pc:sldMkLst>
          <pc:docMk/>
          <pc:sldMk cId="2049569167" sldId="1016"/>
        </pc:sldMkLst>
      </pc:sldChg>
      <pc:sldChg chg="add">
        <pc:chgData name="Julien Violette (HF)" userId="ae99d64a-988a-487f-809b-50d6425182b2" providerId="ADAL" clId="{F58CD30D-3EF6-4E7D-A58F-9CF6A134DED4}" dt="2024-01-22T10:25:48.619" v="96"/>
        <pc:sldMkLst>
          <pc:docMk/>
          <pc:sldMk cId="881649947" sldId="1017"/>
        </pc:sldMkLst>
      </pc:sldChg>
      <pc:sldChg chg="add">
        <pc:chgData name="Julien Violette (HF)" userId="ae99d64a-988a-487f-809b-50d6425182b2" providerId="ADAL" clId="{F58CD30D-3EF6-4E7D-A58F-9CF6A134DED4}" dt="2024-01-22T10:25:48.619" v="96"/>
        <pc:sldMkLst>
          <pc:docMk/>
          <pc:sldMk cId="1346919990" sldId="1018"/>
        </pc:sldMkLst>
      </pc:sldChg>
      <pc:sldChg chg="add">
        <pc:chgData name="Julien Violette (HF)" userId="ae99d64a-988a-487f-809b-50d6425182b2" providerId="ADAL" clId="{F58CD30D-3EF6-4E7D-A58F-9CF6A134DED4}" dt="2024-01-22T10:25:48.619" v="96"/>
        <pc:sldMkLst>
          <pc:docMk/>
          <pc:sldMk cId="965270463" sldId="1019"/>
        </pc:sldMkLst>
      </pc:sldChg>
      <pc:sldChg chg="add">
        <pc:chgData name="Julien Violette (HF)" userId="ae99d64a-988a-487f-809b-50d6425182b2" providerId="ADAL" clId="{F58CD30D-3EF6-4E7D-A58F-9CF6A134DED4}" dt="2024-01-22T10:25:48.619" v="96"/>
        <pc:sldMkLst>
          <pc:docMk/>
          <pc:sldMk cId="4049710328" sldId="1022"/>
        </pc:sldMkLst>
      </pc:sldChg>
      <pc:sldChg chg="add">
        <pc:chgData name="Julien Violette (HF)" userId="ae99d64a-988a-487f-809b-50d6425182b2" providerId="ADAL" clId="{F58CD30D-3EF6-4E7D-A58F-9CF6A134DED4}" dt="2024-01-22T10:25:48.619" v="96"/>
        <pc:sldMkLst>
          <pc:docMk/>
          <pc:sldMk cId="1600561700" sldId="1023"/>
        </pc:sldMkLst>
      </pc:sldChg>
      <pc:sldChg chg="add">
        <pc:chgData name="Julien Violette (HF)" userId="ae99d64a-988a-487f-809b-50d6425182b2" providerId="ADAL" clId="{F58CD30D-3EF6-4E7D-A58F-9CF6A134DED4}" dt="2024-01-22T10:25:48.619" v="96"/>
        <pc:sldMkLst>
          <pc:docMk/>
          <pc:sldMk cId="3050903897" sldId="1024"/>
        </pc:sldMkLst>
      </pc:sldChg>
      <pc:sldChg chg="add">
        <pc:chgData name="Julien Violette (HF)" userId="ae99d64a-988a-487f-809b-50d6425182b2" providerId="ADAL" clId="{F58CD30D-3EF6-4E7D-A58F-9CF6A134DED4}" dt="2024-01-22T10:25:48.619" v="96"/>
        <pc:sldMkLst>
          <pc:docMk/>
          <pc:sldMk cId="2891416174" sldId="1025"/>
        </pc:sldMkLst>
      </pc:sldChg>
      <pc:sldChg chg="add">
        <pc:chgData name="Julien Violette (HF)" userId="ae99d64a-988a-487f-809b-50d6425182b2" providerId="ADAL" clId="{F58CD30D-3EF6-4E7D-A58F-9CF6A134DED4}" dt="2024-01-22T10:25:48.619" v="96"/>
        <pc:sldMkLst>
          <pc:docMk/>
          <pc:sldMk cId="2432710508" sldId="1026"/>
        </pc:sldMkLst>
      </pc:sldChg>
      <pc:sldChg chg="add">
        <pc:chgData name="Julien Violette (HF)" userId="ae99d64a-988a-487f-809b-50d6425182b2" providerId="ADAL" clId="{F58CD30D-3EF6-4E7D-A58F-9CF6A134DED4}" dt="2024-01-22T10:25:48.619" v="96"/>
        <pc:sldMkLst>
          <pc:docMk/>
          <pc:sldMk cId="2198511617" sldId="1027"/>
        </pc:sldMkLst>
      </pc:sldChg>
      <pc:sldChg chg="add">
        <pc:chgData name="Julien Violette (HF)" userId="ae99d64a-988a-487f-809b-50d6425182b2" providerId="ADAL" clId="{F58CD30D-3EF6-4E7D-A58F-9CF6A134DED4}" dt="2024-01-22T10:25:48.619" v="96"/>
        <pc:sldMkLst>
          <pc:docMk/>
          <pc:sldMk cId="445582283" sldId="1028"/>
        </pc:sldMkLst>
      </pc:sldChg>
      <pc:sldChg chg="add">
        <pc:chgData name="Julien Violette (HF)" userId="ae99d64a-988a-487f-809b-50d6425182b2" providerId="ADAL" clId="{F58CD30D-3EF6-4E7D-A58F-9CF6A134DED4}" dt="2024-01-22T10:25:48.619" v="96"/>
        <pc:sldMkLst>
          <pc:docMk/>
          <pc:sldMk cId="102930565" sldId="1029"/>
        </pc:sldMkLst>
      </pc:sldChg>
      <pc:sldChg chg="add">
        <pc:chgData name="Julien Violette (HF)" userId="ae99d64a-988a-487f-809b-50d6425182b2" providerId="ADAL" clId="{F58CD30D-3EF6-4E7D-A58F-9CF6A134DED4}" dt="2024-01-22T10:25:48.619" v="96"/>
        <pc:sldMkLst>
          <pc:docMk/>
          <pc:sldMk cId="2928860558" sldId="1030"/>
        </pc:sldMkLst>
      </pc:sldChg>
      <pc:sldChg chg="add">
        <pc:chgData name="Julien Violette (HF)" userId="ae99d64a-988a-487f-809b-50d6425182b2" providerId="ADAL" clId="{F58CD30D-3EF6-4E7D-A58F-9CF6A134DED4}" dt="2024-01-22T10:25:48.619" v="96"/>
        <pc:sldMkLst>
          <pc:docMk/>
          <pc:sldMk cId="3009930266" sldId="1032"/>
        </pc:sldMkLst>
      </pc:sldChg>
      <pc:sldChg chg="add">
        <pc:chgData name="Julien Violette (HF)" userId="ae99d64a-988a-487f-809b-50d6425182b2" providerId="ADAL" clId="{F58CD30D-3EF6-4E7D-A58F-9CF6A134DED4}" dt="2024-01-22T10:25:48.619" v="96"/>
        <pc:sldMkLst>
          <pc:docMk/>
          <pc:sldMk cId="3650460607" sldId="1033"/>
        </pc:sldMkLst>
      </pc:sldChg>
      <pc:sldChg chg="add">
        <pc:chgData name="Julien Violette (HF)" userId="ae99d64a-988a-487f-809b-50d6425182b2" providerId="ADAL" clId="{F58CD30D-3EF6-4E7D-A58F-9CF6A134DED4}" dt="2024-01-22T10:25:48.619" v="96"/>
        <pc:sldMkLst>
          <pc:docMk/>
          <pc:sldMk cId="528495580" sldId="1034"/>
        </pc:sldMkLst>
      </pc:sldChg>
      <pc:sldChg chg="add">
        <pc:chgData name="Julien Violette (HF)" userId="ae99d64a-988a-487f-809b-50d6425182b2" providerId="ADAL" clId="{F58CD30D-3EF6-4E7D-A58F-9CF6A134DED4}" dt="2024-01-22T10:25:48.619" v="96"/>
        <pc:sldMkLst>
          <pc:docMk/>
          <pc:sldMk cId="4043522010" sldId="1035"/>
        </pc:sldMkLst>
      </pc:sldChg>
      <pc:sldChg chg="add">
        <pc:chgData name="Julien Violette (HF)" userId="ae99d64a-988a-487f-809b-50d6425182b2" providerId="ADAL" clId="{F58CD30D-3EF6-4E7D-A58F-9CF6A134DED4}" dt="2024-01-22T10:25:48.619" v="96"/>
        <pc:sldMkLst>
          <pc:docMk/>
          <pc:sldMk cId="290370728" sldId="1036"/>
        </pc:sldMkLst>
      </pc:sldChg>
      <pc:sldChg chg="add">
        <pc:chgData name="Julien Violette (HF)" userId="ae99d64a-988a-487f-809b-50d6425182b2" providerId="ADAL" clId="{F58CD30D-3EF6-4E7D-A58F-9CF6A134DED4}" dt="2024-01-22T10:25:48.619" v="96"/>
        <pc:sldMkLst>
          <pc:docMk/>
          <pc:sldMk cId="2192332076" sldId="1037"/>
        </pc:sldMkLst>
      </pc:sldChg>
    </pc:docChg>
  </pc:docChgLst>
  <pc:docChgLst>
    <pc:chgData name="Julien Violette (HF)" userId="ae99d64a-988a-487f-809b-50d6425182b2" providerId="ADAL" clId="{EF3CA705-8E1D-4D56-8DD7-F35D8015DD1E}"/>
    <pc:docChg chg="addSld modSld addSection modSection">
      <pc:chgData name="Julien Violette (HF)" userId="ae99d64a-988a-487f-809b-50d6425182b2" providerId="ADAL" clId="{EF3CA705-8E1D-4D56-8DD7-F35D8015DD1E}" dt="2024-02-16T20:20:58.462" v="24" actId="17846"/>
      <pc:docMkLst>
        <pc:docMk/>
      </pc:docMkLst>
      <pc:sldChg chg="add">
        <pc:chgData name="Julien Violette (HF)" userId="ae99d64a-988a-487f-809b-50d6425182b2" providerId="ADAL" clId="{EF3CA705-8E1D-4D56-8DD7-F35D8015DD1E}" dt="2024-02-16T20:18:01.194" v="0"/>
        <pc:sldMkLst>
          <pc:docMk/>
          <pc:sldMk cId="2388992435" sldId="1038"/>
        </pc:sldMkLst>
      </pc:sldChg>
      <pc:sldChg chg="add">
        <pc:chgData name="Julien Violette (HF)" userId="ae99d64a-988a-487f-809b-50d6425182b2" providerId="ADAL" clId="{EF3CA705-8E1D-4D56-8DD7-F35D8015DD1E}" dt="2024-02-16T20:18:01.194" v="0"/>
        <pc:sldMkLst>
          <pc:docMk/>
          <pc:sldMk cId="3088117000" sldId="1039"/>
        </pc:sldMkLst>
      </pc:sldChg>
      <pc:sldChg chg="add">
        <pc:chgData name="Julien Violette (HF)" userId="ae99d64a-988a-487f-809b-50d6425182b2" providerId="ADAL" clId="{EF3CA705-8E1D-4D56-8DD7-F35D8015DD1E}" dt="2024-02-16T20:18:01.194" v="0"/>
        <pc:sldMkLst>
          <pc:docMk/>
          <pc:sldMk cId="550266048" sldId="1040"/>
        </pc:sldMkLst>
      </pc:sldChg>
      <pc:sldChg chg="add">
        <pc:chgData name="Julien Violette (HF)" userId="ae99d64a-988a-487f-809b-50d6425182b2" providerId="ADAL" clId="{EF3CA705-8E1D-4D56-8DD7-F35D8015DD1E}" dt="2024-02-16T20:18:01.194" v="0"/>
        <pc:sldMkLst>
          <pc:docMk/>
          <pc:sldMk cId="4012485813" sldId="1042"/>
        </pc:sldMkLst>
      </pc:sldChg>
      <pc:sldChg chg="add">
        <pc:chgData name="Julien Violette (HF)" userId="ae99d64a-988a-487f-809b-50d6425182b2" providerId="ADAL" clId="{EF3CA705-8E1D-4D56-8DD7-F35D8015DD1E}" dt="2024-02-16T20:18:01.194" v="0"/>
        <pc:sldMkLst>
          <pc:docMk/>
          <pc:sldMk cId="1389160151" sldId="1043"/>
        </pc:sldMkLst>
      </pc:sldChg>
      <pc:sldChg chg="add">
        <pc:chgData name="Julien Violette (HF)" userId="ae99d64a-988a-487f-809b-50d6425182b2" providerId="ADAL" clId="{EF3CA705-8E1D-4D56-8DD7-F35D8015DD1E}" dt="2024-02-16T20:18:01.194" v="0"/>
        <pc:sldMkLst>
          <pc:docMk/>
          <pc:sldMk cId="3739273123" sldId="1044"/>
        </pc:sldMkLst>
      </pc:sldChg>
      <pc:sldChg chg="add">
        <pc:chgData name="Julien Violette (HF)" userId="ae99d64a-988a-487f-809b-50d6425182b2" providerId="ADAL" clId="{EF3CA705-8E1D-4D56-8DD7-F35D8015DD1E}" dt="2024-02-16T20:18:01.194" v="0"/>
        <pc:sldMkLst>
          <pc:docMk/>
          <pc:sldMk cId="3872882640" sldId="1045"/>
        </pc:sldMkLst>
      </pc:sldChg>
      <pc:sldChg chg="add">
        <pc:chgData name="Julien Violette (HF)" userId="ae99d64a-988a-487f-809b-50d6425182b2" providerId="ADAL" clId="{EF3CA705-8E1D-4D56-8DD7-F35D8015DD1E}" dt="2024-02-16T20:18:01.194" v="0"/>
        <pc:sldMkLst>
          <pc:docMk/>
          <pc:sldMk cId="1498135960" sldId="1046"/>
        </pc:sldMkLst>
      </pc:sldChg>
      <pc:sldChg chg="add">
        <pc:chgData name="Julien Violette (HF)" userId="ae99d64a-988a-487f-809b-50d6425182b2" providerId="ADAL" clId="{EF3CA705-8E1D-4D56-8DD7-F35D8015DD1E}" dt="2024-02-16T20:18:01.194" v="0"/>
        <pc:sldMkLst>
          <pc:docMk/>
          <pc:sldMk cId="3984369431" sldId="1047"/>
        </pc:sldMkLst>
      </pc:sldChg>
      <pc:sldChg chg="add">
        <pc:chgData name="Julien Violette (HF)" userId="ae99d64a-988a-487f-809b-50d6425182b2" providerId="ADAL" clId="{EF3CA705-8E1D-4D56-8DD7-F35D8015DD1E}" dt="2024-02-16T20:18:01.194" v="0"/>
        <pc:sldMkLst>
          <pc:docMk/>
          <pc:sldMk cId="752158699" sldId="1048"/>
        </pc:sldMkLst>
      </pc:sldChg>
      <pc:sldChg chg="add">
        <pc:chgData name="Julien Violette (HF)" userId="ae99d64a-988a-487f-809b-50d6425182b2" providerId="ADAL" clId="{EF3CA705-8E1D-4D56-8DD7-F35D8015DD1E}" dt="2024-02-16T20:18:01.194" v="0"/>
        <pc:sldMkLst>
          <pc:docMk/>
          <pc:sldMk cId="1543260702" sldId="1049"/>
        </pc:sldMkLst>
      </pc:sldChg>
      <pc:sldChg chg="add">
        <pc:chgData name="Julien Violette (HF)" userId="ae99d64a-988a-487f-809b-50d6425182b2" providerId="ADAL" clId="{EF3CA705-8E1D-4D56-8DD7-F35D8015DD1E}" dt="2024-02-16T20:18:01.194" v="0"/>
        <pc:sldMkLst>
          <pc:docMk/>
          <pc:sldMk cId="1418270109" sldId="1050"/>
        </pc:sldMkLst>
      </pc:sldChg>
      <pc:sldChg chg="add">
        <pc:chgData name="Julien Violette (HF)" userId="ae99d64a-988a-487f-809b-50d6425182b2" providerId="ADAL" clId="{EF3CA705-8E1D-4D56-8DD7-F35D8015DD1E}" dt="2024-02-16T20:18:01.194" v="0"/>
        <pc:sldMkLst>
          <pc:docMk/>
          <pc:sldMk cId="4028745559" sldId="1051"/>
        </pc:sldMkLst>
      </pc:sldChg>
      <pc:sldChg chg="add">
        <pc:chgData name="Julien Violette (HF)" userId="ae99d64a-988a-487f-809b-50d6425182b2" providerId="ADAL" clId="{EF3CA705-8E1D-4D56-8DD7-F35D8015DD1E}" dt="2024-02-16T20:18:01.194" v="0"/>
        <pc:sldMkLst>
          <pc:docMk/>
          <pc:sldMk cId="3801239737" sldId="1052"/>
        </pc:sldMkLst>
      </pc:sldChg>
      <pc:sldChg chg="add">
        <pc:chgData name="Julien Violette (HF)" userId="ae99d64a-988a-487f-809b-50d6425182b2" providerId="ADAL" clId="{EF3CA705-8E1D-4D56-8DD7-F35D8015DD1E}" dt="2024-02-16T20:18:01.194" v="0"/>
        <pc:sldMkLst>
          <pc:docMk/>
          <pc:sldMk cId="2565941338" sldId="1053"/>
        </pc:sldMkLst>
      </pc:sldChg>
      <pc:sldChg chg="add">
        <pc:chgData name="Julien Violette (HF)" userId="ae99d64a-988a-487f-809b-50d6425182b2" providerId="ADAL" clId="{EF3CA705-8E1D-4D56-8DD7-F35D8015DD1E}" dt="2024-02-16T20:18:01.194" v="0"/>
        <pc:sldMkLst>
          <pc:docMk/>
          <pc:sldMk cId="1120413131" sldId="1054"/>
        </pc:sldMkLst>
      </pc:sldChg>
      <pc:sldChg chg="add">
        <pc:chgData name="Julien Violette (HF)" userId="ae99d64a-988a-487f-809b-50d6425182b2" providerId="ADAL" clId="{EF3CA705-8E1D-4D56-8DD7-F35D8015DD1E}" dt="2024-02-16T20:18:01.194" v="0"/>
        <pc:sldMkLst>
          <pc:docMk/>
          <pc:sldMk cId="852835698" sldId="1055"/>
        </pc:sldMkLst>
      </pc:sldChg>
      <pc:sldChg chg="add">
        <pc:chgData name="Julien Violette (HF)" userId="ae99d64a-988a-487f-809b-50d6425182b2" providerId="ADAL" clId="{EF3CA705-8E1D-4D56-8DD7-F35D8015DD1E}" dt="2024-02-16T20:18:01.194" v="0"/>
        <pc:sldMkLst>
          <pc:docMk/>
          <pc:sldMk cId="3682653273" sldId="1056"/>
        </pc:sldMkLst>
      </pc:sldChg>
      <pc:sldChg chg="add">
        <pc:chgData name="Julien Violette (HF)" userId="ae99d64a-988a-487f-809b-50d6425182b2" providerId="ADAL" clId="{EF3CA705-8E1D-4D56-8DD7-F35D8015DD1E}" dt="2024-02-16T20:18:01.194" v="0"/>
        <pc:sldMkLst>
          <pc:docMk/>
          <pc:sldMk cId="2180301257" sldId="1057"/>
        </pc:sldMkLst>
      </pc:sldChg>
      <pc:sldChg chg="add">
        <pc:chgData name="Julien Violette (HF)" userId="ae99d64a-988a-487f-809b-50d6425182b2" providerId="ADAL" clId="{EF3CA705-8E1D-4D56-8DD7-F35D8015DD1E}" dt="2024-02-16T20:18:01.194" v="0"/>
        <pc:sldMkLst>
          <pc:docMk/>
          <pc:sldMk cId="1296685458" sldId="1058"/>
        </pc:sldMkLst>
      </pc:sldChg>
      <pc:sldChg chg="add">
        <pc:chgData name="Julien Violette (HF)" userId="ae99d64a-988a-487f-809b-50d6425182b2" providerId="ADAL" clId="{EF3CA705-8E1D-4D56-8DD7-F35D8015DD1E}" dt="2024-02-16T20:18:01.194" v="0"/>
        <pc:sldMkLst>
          <pc:docMk/>
          <pc:sldMk cId="274611581" sldId="1059"/>
        </pc:sldMkLst>
      </pc:sldChg>
      <pc:sldChg chg="add">
        <pc:chgData name="Julien Violette (HF)" userId="ae99d64a-988a-487f-809b-50d6425182b2" providerId="ADAL" clId="{EF3CA705-8E1D-4D56-8DD7-F35D8015DD1E}" dt="2024-02-16T20:18:01.194" v="0"/>
        <pc:sldMkLst>
          <pc:docMk/>
          <pc:sldMk cId="515919180" sldId="1060"/>
        </pc:sldMkLst>
      </pc:sldChg>
      <pc:sldChg chg="add">
        <pc:chgData name="Julien Violette (HF)" userId="ae99d64a-988a-487f-809b-50d6425182b2" providerId="ADAL" clId="{EF3CA705-8E1D-4D56-8DD7-F35D8015DD1E}" dt="2024-02-16T20:18:01.194" v="0"/>
        <pc:sldMkLst>
          <pc:docMk/>
          <pc:sldMk cId="1081124203" sldId="1061"/>
        </pc:sldMkLst>
      </pc:sldChg>
      <pc:sldChg chg="add">
        <pc:chgData name="Julien Violette (HF)" userId="ae99d64a-988a-487f-809b-50d6425182b2" providerId="ADAL" clId="{EF3CA705-8E1D-4D56-8DD7-F35D8015DD1E}" dt="2024-02-16T20:18:01.194" v="0"/>
        <pc:sldMkLst>
          <pc:docMk/>
          <pc:sldMk cId="540898042" sldId="1062"/>
        </pc:sldMkLst>
      </pc:sldChg>
      <pc:sldChg chg="add">
        <pc:chgData name="Julien Violette (HF)" userId="ae99d64a-988a-487f-809b-50d6425182b2" providerId="ADAL" clId="{EF3CA705-8E1D-4D56-8DD7-F35D8015DD1E}" dt="2024-02-16T20:18:01.194" v="0"/>
        <pc:sldMkLst>
          <pc:docMk/>
          <pc:sldMk cId="4208955032" sldId="1063"/>
        </pc:sldMkLst>
      </pc:sldChg>
      <pc:sldChg chg="add">
        <pc:chgData name="Julien Violette (HF)" userId="ae99d64a-988a-487f-809b-50d6425182b2" providerId="ADAL" clId="{EF3CA705-8E1D-4D56-8DD7-F35D8015DD1E}" dt="2024-02-16T20:18:01.194" v="0"/>
        <pc:sldMkLst>
          <pc:docMk/>
          <pc:sldMk cId="14919096" sldId="1064"/>
        </pc:sldMkLst>
      </pc:sldChg>
      <pc:sldChg chg="add modNotesTx">
        <pc:chgData name="Julien Violette (HF)" userId="ae99d64a-988a-487f-809b-50d6425182b2" providerId="ADAL" clId="{EF3CA705-8E1D-4D56-8DD7-F35D8015DD1E}" dt="2024-02-16T20:20:08.722" v="19" actId="6549"/>
        <pc:sldMkLst>
          <pc:docMk/>
          <pc:sldMk cId="2130428887" sldId="1065"/>
        </pc:sldMkLst>
      </pc:sldChg>
      <pc:sldChg chg="add">
        <pc:chgData name="Julien Violette (HF)" userId="ae99d64a-988a-487f-809b-50d6425182b2" providerId="ADAL" clId="{EF3CA705-8E1D-4D56-8DD7-F35D8015DD1E}" dt="2024-02-16T20:18:01.194" v="0"/>
        <pc:sldMkLst>
          <pc:docMk/>
          <pc:sldMk cId="3724569162" sldId="1066"/>
        </pc:sldMkLst>
      </pc:sldChg>
      <pc:sldChg chg="add">
        <pc:chgData name="Julien Violette (HF)" userId="ae99d64a-988a-487f-809b-50d6425182b2" providerId="ADAL" clId="{EF3CA705-8E1D-4D56-8DD7-F35D8015DD1E}" dt="2024-02-16T20:18:01.194" v="0"/>
        <pc:sldMkLst>
          <pc:docMk/>
          <pc:sldMk cId="2332383338" sldId="1067"/>
        </pc:sldMkLst>
      </pc:sldChg>
      <pc:sldChg chg="add">
        <pc:chgData name="Julien Violette (HF)" userId="ae99d64a-988a-487f-809b-50d6425182b2" providerId="ADAL" clId="{EF3CA705-8E1D-4D56-8DD7-F35D8015DD1E}" dt="2024-02-16T20:18:01.194" v="0"/>
        <pc:sldMkLst>
          <pc:docMk/>
          <pc:sldMk cId="1353266515" sldId="1068"/>
        </pc:sldMkLst>
      </pc:sldChg>
      <pc:sldChg chg="add">
        <pc:chgData name="Julien Violette (HF)" userId="ae99d64a-988a-487f-809b-50d6425182b2" providerId="ADAL" clId="{EF3CA705-8E1D-4D56-8DD7-F35D8015DD1E}" dt="2024-02-16T20:18:01.194" v="0"/>
        <pc:sldMkLst>
          <pc:docMk/>
          <pc:sldMk cId="3612439635" sldId="1069"/>
        </pc:sldMkLst>
      </pc:sldChg>
    </pc:docChg>
  </pc:docChgLst>
</pc:chgInfo>
</file>

<file path=ppt/comments/modernComment_3B0_8C18FF3A.xml><?xml version="1.0" encoding="utf-8"?>
<p188:cmLst xmlns:a="http://schemas.openxmlformats.org/drawingml/2006/main" xmlns:r="http://schemas.openxmlformats.org/officeDocument/2006/relationships" xmlns:p188="http://schemas.microsoft.com/office/powerpoint/2018/8/main">
  <p188:cm id="{EB2C75D1-7E72-4F3C-B60A-C704BFC290AC}" authorId="{5C374C73-7C00-16E9-470D-B058201B0111}" created="2023-12-15T13:14:03.780">
    <pc:sldMkLst xmlns:pc="http://schemas.microsoft.com/office/powerpoint/2013/main/command">
      <pc:docMk/>
      <pc:sldMk cId="2350448442" sldId="944"/>
    </pc:sldMkLst>
    <p188:txBody>
      <a:bodyPr/>
      <a:lstStyle/>
      <a:p>
        <a:r>
          <a:rPr lang="en-GB"/>
          <a:t>[@Mathilde Bouquin (HF)] Here we could add strategy to tackle an unknown BP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4DA39-1195-4081-BD12-99172E3FC6C9}" type="datetimeFigureOut">
              <a:rPr lang="en-GB" smtClean="0"/>
              <a:t>16/02/2024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6D044-972D-42F8-9AF8-4FE4634D063F}" type="slidenum">
              <a:rPr lang="en-GB" smtClean="0"/>
              <a:t>‹#›</a:t>
            </a:fld>
            <a:endParaRPr lang="en-GB"/>
          </a:p>
        </p:txBody>
      </p:sp>
    </p:spTree>
    <p:extLst>
      <p:ext uri="{BB962C8B-B14F-4D97-AF65-F5344CB8AC3E}">
        <p14:creationId xmlns:p14="http://schemas.microsoft.com/office/powerpoint/2010/main" val="309995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2</a:t>
            </a:fld>
            <a:endParaRPr lang="en-GB"/>
          </a:p>
        </p:txBody>
      </p:sp>
    </p:spTree>
    <p:extLst>
      <p:ext uri="{BB962C8B-B14F-4D97-AF65-F5344CB8AC3E}">
        <p14:creationId xmlns:p14="http://schemas.microsoft.com/office/powerpoint/2010/main" val="159409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11</a:t>
            </a:fld>
            <a:endParaRPr lang="en-GB"/>
          </a:p>
        </p:txBody>
      </p:sp>
    </p:spTree>
    <p:extLst>
      <p:ext uri="{BB962C8B-B14F-4D97-AF65-F5344CB8AC3E}">
        <p14:creationId xmlns:p14="http://schemas.microsoft.com/office/powerpoint/2010/main" val="270286966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6370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1–2</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0</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The language produced does not meet the standard required for Level 1 at this tier.</a:t>
            </a:r>
            <a:endParaRPr lang="en-GB" sz="1800" b="0" i="0" u="none" strike="noStrike" dirty="0">
              <a:effectLst/>
              <a:latin typeface="Arial" panose="020B0604020202020204" pitchFamily="34" charset="0"/>
            </a:endParaRP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6088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26627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0774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0486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734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2944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1035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7392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for teachers:</a:t>
            </a:r>
          </a:p>
          <a:p>
            <a:pPr marL="228600" indent="-228600">
              <a:buAutoNum type="arabicPeriod"/>
            </a:pPr>
            <a:r>
              <a:rPr lang="en-GB" dirty="0" err="1"/>
              <a:t>tu</a:t>
            </a:r>
            <a:r>
              <a:rPr lang="en-GB" dirty="0"/>
              <a:t> vas </a:t>
            </a:r>
            <a:r>
              <a:rPr lang="en-GB" dirty="0" err="1"/>
              <a:t>jouer</a:t>
            </a:r>
            <a:endParaRPr lang="en-GB" dirty="0"/>
          </a:p>
          <a:p>
            <a:pPr marL="228600" indent="-228600">
              <a:buAutoNum type="arabicPeriod"/>
            </a:pPr>
            <a:r>
              <a:rPr lang="en-GB" dirty="0" err="1"/>
              <a:t>tu</a:t>
            </a:r>
            <a:r>
              <a:rPr lang="en-GB" dirty="0"/>
              <a:t> as </a:t>
            </a:r>
            <a:r>
              <a:rPr lang="en-GB" dirty="0" err="1"/>
              <a:t>visité</a:t>
            </a:r>
            <a:endParaRPr lang="en-GB" dirty="0"/>
          </a:p>
          <a:p>
            <a:pPr marL="228600" indent="-228600">
              <a:buAutoNum type="arabicPeriod"/>
            </a:pPr>
            <a:r>
              <a:rPr lang="en-GB" dirty="0" err="1"/>
              <a:t>tu</a:t>
            </a:r>
            <a:r>
              <a:rPr lang="en-GB" dirty="0"/>
              <a:t> as</a:t>
            </a:r>
          </a:p>
          <a:p>
            <a:pPr marL="228600" indent="-228600">
              <a:buAutoNum type="arabicPeriod"/>
            </a:pPr>
            <a:r>
              <a:rPr lang="en-GB" dirty="0" err="1"/>
              <a:t>vous</a:t>
            </a:r>
            <a:r>
              <a:rPr lang="en-GB" dirty="0"/>
              <a:t> </a:t>
            </a:r>
            <a:r>
              <a:rPr lang="en-GB" dirty="0" err="1"/>
              <a:t>avez</a:t>
            </a:r>
            <a:r>
              <a:rPr lang="en-GB" dirty="0"/>
              <a:t> </a:t>
            </a:r>
            <a:r>
              <a:rPr lang="en-GB" dirty="0" err="1"/>
              <a:t>acheté</a:t>
            </a:r>
            <a:endParaRPr lang="en-GB" dirty="0"/>
          </a:p>
          <a:p>
            <a:pPr marL="228600" indent="-228600">
              <a:buAutoNum type="arabicPeriod"/>
            </a:pPr>
            <a:r>
              <a:rPr lang="en-GB" dirty="0" err="1"/>
              <a:t>vous</a:t>
            </a:r>
            <a:r>
              <a:rPr lang="en-GB" dirty="0"/>
              <a:t> </a:t>
            </a:r>
            <a:r>
              <a:rPr lang="en-GB" dirty="0" err="1"/>
              <a:t>allez</a:t>
            </a:r>
            <a:r>
              <a:rPr lang="en-GB" dirty="0"/>
              <a:t> </a:t>
            </a:r>
            <a:r>
              <a:rPr lang="en-GB" dirty="0" err="1"/>
              <a:t>aller</a:t>
            </a:r>
            <a:endParaRPr lang="en-GB" dirty="0"/>
          </a:p>
          <a:p>
            <a:pPr marL="228600" indent="-228600">
              <a:buAutoNum type="arabicPeriod"/>
            </a:pPr>
            <a:r>
              <a:rPr lang="en-GB" dirty="0" err="1"/>
              <a:t>tu</a:t>
            </a:r>
            <a:r>
              <a:rPr lang="en-GB" dirty="0"/>
              <a:t> </a:t>
            </a:r>
            <a:r>
              <a:rPr lang="en-GB" dirty="0" err="1"/>
              <a:t>joues</a:t>
            </a:r>
            <a:endParaRPr lang="en-GB" dirty="0"/>
          </a:p>
          <a:p>
            <a:pPr marL="228600" indent="-228600">
              <a:buAutoNum type="arabicPeriod"/>
            </a:pPr>
            <a:r>
              <a:rPr lang="en-GB" dirty="0" err="1"/>
              <a:t>tu</a:t>
            </a:r>
            <a:r>
              <a:rPr lang="en-GB" dirty="0"/>
              <a:t> as </a:t>
            </a:r>
            <a:r>
              <a:rPr lang="en-GB" dirty="0" err="1"/>
              <a:t>révisé</a:t>
            </a:r>
            <a:endParaRPr lang="en-GB" dirty="0"/>
          </a:p>
          <a:p>
            <a:pPr marL="228600" indent="-228600">
              <a:buAutoNum type="arabicPeriod"/>
            </a:pPr>
            <a:r>
              <a:rPr lang="en-GB" dirty="0" err="1"/>
              <a:t>vous</a:t>
            </a:r>
            <a:r>
              <a:rPr lang="en-GB" dirty="0"/>
              <a:t> </a:t>
            </a:r>
            <a:r>
              <a:rPr lang="en-GB" dirty="0" err="1"/>
              <a:t>allez</a:t>
            </a:r>
            <a:r>
              <a:rPr lang="en-GB" dirty="0"/>
              <a:t> </a:t>
            </a:r>
            <a:r>
              <a:rPr lang="en-GB" dirty="0" err="1"/>
              <a:t>travailler</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587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2 marks </a:t>
            </a:r>
          </a:p>
          <a:p>
            <a:r>
              <a:rPr lang="en-GB"/>
              <a:t>• The response must be in the </a:t>
            </a:r>
            <a:r>
              <a:rPr lang="en-GB" b="1"/>
              <a:t>form of a sentence, using an appropriate conjugated verb. </a:t>
            </a:r>
            <a:r>
              <a:rPr lang="en-GB"/>
              <a:t>The only exception to this is in French, where </a:t>
            </a:r>
            <a:r>
              <a:rPr lang="en-GB" err="1"/>
              <a:t>voici</a:t>
            </a:r>
            <a:r>
              <a:rPr lang="en-GB"/>
              <a:t>/voilà may be used in place of a verb. The same verb/grammatical structure may be repeated in more than one sentence, </a:t>
            </a:r>
            <a:r>
              <a:rPr lang="en-GB" err="1"/>
              <a:t>eg</a:t>
            </a:r>
            <a:r>
              <a:rPr lang="en-GB"/>
              <a:t> il y a/es </a:t>
            </a:r>
            <a:r>
              <a:rPr lang="en-GB" err="1"/>
              <a:t>gibt</a:t>
            </a:r>
            <a:r>
              <a:rPr lang="en-GB"/>
              <a:t>/hay plus different nouns. </a:t>
            </a:r>
          </a:p>
          <a:p>
            <a:r>
              <a:rPr lang="en-GB"/>
              <a:t>• Any sentence that is broadly relevant to the photo is given 2 marks. For example, imagine that the photo is of a man in a café. The student writes, in the target language: It’s a man. He’s old (even if to your eyes he may not be – ‘old’ to a 16-year old may be different from your perception of ‘old’). He’s a father (even if this is not apparent from the photo, it would potentially be true). He’s a teacher (he could be, for all we know).</a:t>
            </a:r>
          </a:p>
          <a:p>
            <a:r>
              <a:rPr lang="en-GB"/>
              <a:t>• The first person of the verb is acceptable, for example: ‘I am/we are playing tennis’. </a:t>
            </a:r>
          </a:p>
          <a:p>
            <a:r>
              <a:rPr lang="en-GB"/>
              <a:t>• There may be linguistic errors, but the message must be communicated without ambiguity.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935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for teachers:</a:t>
            </a:r>
          </a:p>
          <a:p>
            <a:pPr marL="228600" indent="-228600">
              <a:buAutoNum type="arabicPeriod"/>
            </a:pPr>
            <a:r>
              <a:rPr lang="en-GB" dirty="0" err="1"/>
              <a:t>tu</a:t>
            </a:r>
            <a:r>
              <a:rPr lang="en-GB" dirty="0"/>
              <a:t> vas </a:t>
            </a:r>
            <a:r>
              <a:rPr lang="en-GB" dirty="0" err="1"/>
              <a:t>jouer</a:t>
            </a:r>
            <a:endParaRPr lang="en-GB" dirty="0"/>
          </a:p>
          <a:p>
            <a:pPr marL="228600" indent="-228600">
              <a:buAutoNum type="arabicPeriod"/>
            </a:pPr>
            <a:r>
              <a:rPr lang="en-GB" dirty="0" err="1"/>
              <a:t>tu</a:t>
            </a:r>
            <a:r>
              <a:rPr lang="en-GB" dirty="0"/>
              <a:t> as </a:t>
            </a:r>
            <a:r>
              <a:rPr lang="en-GB" dirty="0" err="1"/>
              <a:t>visité</a:t>
            </a:r>
            <a:endParaRPr lang="en-GB" dirty="0"/>
          </a:p>
          <a:p>
            <a:pPr marL="228600" indent="-228600">
              <a:buAutoNum type="arabicPeriod"/>
            </a:pPr>
            <a:r>
              <a:rPr lang="en-GB" dirty="0" err="1"/>
              <a:t>tu</a:t>
            </a:r>
            <a:r>
              <a:rPr lang="en-GB" dirty="0"/>
              <a:t> as</a:t>
            </a:r>
          </a:p>
          <a:p>
            <a:pPr marL="228600" indent="-228600">
              <a:buAutoNum type="arabicPeriod"/>
            </a:pPr>
            <a:r>
              <a:rPr lang="en-GB" dirty="0" err="1"/>
              <a:t>vous</a:t>
            </a:r>
            <a:r>
              <a:rPr lang="en-GB" dirty="0"/>
              <a:t> </a:t>
            </a:r>
            <a:r>
              <a:rPr lang="en-GB" dirty="0" err="1"/>
              <a:t>avez</a:t>
            </a:r>
            <a:r>
              <a:rPr lang="en-GB" dirty="0"/>
              <a:t> </a:t>
            </a:r>
            <a:r>
              <a:rPr lang="en-GB" dirty="0" err="1"/>
              <a:t>acheté</a:t>
            </a:r>
            <a:endParaRPr lang="en-GB" dirty="0"/>
          </a:p>
          <a:p>
            <a:pPr marL="228600" indent="-228600">
              <a:buAutoNum type="arabicPeriod"/>
            </a:pPr>
            <a:r>
              <a:rPr lang="en-GB" dirty="0" err="1"/>
              <a:t>vous</a:t>
            </a:r>
            <a:r>
              <a:rPr lang="en-GB" dirty="0"/>
              <a:t> </a:t>
            </a:r>
            <a:r>
              <a:rPr lang="en-GB" dirty="0" err="1"/>
              <a:t>allez</a:t>
            </a:r>
            <a:r>
              <a:rPr lang="en-GB" dirty="0"/>
              <a:t> </a:t>
            </a:r>
            <a:r>
              <a:rPr lang="en-GB" dirty="0" err="1"/>
              <a:t>aller</a:t>
            </a:r>
            <a:endParaRPr lang="en-GB" dirty="0"/>
          </a:p>
          <a:p>
            <a:pPr marL="228600" indent="-228600">
              <a:buAutoNum type="arabicPeriod"/>
            </a:pPr>
            <a:r>
              <a:rPr lang="en-GB" dirty="0" err="1"/>
              <a:t>tu</a:t>
            </a:r>
            <a:r>
              <a:rPr lang="en-GB" dirty="0"/>
              <a:t> </a:t>
            </a:r>
            <a:r>
              <a:rPr lang="en-GB" dirty="0" err="1"/>
              <a:t>joues</a:t>
            </a:r>
            <a:endParaRPr lang="en-GB" dirty="0"/>
          </a:p>
          <a:p>
            <a:pPr marL="228600" indent="-228600">
              <a:buAutoNum type="arabicPeriod"/>
            </a:pPr>
            <a:r>
              <a:rPr lang="en-GB" dirty="0" err="1"/>
              <a:t>tu</a:t>
            </a:r>
            <a:r>
              <a:rPr lang="en-GB" dirty="0"/>
              <a:t> as </a:t>
            </a:r>
            <a:r>
              <a:rPr lang="en-GB" dirty="0" err="1"/>
              <a:t>révisé</a:t>
            </a:r>
            <a:endParaRPr lang="en-GB" dirty="0"/>
          </a:p>
          <a:p>
            <a:pPr marL="228600" indent="-228600">
              <a:buAutoNum type="arabicPeriod"/>
            </a:pPr>
            <a:r>
              <a:rPr lang="en-GB" dirty="0" err="1"/>
              <a:t>vous</a:t>
            </a:r>
            <a:r>
              <a:rPr lang="en-GB" dirty="0"/>
              <a:t> </a:t>
            </a:r>
            <a:r>
              <a:rPr lang="en-GB" dirty="0" err="1"/>
              <a:t>allez</a:t>
            </a:r>
            <a:r>
              <a:rPr lang="en-GB" dirty="0"/>
              <a:t> </a:t>
            </a:r>
            <a:r>
              <a:rPr lang="en-GB" dirty="0" err="1"/>
              <a:t>travailler</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08397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29606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4669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9295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75670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59996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62944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2862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645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523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0 marks </a:t>
            </a:r>
          </a:p>
          <a:p>
            <a:r>
              <a:rPr lang="en-GB"/>
              <a:t>• The message makes no sense. </a:t>
            </a:r>
          </a:p>
          <a:p>
            <a:r>
              <a:rPr lang="en-GB"/>
              <a:t>• A second person of the verb is used, for example: ‘You are wearing a t-shirt’. </a:t>
            </a:r>
          </a:p>
          <a:p>
            <a:r>
              <a:rPr lang="en-GB"/>
              <a:t>• A single word, unless it is a conjugated verb in Spanish or Italian (</a:t>
            </a:r>
            <a:r>
              <a:rPr lang="en-GB" err="1"/>
              <a:t>comen</a:t>
            </a:r>
            <a:r>
              <a:rPr lang="en-GB"/>
              <a:t>/</a:t>
            </a:r>
            <a:r>
              <a:rPr lang="en-GB" err="1"/>
              <a:t>mangiano</a:t>
            </a:r>
            <a:r>
              <a:rPr lang="en-GB"/>
              <a:t>).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00992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1769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30062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1040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5476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94689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59459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56082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1825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40059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454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0 marks </a:t>
            </a:r>
          </a:p>
          <a:p>
            <a:r>
              <a:rPr lang="en-GB"/>
              <a:t>• The message makes no sense. </a:t>
            </a:r>
          </a:p>
          <a:p>
            <a:r>
              <a:rPr lang="en-GB"/>
              <a:t>• A second person of the verb is used, for example: ‘You are wearing a t-shirt’. </a:t>
            </a:r>
          </a:p>
          <a:p>
            <a:r>
              <a:rPr lang="en-GB"/>
              <a:t>• A single word, unless it is a conjugated verb in Spanish or Italian (</a:t>
            </a:r>
            <a:r>
              <a:rPr lang="en-GB" err="1"/>
              <a:t>comen</a:t>
            </a:r>
            <a:r>
              <a:rPr lang="en-GB"/>
              <a:t>/</a:t>
            </a:r>
            <a:r>
              <a:rPr lang="en-GB" err="1"/>
              <a:t>mangiano</a:t>
            </a:r>
            <a:r>
              <a:rPr lang="en-GB"/>
              <a:t>).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1353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6182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19467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40688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88715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07135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4850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05680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74458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641907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442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20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371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793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9315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670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1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3</a:t>
            </a:fld>
            <a:endParaRPr lang="en-GB"/>
          </a:p>
        </p:txBody>
      </p:sp>
    </p:spTree>
    <p:extLst>
      <p:ext uri="{BB962C8B-B14F-4D97-AF65-F5344CB8AC3E}">
        <p14:creationId xmlns:p14="http://schemas.microsoft.com/office/powerpoint/2010/main" val="57270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fld id="{33C6D044-972D-42F8-9AF8-4FE4634D063F}" type="slidenum">
              <a:rPr lang="en-GB" smtClean="0"/>
              <a:t>21</a:t>
            </a:fld>
            <a:endParaRPr lang="en-GB"/>
          </a:p>
        </p:txBody>
      </p:sp>
    </p:spTree>
    <p:extLst>
      <p:ext uri="{BB962C8B-B14F-4D97-AF65-F5344CB8AC3E}">
        <p14:creationId xmlns:p14="http://schemas.microsoft.com/office/powerpoint/2010/main" val="2837868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800">
                <a:effectLst/>
                <a:latin typeface="+mn-lt"/>
              </a:rPr>
              <a:t>j’ai</a:t>
            </a:r>
            <a:endParaRPr lang="en-GB" sz="1800">
              <a:effectLst/>
              <a:latin typeface="+mn-lt"/>
            </a:endParaRPr>
          </a:p>
          <a:p>
            <a:pPr marL="342900" lvl="0" indent="-342900">
              <a:lnSpc>
                <a:spcPct val="107000"/>
              </a:lnSpc>
              <a:buFont typeface="Wingdings" panose="05000000000000000000" pitchFamily="2" charset="2"/>
              <a:buChar char=""/>
            </a:pPr>
            <a:r>
              <a:rPr lang="fr-CM" sz="1800">
                <a:effectLst/>
                <a:latin typeface="+mn-lt"/>
              </a:rPr>
              <a:t>il / elle a</a:t>
            </a:r>
            <a:endParaRPr lang="en-GB" sz="1800">
              <a:effectLst/>
              <a:latin typeface="+mn-lt"/>
            </a:endParaRPr>
          </a:p>
          <a:p>
            <a:pPr marL="342900" lvl="0" indent="-342900">
              <a:lnSpc>
                <a:spcPct val="107000"/>
              </a:lnSpc>
              <a:buFont typeface="Wingdings" panose="05000000000000000000" pitchFamily="2" charset="2"/>
              <a:buChar char=""/>
            </a:pPr>
            <a:r>
              <a:rPr lang="fr-CM" sz="1800">
                <a:effectLst/>
                <a:latin typeface="+mn-lt"/>
              </a:rPr>
              <a:t>on a</a:t>
            </a:r>
            <a:endParaRPr lang="en-GB" sz="1800">
              <a:effectLst/>
              <a:latin typeface="+mn-lt"/>
            </a:endParaRPr>
          </a:p>
          <a:p>
            <a:pPr marL="342900" lvl="0" indent="-342900">
              <a:lnSpc>
                <a:spcPct val="107000"/>
              </a:lnSpc>
              <a:buFont typeface="Wingdings" panose="05000000000000000000" pitchFamily="2" charset="2"/>
              <a:buChar char=""/>
            </a:pPr>
            <a:r>
              <a:rPr lang="fr-CM" sz="1800">
                <a:effectLst/>
                <a:latin typeface="+mn-lt"/>
              </a:rPr>
              <a:t>ils / elles ont</a:t>
            </a:r>
            <a:endParaRPr lang="en-GB" sz="1800">
              <a:effectLst/>
              <a:latin typeface="+mn-lt"/>
            </a:endParaRPr>
          </a:p>
          <a:p>
            <a:pPr marL="342900" lvl="0" indent="-342900">
              <a:lnSpc>
                <a:spcPct val="107000"/>
              </a:lnSpc>
              <a:buFont typeface="Wingdings" panose="05000000000000000000" pitchFamily="2" charset="2"/>
              <a:buChar char=""/>
            </a:pPr>
            <a:r>
              <a:rPr lang="fr-CM" sz="1800" err="1">
                <a:effectLst/>
                <a:latin typeface="+mn-lt"/>
              </a:rPr>
              <a:t>past</a:t>
            </a:r>
            <a:r>
              <a:rPr lang="fr-CM" sz="1800">
                <a:effectLst/>
                <a:latin typeface="+mn-lt"/>
              </a:rPr>
              <a:t> </a:t>
            </a:r>
            <a:r>
              <a:rPr lang="fr-CM" sz="1800" err="1">
                <a:effectLst/>
                <a:latin typeface="+mn-lt"/>
              </a:rPr>
              <a:t>participles</a:t>
            </a:r>
            <a:r>
              <a:rPr lang="fr-CM" sz="1800">
                <a:effectLst/>
                <a:latin typeface="+mn-lt"/>
              </a:rPr>
              <a:t> of -ER </a:t>
            </a:r>
            <a:r>
              <a:rPr lang="fr-CM" sz="1800" err="1">
                <a:effectLst/>
                <a:latin typeface="+mn-lt"/>
              </a:rPr>
              <a:t>verbs</a:t>
            </a:r>
            <a:endParaRPr lang="en-GB" sz="1800">
              <a:effectLst/>
              <a:latin typeface="+mn-lt"/>
            </a:endParaRPr>
          </a:p>
          <a:p>
            <a:pPr marL="342900" lvl="0" indent="-342900">
              <a:lnSpc>
                <a:spcPct val="107000"/>
              </a:lnSpc>
              <a:spcAft>
                <a:spcPts val="800"/>
              </a:spcAft>
              <a:buFont typeface="Wingdings" panose="05000000000000000000" pitchFamily="2" charset="2"/>
              <a:buChar char=""/>
            </a:pPr>
            <a:r>
              <a:rPr lang="fr-CM" sz="1800">
                <a:effectLst/>
                <a:latin typeface="+mn-lt"/>
              </a:rPr>
              <a:t>je suis allé(e)</a:t>
            </a:r>
            <a:endParaRPr lang="en-GB" sz="180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042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Perfection is not required for full marks. For example, occasional missing accents and minor spelling errors do not preclude a top band mark. However, if there are numerous minor errors and incorrect use of accents which change the meaning of a word, this is likely to have an impact on the mark for Application of grammatical knowledge of language and structures.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541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24</a:t>
            </a:fld>
            <a:endParaRPr lang="en-GB"/>
          </a:p>
        </p:txBody>
      </p:sp>
    </p:spTree>
    <p:extLst>
      <p:ext uri="{BB962C8B-B14F-4D97-AF65-F5344CB8AC3E}">
        <p14:creationId xmlns:p14="http://schemas.microsoft.com/office/powerpoint/2010/main" val="2572162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French Nov 2021</a:t>
            </a:r>
          </a:p>
        </p:txBody>
      </p:sp>
      <p:sp>
        <p:nvSpPr>
          <p:cNvPr id="4" name="Slide Number Placeholder 3"/>
          <p:cNvSpPr>
            <a:spLocks noGrp="1"/>
          </p:cNvSpPr>
          <p:nvPr>
            <p:ph type="sldNum" sz="quarter" idx="5"/>
          </p:nvPr>
        </p:nvSpPr>
        <p:spPr/>
        <p:txBody>
          <a:bodyPr/>
          <a:lstStyle/>
          <a:p>
            <a:fld id="{33C6D044-972D-42F8-9AF8-4FE4634D063F}" type="slidenum">
              <a:rPr lang="en-GB" smtClean="0"/>
              <a:t>26</a:t>
            </a:fld>
            <a:endParaRPr lang="en-GB"/>
          </a:p>
        </p:txBody>
      </p:sp>
    </p:spTree>
    <p:extLst>
      <p:ext uri="{BB962C8B-B14F-4D97-AF65-F5344CB8AC3E}">
        <p14:creationId xmlns:p14="http://schemas.microsoft.com/office/powerpoint/2010/main" val="848621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Last week I went to a match with my uncle.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 played football in the park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Last Saturday, I celebrated my birthday at a good restaurant.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Today I ate a lot of vegetables.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a:p>
            <a:r>
              <a:rPr lang="en-GB"/>
              <a:t>Spanish:</a:t>
            </a:r>
          </a:p>
          <a:p>
            <a:r>
              <a:rPr lang="en-GB"/>
              <a:t>Sample set 1: I have a computer in my bedroom. I watch the television with my sister. We eat breakfast at eight o’clock. I want to have a shower because it uses less water. We went to the park last Sunday.</a:t>
            </a:r>
          </a:p>
          <a:p>
            <a:r>
              <a:rPr lang="en-GB" sz="1200"/>
              <a:t>Nov 2020: </a:t>
            </a:r>
            <a:r>
              <a:rPr lang="en-GB"/>
              <a:t>I live in a white house. I go to school on the bus. I went to the swimming pool on Sunday. I like to drink a lot of water. My brother does not want to get married.</a:t>
            </a:r>
          </a:p>
          <a:p>
            <a:r>
              <a:rPr lang="en-GB"/>
              <a:t>Nov 2021: My brother is good-looking. I do homework in the bedroom. I love to play video games on the computer. I want to visit Spain again next summer. I went to a friend’s party last Friday.</a:t>
            </a:r>
          </a:p>
          <a:p>
            <a:r>
              <a:rPr lang="en-GB" sz="1200"/>
              <a:t>June 2022: </a:t>
            </a:r>
            <a:r>
              <a:rPr lang="en-GB"/>
              <a:t>I have a small garden. I don’t like to do homework. Yesterday I ate chicken and salad. I am going to work in a sports centre. My sister wants to visit the south of Spain in January.</a:t>
            </a:r>
            <a:endParaRPr lang="en-GB" sz="1200"/>
          </a:p>
        </p:txBody>
      </p:sp>
      <p:sp>
        <p:nvSpPr>
          <p:cNvPr id="4" name="Slide Number Placeholder 3"/>
          <p:cNvSpPr>
            <a:spLocks noGrp="1"/>
          </p:cNvSpPr>
          <p:nvPr>
            <p:ph type="sldNum" sz="quarter" idx="5"/>
          </p:nvPr>
        </p:nvSpPr>
        <p:spPr/>
        <p:txBody>
          <a:bodyPr/>
          <a:lstStyle/>
          <a:p>
            <a:fld id="{33C6D044-972D-42F8-9AF8-4FE4634D063F}" type="slidenum">
              <a:rPr lang="en-GB" smtClean="0"/>
              <a:t>27</a:t>
            </a:fld>
            <a:endParaRPr lang="en-GB"/>
          </a:p>
        </p:txBody>
      </p:sp>
    </p:spTree>
    <p:extLst>
      <p:ext uri="{BB962C8B-B14F-4D97-AF65-F5344CB8AC3E}">
        <p14:creationId xmlns:p14="http://schemas.microsoft.com/office/powerpoint/2010/main" val="1393488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Last week I went to a match with my uncle.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I played football in the park with my friends.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Last Saturday, I celebrated my birthday at a good restaurant.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Today I ate a lot of vegetables.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380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5950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37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Font typeface="+mj-lt"/>
              <a:buNone/>
              <a:defRPr/>
            </a:pPr>
            <a:r>
              <a:rPr lang="fr-FR" sz="1200" noProof="0" dirty="0"/>
              <a:t>.</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653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4</a:t>
            </a:fld>
            <a:endParaRPr lang="en-GB"/>
          </a:p>
        </p:txBody>
      </p:sp>
    </p:spTree>
    <p:extLst>
      <p:ext uri="{BB962C8B-B14F-4D97-AF65-F5344CB8AC3E}">
        <p14:creationId xmlns:p14="http://schemas.microsoft.com/office/powerpoint/2010/main" val="1192619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past paper questions:</a:t>
            </a:r>
          </a:p>
          <a:p>
            <a:endParaRPr lang="en-GB" dirty="0"/>
          </a:p>
          <a:p>
            <a:pPr marL="342900" indent="-342900">
              <a:lnSpc>
                <a:spcPct val="200000"/>
              </a:lnSpc>
              <a:buFont typeface="+mj-lt"/>
              <a:buAutoNum type="arabicPeriod"/>
              <a:defRPr/>
            </a:pPr>
            <a:r>
              <a:rPr lang="en-GB" sz="1200" dirty="0"/>
              <a:t>Yesterday I did a lot of homework.</a:t>
            </a:r>
          </a:p>
          <a:p>
            <a:pPr marL="342900" indent="-342900">
              <a:lnSpc>
                <a:spcPct val="200000"/>
              </a:lnSpc>
              <a:buFont typeface="+mj-lt"/>
              <a:buAutoNum type="arabicPeriod"/>
              <a:defRPr/>
            </a:pPr>
            <a:r>
              <a:rPr lang="en-GB" sz="1200" dirty="0"/>
              <a:t>Today I ate a lot of vegetables.</a:t>
            </a:r>
          </a:p>
          <a:p>
            <a:pPr marL="342900" indent="-342900">
              <a:lnSpc>
                <a:spcPct val="200000"/>
              </a:lnSpc>
              <a:buFont typeface="+mj-lt"/>
              <a:buAutoNum type="arabicPeriod"/>
              <a:defRPr/>
            </a:pPr>
            <a:r>
              <a:rPr lang="en-GB" sz="1200" dirty="0"/>
              <a:t>Last weekend I bought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dirty="0"/>
              <a:t>Last Monday I went to school by bus.</a:t>
            </a:r>
          </a:p>
          <a:p>
            <a:pPr marL="0" marR="0" lvl="0" indent="0" algn="l" defTabSz="914400" rtl="0" eaLnBrk="1" fontAlgn="auto" latinLnBrk="0" hangingPunct="1">
              <a:lnSpc>
                <a:spcPct val="200000"/>
              </a:lnSpc>
              <a:spcBef>
                <a:spcPts val="0"/>
              </a:spcBef>
              <a:spcAft>
                <a:spcPts val="0"/>
              </a:spcAft>
              <a:buClrTx/>
              <a:buSzTx/>
              <a:buFont typeface="+mj-lt"/>
              <a:buNone/>
              <a:tabLst/>
              <a:defRPr/>
            </a:pPr>
            <a:r>
              <a:rPr lang="en-GB" sz="1200" dirty="0"/>
              <a:t>+</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1200" dirty="0"/>
              <a:t>Last week I went to a match with my uncle.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I played football in the park with my friends.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Last Saturday, I celebrated my birthday at a good restaurant.</a:t>
            </a:r>
          </a:p>
        </p:txBody>
      </p:sp>
      <p:sp>
        <p:nvSpPr>
          <p:cNvPr id="4" name="Slide Number Placeholder 3"/>
          <p:cNvSpPr>
            <a:spLocks noGrp="1"/>
          </p:cNvSpPr>
          <p:nvPr>
            <p:ph type="sldNum" sz="quarter" idx="5"/>
          </p:nvPr>
        </p:nvSpPr>
        <p:spPr/>
        <p:txBody>
          <a:bodyPr/>
          <a:lstStyle/>
          <a:p>
            <a:fld id="{33C6D044-972D-42F8-9AF8-4FE4634D063F}" type="slidenum">
              <a:rPr lang="en-GB" smtClean="0"/>
              <a:t>32</a:t>
            </a:fld>
            <a:endParaRPr lang="en-GB"/>
          </a:p>
        </p:txBody>
      </p:sp>
    </p:spTree>
    <p:extLst>
      <p:ext uri="{BB962C8B-B14F-4D97-AF65-F5344CB8AC3E}">
        <p14:creationId xmlns:p14="http://schemas.microsoft.com/office/powerpoint/2010/main" val="4091980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Il y a 2 hommes.</a:t>
            </a:r>
          </a:p>
          <a:p>
            <a:r>
              <a:rPr lang="en-GB" dirty="0"/>
              <a:t>Il y a 4 </a:t>
            </a:r>
            <a:r>
              <a:rPr lang="en-GB" dirty="0" err="1"/>
              <a:t>personnes</a:t>
            </a:r>
            <a:r>
              <a:rPr lang="en-GB" dirty="0"/>
              <a:t>.</a:t>
            </a:r>
          </a:p>
          <a:p>
            <a:r>
              <a:rPr lang="en-GB" dirty="0" err="1"/>
              <a:t>Ils</a:t>
            </a:r>
            <a:r>
              <a:rPr lang="en-GB" dirty="0"/>
              <a:t> </a:t>
            </a:r>
            <a:r>
              <a:rPr lang="en-GB" dirty="0" err="1"/>
              <a:t>sont</a:t>
            </a:r>
            <a:r>
              <a:rPr lang="en-GB" dirty="0"/>
              <a:t> tristes.</a:t>
            </a:r>
          </a:p>
          <a:p>
            <a:r>
              <a:rPr lang="en-GB" dirty="0"/>
              <a:t>Il fait </a:t>
            </a:r>
            <a:r>
              <a:rPr lang="en-GB" dirty="0" err="1"/>
              <a:t>mauvais</a:t>
            </a:r>
            <a:r>
              <a:rPr lang="en-GB" dirty="0"/>
              <a:t>.</a:t>
            </a:r>
          </a:p>
          <a:p>
            <a:r>
              <a:rPr lang="en-GB" dirty="0" err="1"/>
              <a:t>Hier</a:t>
            </a:r>
            <a:r>
              <a:rPr lang="en-GB" dirty="0"/>
              <a:t> je suis </a:t>
            </a:r>
            <a:r>
              <a:rPr lang="en-GB" dirty="0" err="1"/>
              <a:t>allé</a:t>
            </a:r>
            <a:r>
              <a:rPr lang="en-GB" dirty="0"/>
              <a:t> au </a:t>
            </a:r>
            <a:r>
              <a:rPr lang="en-GB" dirty="0" err="1"/>
              <a:t>stade</a:t>
            </a:r>
            <a:r>
              <a:rPr lang="en-GB" dirty="0"/>
              <a:t>.</a:t>
            </a:r>
          </a:p>
          <a:p>
            <a:r>
              <a:rPr lang="en-GB" dirty="0"/>
              <a:t>Le week-end dernier </a:t>
            </a:r>
            <a:r>
              <a:rPr lang="en-GB" dirty="0" err="1"/>
              <a:t>j’ai</a:t>
            </a:r>
            <a:r>
              <a:rPr lang="en-GB" dirty="0"/>
              <a:t> </a:t>
            </a:r>
            <a:r>
              <a:rPr lang="en-GB" dirty="0" err="1"/>
              <a:t>acheté</a:t>
            </a:r>
            <a:r>
              <a:rPr lang="en-GB" dirty="0"/>
              <a:t> </a:t>
            </a:r>
            <a:r>
              <a:rPr lang="en-GB" dirty="0" err="1"/>
              <a:t>une</a:t>
            </a:r>
            <a:r>
              <a:rPr lang="en-GB" dirty="0"/>
              <a:t> pizza.</a:t>
            </a:r>
          </a:p>
          <a:p>
            <a:r>
              <a:rPr lang="en-GB" dirty="0"/>
              <a:t>Il y a 1 </a:t>
            </a:r>
            <a:r>
              <a:rPr lang="en-GB" dirty="0" err="1"/>
              <a:t>mois</a:t>
            </a:r>
            <a:r>
              <a:rPr lang="en-GB" dirty="0"/>
              <a:t> </a:t>
            </a:r>
            <a:r>
              <a:rPr lang="en-GB" dirty="0" err="1"/>
              <a:t>j’ai</a:t>
            </a:r>
            <a:r>
              <a:rPr lang="en-GB" dirty="0"/>
              <a:t> </a:t>
            </a:r>
            <a:r>
              <a:rPr lang="en-GB" dirty="0" err="1"/>
              <a:t>mangé</a:t>
            </a:r>
            <a:r>
              <a:rPr lang="en-GB" dirty="0"/>
              <a:t> au restaurant.</a:t>
            </a:r>
          </a:p>
        </p:txBody>
      </p:sp>
      <p:sp>
        <p:nvSpPr>
          <p:cNvPr id="4" name="Slide Number Placeholder 3"/>
          <p:cNvSpPr>
            <a:spLocks noGrp="1"/>
          </p:cNvSpPr>
          <p:nvPr>
            <p:ph type="sldNum" sz="quarter" idx="5"/>
          </p:nvPr>
        </p:nvSpPr>
        <p:spPr/>
        <p:txBody>
          <a:bodyPr/>
          <a:lstStyle/>
          <a:p>
            <a:fld id="{33C6D044-972D-42F8-9AF8-4FE4634D063F}" type="slidenum">
              <a:rPr lang="en-GB" smtClean="0"/>
              <a:t>33</a:t>
            </a:fld>
            <a:endParaRPr lang="en-GB"/>
          </a:p>
        </p:txBody>
      </p:sp>
    </p:spTree>
    <p:extLst>
      <p:ext uri="{BB962C8B-B14F-4D97-AF65-F5344CB8AC3E}">
        <p14:creationId xmlns:p14="http://schemas.microsoft.com/office/powerpoint/2010/main" val="331185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78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3219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402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824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3215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720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Wingdings" panose="05000000000000000000" pitchFamily="2" charset="2"/>
              <a:buChar char=""/>
            </a:pPr>
            <a:r>
              <a:rPr lang="fr-CM" sz="1200">
                <a:effectLst/>
                <a:latin typeface="+mn-lt"/>
              </a:rPr>
              <a:t>j’ai</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 / elle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on a</a:t>
            </a:r>
            <a:endParaRPr lang="en-GB" sz="1200">
              <a:effectLst/>
              <a:latin typeface="+mn-lt"/>
            </a:endParaRPr>
          </a:p>
          <a:p>
            <a:pPr marL="342900" lvl="0" indent="-342900">
              <a:lnSpc>
                <a:spcPct val="107000"/>
              </a:lnSpc>
              <a:buFont typeface="Wingdings" panose="05000000000000000000" pitchFamily="2" charset="2"/>
              <a:buChar char=""/>
            </a:pPr>
            <a:r>
              <a:rPr lang="fr-CM" sz="1200">
                <a:effectLst/>
                <a:latin typeface="+mn-lt"/>
              </a:rPr>
              <a:t>ils / elles ont</a:t>
            </a:r>
            <a:endParaRPr lang="en-GB" sz="1200">
              <a:effectLst/>
              <a:latin typeface="+mn-lt"/>
            </a:endParaRPr>
          </a:p>
          <a:p>
            <a:pPr marL="342900" lvl="0" indent="-342900">
              <a:lnSpc>
                <a:spcPct val="107000"/>
              </a:lnSpc>
              <a:buFont typeface="Wingdings" panose="05000000000000000000" pitchFamily="2" charset="2"/>
              <a:buChar char=""/>
            </a:pPr>
            <a:r>
              <a:rPr lang="fr-CM" sz="1200" err="1">
                <a:effectLst/>
                <a:latin typeface="+mn-lt"/>
              </a:rPr>
              <a:t>past</a:t>
            </a:r>
            <a:r>
              <a:rPr lang="fr-CM" sz="1200">
                <a:effectLst/>
                <a:latin typeface="+mn-lt"/>
              </a:rPr>
              <a:t> </a:t>
            </a:r>
            <a:r>
              <a:rPr lang="fr-CM" sz="1200" err="1">
                <a:effectLst/>
                <a:latin typeface="+mn-lt"/>
              </a:rPr>
              <a:t>participles</a:t>
            </a:r>
            <a:r>
              <a:rPr lang="fr-CM" sz="1200">
                <a:effectLst/>
                <a:latin typeface="+mn-lt"/>
              </a:rPr>
              <a:t> of -ER </a:t>
            </a:r>
            <a:r>
              <a:rPr lang="fr-CM" sz="1200" err="1">
                <a:effectLst/>
                <a:latin typeface="+mn-lt"/>
              </a:rPr>
              <a:t>verbs</a:t>
            </a:r>
            <a:endParaRPr lang="en-GB" sz="1200">
              <a:effectLst/>
              <a:latin typeface="+mn-lt"/>
            </a:endParaRPr>
          </a:p>
          <a:p>
            <a:pPr marL="342900" lvl="0" indent="-342900">
              <a:lnSpc>
                <a:spcPct val="107000"/>
              </a:lnSpc>
              <a:spcAft>
                <a:spcPts val="800"/>
              </a:spcAft>
              <a:buFont typeface="Wingdings" panose="05000000000000000000" pitchFamily="2" charset="2"/>
              <a:buChar char=""/>
            </a:pPr>
            <a:r>
              <a:rPr lang="fr-CM" sz="1200">
                <a:effectLst/>
                <a:latin typeface="+mn-lt"/>
              </a:rPr>
              <a:t>je suis allé(e)</a:t>
            </a:r>
            <a:endParaRPr lang="en-GB" sz="1200">
              <a:effectLst/>
              <a:latin typeface="+mn-lt"/>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099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85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3C6D044-972D-42F8-9AF8-4FE4634D063F}" type="slidenum">
              <a:rPr lang="en-GB" smtClean="0"/>
              <a:t>5</a:t>
            </a:fld>
            <a:endParaRPr lang="en-GB"/>
          </a:p>
        </p:txBody>
      </p:sp>
    </p:spTree>
    <p:extLst>
      <p:ext uri="{BB962C8B-B14F-4D97-AF65-F5344CB8AC3E}">
        <p14:creationId xmlns:p14="http://schemas.microsoft.com/office/powerpoint/2010/main" val="18825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318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C00000"/>
                </a:solidFill>
              </a:rPr>
              <a:t>J’aime </a:t>
            </a:r>
            <a:r>
              <a:rPr lang="fr-FR" sz="1200" b="1" dirty="0">
                <a:solidFill>
                  <a:srgbClr val="C00000"/>
                </a:solidFill>
                <a:highlight>
                  <a:srgbClr val="00FF00"/>
                </a:highlight>
              </a:rPr>
              <a:t>ma</a:t>
            </a:r>
            <a:r>
              <a:rPr lang="fr-FR" sz="1200" b="1" dirty="0">
                <a:solidFill>
                  <a:srgbClr val="C00000"/>
                </a:solidFill>
              </a:rPr>
              <a:t> destination de vacances car c’est amusant.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C00000"/>
                </a:solidFill>
              </a:rPr>
              <a:t>Je déteste le camping parce que c’est nul. Je préfère l’hôtel car c’est confortable.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C00000"/>
                </a:solidFill>
              </a:rPr>
              <a:t>J’adore le climat, je pense que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dirty="0">
                <a:solidFill>
                  <a:srgbClr val="C00000"/>
                </a:solidFill>
              </a:rPr>
              <a:t>Je n’aime pas un après-midi en vacances car c’est barbant.</a:t>
            </a: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334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1–2</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0</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The language produced does not meet the standard required for Level 1 at this tier.</a:t>
            </a:r>
            <a:endParaRPr lang="en-GB" sz="1800" b="0" i="0" u="none" strike="noStrike" dirty="0">
              <a:effectLst/>
              <a:latin typeface="Arial" panose="020B0604020202020204" pitchFamily="34" charset="0"/>
            </a:endParaRP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60740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1–2</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0</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The language produced does not meet the standard required for Level 1 at this tier.</a:t>
            </a:r>
            <a:endParaRPr lang="en-GB" sz="1800" b="0" i="0" u="none" strike="noStrike" dirty="0">
              <a:effectLst/>
              <a:latin typeface="Arial" panose="020B0604020202020204" pitchFamily="34" charset="0"/>
            </a:endParaRP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4897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1–2</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Vocabulary and structures used may be limited, repetitive or inappropriate. There may be frequent errors.</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0</a:t>
            </a:r>
            <a:endParaRPr lang="en-GB" sz="1800" b="0" i="0" u="none" strike="noStrike" dirty="0">
              <a:effectLst/>
              <a:latin typeface="Arial" panose="020B0604020202020204" pitchFamily="34" charset="0"/>
            </a:endParaRPr>
          </a:p>
          <a:p>
            <a:pPr marL="0" algn="l" rtl="0" eaLnBrk="1" fontAlgn="ctr" latinLnBrk="0" hangingPunct="1">
              <a:spcBef>
                <a:spcPts val="600"/>
              </a:spcBef>
              <a:spcAft>
                <a:spcPts val="600"/>
              </a:spcAft>
            </a:pPr>
            <a:r>
              <a:rPr lang="en-GB" sz="1800" b="0" i="0" u="none" strike="noStrike" kern="1200" dirty="0">
                <a:solidFill>
                  <a:srgbClr val="000000"/>
                </a:solidFill>
                <a:effectLst/>
                <a:latin typeface="Arial" panose="020B0604020202020204" pitchFamily="34" charset="0"/>
              </a:rPr>
              <a:t>The language produced does not meet the standard required for Level 1 at this tier.</a:t>
            </a:r>
            <a:endParaRPr lang="en-GB" sz="1800" b="0" i="0" u="none" strike="noStrike" dirty="0">
              <a:effectLst/>
              <a:latin typeface="Arial" panose="020B0604020202020204" pitchFamily="34" charset="0"/>
            </a:endParaRP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146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Pour mon petit déjeuner typique j’adore manger un croissant et un fruit.</a:t>
            </a:r>
          </a:p>
          <a:p>
            <a:r>
              <a:rPr lang="fr-FR" noProof="0" dirty="0"/>
              <a:t>J’aime jouer au ping-pong car c’est amusant.</a:t>
            </a:r>
          </a:p>
          <a:p>
            <a:r>
              <a:rPr lang="fr-FR" noProof="0" dirty="0"/>
              <a:t>J’aime le fast-food, je pense que c’est super.</a:t>
            </a:r>
          </a:p>
          <a:p>
            <a:r>
              <a:rPr lang="fr-FR" noProof="0" dirty="0"/>
              <a:t>Je n’aime pas les cigarettes parce que c’est nul et horrible.</a:t>
            </a:r>
          </a:p>
          <a:p>
            <a:r>
              <a:rPr lang="fr-FR" noProof="0" dirty="0"/>
              <a:t>41 </a:t>
            </a:r>
            <a:r>
              <a:rPr lang="fr-FR" noProof="0" dirty="0" err="1"/>
              <a:t>words</a:t>
            </a:r>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589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Pour mon petit déjeuner typique j’adore manger un croissant et un fruit.</a:t>
            </a:r>
          </a:p>
          <a:p>
            <a:r>
              <a:rPr lang="fr-FR" noProof="0" dirty="0"/>
              <a:t>J’aime jouer au ping-pong car c’est amusant.</a:t>
            </a:r>
          </a:p>
          <a:p>
            <a:r>
              <a:rPr lang="fr-FR" noProof="0" dirty="0"/>
              <a:t>J’aime le fast-food, je pense que c’est super.</a:t>
            </a:r>
          </a:p>
          <a:p>
            <a:r>
              <a:rPr lang="fr-FR" noProof="0" dirty="0"/>
              <a:t>Je n’aime pas les cigarettes parce que c’est nul et horrible.</a:t>
            </a:r>
          </a:p>
          <a:p>
            <a:r>
              <a:rPr lang="fr-FR" noProof="0" dirty="0"/>
              <a:t>41 </a:t>
            </a:r>
            <a:r>
              <a:rPr lang="fr-FR" noProof="0" dirty="0" err="1"/>
              <a:t>words</a:t>
            </a:r>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55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868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314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88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fld id="{33C6D044-972D-42F8-9AF8-4FE4634D063F}" type="slidenum">
              <a:rPr lang="en-GB" smtClean="0"/>
              <a:t>6</a:t>
            </a:fld>
            <a:endParaRPr lang="en-GB"/>
          </a:p>
        </p:txBody>
      </p:sp>
    </p:spTree>
    <p:extLst>
      <p:ext uri="{BB962C8B-B14F-4D97-AF65-F5344CB8AC3E}">
        <p14:creationId xmlns:p14="http://schemas.microsoft.com/office/powerpoint/2010/main" val="1558598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1 –  reading the BPs and identifying where the past, future and opinion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934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1 –  reading the BPs and identifying where the past, future and opinion 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112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4944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998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2788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699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a:p>
            <a:endParaRPr lang="en-GB" noProof="0" dirty="0"/>
          </a:p>
          <a:p>
            <a:r>
              <a:rPr lang="fr-FR" noProof="0" dirty="0"/>
              <a:t>A mon avis je crois que le règlement scolaire n’est pas passionnant.</a:t>
            </a:r>
          </a:p>
          <a:p>
            <a:r>
              <a:rPr lang="fr-FR" noProof="0" dirty="0"/>
              <a:t>Je dirais que je préfère le club de théâtre car c’est captivant.</a:t>
            </a:r>
          </a:p>
          <a:p>
            <a:r>
              <a:rPr lang="fr-FR" noProof="0" dirty="0"/>
              <a:t>La semaine dernière avec le collège je suis allé au musée des sciences. </a:t>
            </a:r>
          </a:p>
          <a:p>
            <a:r>
              <a:rPr lang="fr-FR" noProof="0" dirty="0"/>
              <a:t>A l’avenir je voudrais travailler dans un hôtel car ce serait fascinant.</a:t>
            </a: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745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2 –  start by giving a relevant answer to each bullet point – transfer what has been learnt on 40-word by giving a relevant justified opinion about each BP.</a:t>
            </a:r>
          </a:p>
          <a:p>
            <a:endParaRPr lang="en-GB" noProof="0" dirty="0"/>
          </a:p>
          <a:p>
            <a:r>
              <a:rPr lang="fr-FR" noProof="0" dirty="0"/>
              <a:t>A mon avis je crois que le règlement scolaire n’est pas passionnant.</a:t>
            </a:r>
          </a:p>
          <a:p>
            <a:r>
              <a:rPr lang="fr-FR" noProof="0" dirty="0"/>
              <a:t>Je dirais que je préfère le club de théâtre car c’est captivant.</a:t>
            </a:r>
          </a:p>
          <a:p>
            <a:r>
              <a:rPr lang="fr-FR" noProof="0" dirty="0"/>
              <a:t>La semaine dernière avec le collège je suis allé au musée des sciences. </a:t>
            </a:r>
          </a:p>
          <a:p>
            <a:r>
              <a:rPr lang="fr-FR" noProof="0" dirty="0"/>
              <a:t>A l’avenir je voudrais travailler dans un hôtel car ce serait fascinant.</a:t>
            </a:r>
          </a:p>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543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Step 3 –  add contrastive opinions to get to 90 words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159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712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7</a:t>
            </a:fld>
            <a:endParaRPr lang="en-GB"/>
          </a:p>
        </p:txBody>
      </p:sp>
    </p:spTree>
    <p:extLst>
      <p:ext uri="{BB962C8B-B14F-4D97-AF65-F5344CB8AC3E}">
        <p14:creationId xmlns:p14="http://schemas.microsoft.com/office/powerpoint/2010/main" val="2557450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June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2343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79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359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0196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0444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9621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5850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3501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0482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Il y a 3 femmes/filles.</a:t>
            </a:r>
          </a:p>
          <a:p>
            <a:r>
              <a:rPr lang="fr-FR" noProof="0"/>
              <a:t>Il y a 2 garçons. </a:t>
            </a:r>
          </a:p>
          <a:p>
            <a:r>
              <a:rPr lang="fr-FR" noProof="0"/>
              <a:t>Il y a 5 enfants.</a:t>
            </a:r>
          </a:p>
          <a:p>
            <a:r>
              <a:rPr lang="fr-FR" noProof="0"/>
              <a:t>Il y a 3 amis.</a:t>
            </a:r>
          </a:p>
          <a:p>
            <a:r>
              <a:rPr lang="fr-FR" noProof="0"/>
              <a:t>Elle est triste.</a:t>
            </a:r>
          </a:p>
          <a:p>
            <a:r>
              <a:rPr lang="fr-FR" noProof="0"/>
              <a:t>Ils sont grands.</a:t>
            </a:r>
          </a:p>
          <a:p>
            <a:r>
              <a:rPr lang="fr-FR" noProof="0"/>
              <a:t>Elles sont petites.</a:t>
            </a:r>
          </a:p>
          <a:p>
            <a:r>
              <a:rPr lang="fr-FR" noProof="0"/>
              <a:t>Il fait beau.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46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a:t>Il y a 3 femmes/filles.</a:t>
            </a:r>
          </a:p>
          <a:p>
            <a:r>
              <a:rPr lang="fr-FR" noProof="0"/>
              <a:t>Il y a 2 garçons. </a:t>
            </a:r>
          </a:p>
          <a:p>
            <a:r>
              <a:rPr lang="fr-FR" noProof="0"/>
              <a:t>Il y a 5 enfants.</a:t>
            </a:r>
          </a:p>
          <a:p>
            <a:r>
              <a:rPr lang="fr-FR" noProof="0"/>
              <a:t>Il y a 3 amis.</a:t>
            </a:r>
          </a:p>
          <a:p>
            <a:r>
              <a:rPr lang="fr-FR" noProof="0"/>
              <a:t>Elle est triste.</a:t>
            </a:r>
          </a:p>
          <a:p>
            <a:r>
              <a:rPr lang="fr-FR" noProof="0"/>
              <a:t>Ils sont grands.</a:t>
            </a:r>
          </a:p>
          <a:p>
            <a:r>
              <a:rPr lang="fr-FR" noProof="0"/>
              <a:t>Elles sont petites.</a:t>
            </a:r>
          </a:p>
          <a:p>
            <a:r>
              <a:rPr lang="fr-FR" noProof="0"/>
              <a:t>Il fait beau.</a:t>
            </a:r>
          </a:p>
        </p:txBody>
      </p:sp>
      <p:sp>
        <p:nvSpPr>
          <p:cNvPr id="4" name="Slide Number Placeholder 3"/>
          <p:cNvSpPr>
            <a:spLocks noGrp="1"/>
          </p:cNvSpPr>
          <p:nvPr>
            <p:ph type="sldNum" sz="quarter" idx="5"/>
          </p:nvPr>
        </p:nvSpPr>
        <p:spPr/>
        <p:txBody>
          <a:bodyPr/>
          <a:lstStyle/>
          <a:p>
            <a:fld id="{33C6D044-972D-42F8-9AF8-4FE4634D063F}" type="slidenum">
              <a:rPr lang="en-GB" smtClean="0"/>
              <a:t>8</a:t>
            </a:fld>
            <a:endParaRPr lang="en-GB"/>
          </a:p>
        </p:txBody>
      </p:sp>
    </p:spTree>
    <p:extLst>
      <p:ext uri="{BB962C8B-B14F-4D97-AF65-F5344CB8AC3E}">
        <p14:creationId xmlns:p14="http://schemas.microsoft.com/office/powerpoint/2010/main" val="2191556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6811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413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2 marks </a:t>
            </a:r>
          </a:p>
          <a:p>
            <a:r>
              <a:rPr lang="en-GB"/>
              <a:t>• The response must be in the </a:t>
            </a:r>
            <a:r>
              <a:rPr lang="en-GB" b="1"/>
              <a:t>form of a sentence, using an appropriate conjugated verb. </a:t>
            </a:r>
            <a:r>
              <a:rPr lang="en-GB"/>
              <a:t>The only exception to this is in French, where </a:t>
            </a:r>
            <a:r>
              <a:rPr lang="en-GB" err="1"/>
              <a:t>voici</a:t>
            </a:r>
            <a:r>
              <a:rPr lang="en-GB"/>
              <a:t>/voilà may be used in place of a verb. The same verb/grammatical structure may be repeated in more than one sentence, </a:t>
            </a:r>
            <a:r>
              <a:rPr lang="en-GB" err="1"/>
              <a:t>eg</a:t>
            </a:r>
            <a:r>
              <a:rPr lang="en-GB"/>
              <a:t> il y a/es </a:t>
            </a:r>
            <a:r>
              <a:rPr lang="en-GB" err="1"/>
              <a:t>gibt</a:t>
            </a:r>
            <a:r>
              <a:rPr lang="en-GB"/>
              <a:t>/hay plus different nouns. </a:t>
            </a:r>
          </a:p>
          <a:p>
            <a:r>
              <a:rPr lang="en-GB"/>
              <a:t>• Any sentence that is broadly relevant to the photo is given 2 marks. For example, imagine that the photo is of a man in a café. The student writes, in the target language: It’s a man. He’s old (even if to your eyes he may not be – ‘old’ to a 16-year old may be different from your perception of ‘old’). He’s a father (even if this is not apparent from the photo, it would potentially be true). He’s a teacher (he could be, for all we know).</a:t>
            </a:r>
          </a:p>
          <a:p>
            <a:r>
              <a:rPr lang="en-GB"/>
              <a:t>• The first person of the verb is acceptable, for example: ‘I am/we are playing tennis’. </a:t>
            </a:r>
          </a:p>
          <a:p>
            <a:r>
              <a:rPr lang="en-GB"/>
              <a:t>• There may be linguistic errors, but the message must be communicated without ambiguity. </a:t>
            </a:r>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9859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7913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490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37675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41736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2834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0627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From June 2021 - Keep sentences VERY simple: students can use ‘il y a’ 4 times and write numbers in digit. They will get full marks by doing so.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2028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9</a:t>
            </a:fld>
            <a:endParaRPr lang="en-GB"/>
          </a:p>
        </p:txBody>
      </p:sp>
    </p:spTree>
    <p:extLst>
      <p:ext uri="{BB962C8B-B14F-4D97-AF65-F5344CB8AC3E}">
        <p14:creationId xmlns:p14="http://schemas.microsoft.com/office/powerpoint/2010/main" val="11010267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8086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Perfection is not required for full marks. For example, occasional missing accents and minor spelling errors do not preclude a top band mark. However, if there are numerous minor errors and incorrect use of accents which change the meaning of a word, this is likely to have an impact on the mark for Application of grammatical knowledge of language and structures. </a:t>
            </a:r>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76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288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5090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0892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183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200000"/>
              </a:lnSpc>
              <a:buFont typeface="+mj-lt"/>
              <a:buNone/>
              <a:defRPr/>
            </a:pPr>
            <a:r>
              <a:rPr lang="fr-FR" sz="1200" noProof="0" dirty="0"/>
              <a:t>.</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02092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4074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Transcript: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Sur la photo il y a 2 hommes.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Ils sont dans un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Ils sont très grands.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Il fait chaud.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Le week-end prochain je vais aller au stade.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La semaine prochaine je vais manger au restaurant.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l’avenir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je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vais</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étudier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les sciences</a:t>
            </a:r>
            <a:r>
              <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1947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904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fr-FR" noProof="0"/>
              <a:t>Il y a 5 femmes.</a:t>
            </a:r>
          </a:p>
          <a:p>
            <a:pPr marL="228600" indent="-228600">
              <a:buFont typeface="+mj-lt"/>
              <a:buAutoNum type="arabicPeriod"/>
            </a:pPr>
            <a:r>
              <a:rPr lang="fr-FR" noProof="0"/>
              <a:t>Il y a 2 garçons. </a:t>
            </a:r>
          </a:p>
          <a:p>
            <a:pPr marL="228600" indent="-228600">
              <a:buFont typeface="+mj-lt"/>
              <a:buAutoNum type="arabicPeriod"/>
            </a:pPr>
            <a:r>
              <a:rPr lang="fr-FR" noProof="0"/>
              <a:t>Elle est contente.</a:t>
            </a:r>
          </a:p>
          <a:p>
            <a:pPr marL="228600" indent="-228600">
              <a:buFont typeface="+mj-lt"/>
              <a:buAutoNum type="arabicPeriod"/>
            </a:pPr>
            <a:r>
              <a:rPr lang="fr-FR" noProof="0"/>
              <a:t>Ils sont petits.</a:t>
            </a:r>
          </a:p>
          <a:p>
            <a:pPr marL="228600" indent="-228600">
              <a:buFont typeface="+mj-lt"/>
              <a:buAutoNum type="arabicPeriod"/>
            </a:pPr>
            <a:r>
              <a:rPr lang="fr-FR" noProof="0"/>
              <a:t>Il fait froid.</a:t>
            </a:r>
          </a:p>
          <a:p>
            <a:endParaRPr lang="fr-FR" noProof="0"/>
          </a:p>
        </p:txBody>
      </p:sp>
      <p:sp>
        <p:nvSpPr>
          <p:cNvPr id="4" name="Slide Number Placeholder 3"/>
          <p:cNvSpPr>
            <a:spLocks noGrp="1"/>
          </p:cNvSpPr>
          <p:nvPr>
            <p:ph type="sldNum" sz="quarter" idx="5"/>
          </p:nvPr>
        </p:nvSpPr>
        <p:spPr/>
        <p:txBody>
          <a:bodyPr/>
          <a:lstStyle/>
          <a:p>
            <a:fld id="{33C6D044-972D-42F8-9AF8-4FE4634D063F}" type="slidenum">
              <a:rPr lang="en-GB" smtClean="0"/>
              <a:t>10</a:t>
            </a:fld>
            <a:endParaRPr lang="en-GB"/>
          </a:p>
        </p:txBody>
      </p:sp>
    </p:spTree>
    <p:extLst>
      <p:ext uri="{BB962C8B-B14F-4D97-AF65-F5344CB8AC3E}">
        <p14:creationId xmlns:p14="http://schemas.microsoft.com/office/powerpoint/2010/main" val="13607896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9262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7099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768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78337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58872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94438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8651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6477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94257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C6D044-972D-42F8-9AF8-4FE4634D06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807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6939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7586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175974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8D28-9EEB-506D-AE38-2AF4DF29B2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0C77B50-571B-C076-2F4C-858E46BE97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FD907AA-2C75-A596-2FDD-501EDBCEA1F3}"/>
              </a:ext>
            </a:extLst>
          </p:cNvPr>
          <p:cNvSpPr>
            <a:spLocks noGrp="1"/>
          </p:cNvSpPr>
          <p:nvPr>
            <p:ph type="dt" sz="half" idx="10"/>
          </p:nvPr>
        </p:nvSpPr>
        <p:spPr/>
        <p:txBody>
          <a:bodyPr/>
          <a:lstStyle/>
          <a:p>
            <a:fld id="{990EAE49-A151-4978-87D6-72B0535712CD}" type="datetime2">
              <a:rPr lang="es-BO" smtClean="0"/>
              <a:t>viernes, 16 de febrero de 2024</a:t>
            </a:fld>
            <a:endParaRPr lang="en-GB"/>
          </a:p>
        </p:txBody>
      </p:sp>
      <p:sp>
        <p:nvSpPr>
          <p:cNvPr id="5" name="Footer Placeholder 4">
            <a:extLst>
              <a:ext uri="{FF2B5EF4-FFF2-40B4-BE49-F238E27FC236}">
                <a16:creationId xmlns:a16="http://schemas.microsoft.com/office/drawing/2014/main" id="{84B52B39-CBBF-94B2-B91E-5D2AC46BF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FD6D74-9C10-8AB9-DEB3-E8B4B969FB00}"/>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501529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5356D36E-5C0D-4914-AB2E-232D1CA6B131}" type="datetime2">
              <a:rPr lang="es-BO" smtClean="0"/>
              <a:t>viernes, 16 de febrero de 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877243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BA65CB4C-87D9-46F4-A11C-0417562A016C}" type="datetime2">
              <a:rPr lang="es-BO" smtClean="0"/>
              <a:t>viernes, 16 de febrero de 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44931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50105C7B-734F-4B6D-BAE0-A14D98ADF621}" type="datetime2">
              <a:rPr lang="es-BO" smtClean="0"/>
              <a:t>viernes, 16 de febrero de 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352724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B8A2594A-BE8B-49B6-A8BB-B67D4CC5E585}" type="datetime2">
              <a:rPr lang="es-BO" smtClean="0"/>
              <a:t>viernes, 16 de febrero de 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905131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1E74E526-812A-4D3B-BF90-628FE5DB7E7E}" type="datetime2">
              <a:rPr lang="es-BO" smtClean="0"/>
              <a:t>viernes, 16 de febrero de 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7610914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0C4D3F4F-3B55-45E2-A083-0883F371A06C}" type="datetime2">
              <a:rPr lang="es-BO" smtClean="0"/>
              <a:t>viernes, 16 de febrero de 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091754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03A18D60-1C0C-490D-9512-58787E5072B7}" type="datetime2">
              <a:rPr lang="es-BO" smtClean="0"/>
              <a:t>viernes, 16 de febrero de 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9722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3304-2BF7-6C85-DCB4-4E4BFE882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B15E6-A655-8221-D347-BCF2BD49C2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F98D3-541B-CA38-CEC3-8D3E9D86B4A1}"/>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5" name="Footer Placeholder 4">
            <a:extLst>
              <a:ext uri="{FF2B5EF4-FFF2-40B4-BE49-F238E27FC236}">
                <a16:creationId xmlns:a16="http://schemas.microsoft.com/office/drawing/2014/main" id="{C0EDA6E5-8703-9B84-5BB5-69D04AC52E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33F0E5-C336-F0AA-FCD8-69AAE81C9A46}"/>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790745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B50CDD22-6CAF-4887-AE99-67833146BB33}" type="datetime2">
              <a:rPr lang="es-BO" smtClean="0"/>
              <a:t>viernes, 16 de febrero de 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541178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63AF-F113-BCB5-F338-88FF2F56010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5F718C-5519-22F2-D676-CD4999221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17B5D-4A6F-2D47-687C-34A7AFDC8DAC}"/>
              </a:ext>
            </a:extLst>
          </p:cNvPr>
          <p:cNvSpPr>
            <a:spLocks noGrp="1"/>
          </p:cNvSpPr>
          <p:nvPr>
            <p:ph type="dt" sz="half" idx="10"/>
          </p:nvPr>
        </p:nvSpPr>
        <p:spPr/>
        <p:txBody>
          <a:bodyPr/>
          <a:lstStyle/>
          <a:p>
            <a:fld id="{6DD9C57F-17AE-41F9-B718-8BC97DDB5165}" type="datetime2">
              <a:rPr lang="es-BO" smtClean="0"/>
              <a:t>viernes, 16 de febrero de 2024</a:t>
            </a:fld>
            <a:endParaRPr lang="en-GB"/>
          </a:p>
        </p:txBody>
      </p:sp>
      <p:sp>
        <p:nvSpPr>
          <p:cNvPr id="5" name="Footer Placeholder 4">
            <a:extLst>
              <a:ext uri="{FF2B5EF4-FFF2-40B4-BE49-F238E27FC236}">
                <a16:creationId xmlns:a16="http://schemas.microsoft.com/office/drawing/2014/main" id="{7B64BFBA-38F2-3AEB-4C2B-4E2E5057BB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65285-BE0C-2B1B-419C-19B6776F92E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2449496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C4D0F4-C476-73DE-D351-7B442ADDCA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1B921C-AC42-51DF-600B-768897A93C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0E770E-2E96-3BCB-9EE7-52D353C15A00}"/>
              </a:ext>
            </a:extLst>
          </p:cNvPr>
          <p:cNvSpPr>
            <a:spLocks noGrp="1"/>
          </p:cNvSpPr>
          <p:nvPr>
            <p:ph type="dt" sz="half" idx="10"/>
          </p:nvPr>
        </p:nvSpPr>
        <p:spPr/>
        <p:txBody>
          <a:bodyPr/>
          <a:lstStyle/>
          <a:p>
            <a:fld id="{80641457-7DC8-4AB3-A8DA-664E19DC9FD1}" type="datetime2">
              <a:rPr lang="es-BO" smtClean="0"/>
              <a:t>viernes, 16 de febrero de 2024</a:t>
            </a:fld>
            <a:endParaRPr lang="en-GB"/>
          </a:p>
        </p:txBody>
      </p:sp>
      <p:sp>
        <p:nvSpPr>
          <p:cNvPr id="5" name="Footer Placeholder 4">
            <a:extLst>
              <a:ext uri="{FF2B5EF4-FFF2-40B4-BE49-F238E27FC236}">
                <a16:creationId xmlns:a16="http://schemas.microsoft.com/office/drawing/2014/main" id="{0B6484EC-1062-4D92-4B4D-DA1502022A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AF6CA0-C1D1-5FF0-D6B0-6F873AA3150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112694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94F69-3176-6470-BF94-0280B2547B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097D296-26F1-5F26-5708-649D78DE94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488A4B-0D81-3B69-EAC7-FF9DF7296F4B}"/>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5" name="Footer Placeholder 4">
            <a:extLst>
              <a:ext uri="{FF2B5EF4-FFF2-40B4-BE49-F238E27FC236}">
                <a16:creationId xmlns:a16="http://schemas.microsoft.com/office/drawing/2014/main" id="{B6A14DE4-566A-2E85-8BBC-453F418BC8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7EE7AC-49C3-B761-BD41-FCA03EBAC3A4}"/>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69409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9BF8-F669-C95E-F308-8267B9C35D8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77C61F2-7253-452F-0A3E-ED40974F85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E01156A-B4D6-F08A-2C3D-8B3BF72F72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665BC1F-8F75-53F6-EE8A-73BA63E81729}"/>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6" name="Footer Placeholder 5">
            <a:extLst>
              <a:ext uri="{FF2B5EF4-FFF2-40B4-BE49-F238E27FC236}">
                <a16:creationId xmlns:a16="http://schemas.microsoft.com/office/drawing/2014/main" id="{5E6F2EC4-5B12-DC48-95D5-FB1AED4B1F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B9A5-C82C-A2A9-F2D3-7B373270FBE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24205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49A0-6F91-66BE-147F-670722F1B9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57E680-7B99-9968-5C0C-A77D706CD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BB26CE-DE06-B088-6A27-571A990210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F698F9-2029-1FC9-A902-E6FDA7F8F3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880483-C58E-FCFB-ACF6-466E776DA8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8B3BD89-2422-7B2F-A2C8-C414EC960460}"/>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8" name="Footer Placeholder 7">
            <a:extLst>
              <a:ext uri="{FF2B5EF4-FFF2-40B4-BE49-F238E27FC236}">
                <a16:creationId xmlns:a16="http://schemas.microsoft.com/office/drawing/2014/main" id="{58B15A43-68BD-D377-3B10-6EBA657EDC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7141CA-5C7C-1740-509A-DE52A95BEFC3}"/>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30669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27B7-159A-36EC-CEE4-D11CE30BF3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AC81FF0-0A7E-F36E-1CA4-D72A72E9CE45}"/>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4" name="Footer Placeholder 3">
            <a:extLst>
              <a:ext uri="{FF2B5EF4-FFF2-40B4-BE49-F238E27FC236}">
                <a16:creationId xmlns:a16="http://schemas.microsoft.com/office/drawing/2014/main" id="{A74A6224-DD6D-58AA-38D1-5293C5C6A8A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FAA4B24-CB6A-64A0-C892-131D003EBF7C}"/>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941101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9CBF4A-4A18-13C5-9820-3FD9FBF570B8}"/>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3" name="Footer Placeholder 2">
            <a:extLst>
              <a:ext uri="{FF2B5EF4-FFF2-40B4-BE49-F238E27FC236}">
                <a16:creationId xmlns:a16="http://schemas.microsoft.com/office/drawing/2014/main" id="{C9CD7ACC-75EF-4F61-0777-41B2B65F33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F90401-7CB2-43B7-45CD-EC2242F06475}"/>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4063088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E9085-43AC-71CE-2615-BD992D094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C4A132-AB17-2695-9C34-E82B0F3FCC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4974B6-CF70-FBAD-3686-3B494528B5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F86C1-5F1F-CBEA-7C5E-3D26C01EE564}"/>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6" name="Footer Placeholder 5">
            <a:extLst>
              <a:ext uri="{FF2B5EF4-FFF2-40B4-BE49-F238E27FC236}">
                <a16:creationId xmlns:a16="http://schemas.microsoft.com/office/drawing/2014/main" id="{F8B62534-D971-048E-4D85-93FB40E93C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7215F0-7FC1-BAB8-E060-EC890216F3F8}"/>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155766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FA80C-C655-FA3F-A3DC-AC077EAE8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8327CDA-E0FD-1C10-310D-FABB91F32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510DCA-EC53-A5CA-E7FE-9284D2AD9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5BEFD4-43C0-4DEA-1DA6-B3790B50CA51}"/>
              </a:ext>
            </a:extLst>
          </p:cNvPr>
          <p:cNvSpPr>
            <a:spLocks noGrp="1"/>
          </p:cNvSpPr>
          <p:nvPr>
            <p:ph type="dt" sz="half" idx="10"/>
          </p:nvPr>
        </p:nvSpPr>
        <p:spPr/>
        <p:txBody>
          <a:bodyPr/>
          <a:lstStyle/>
          <a:p>
            <a:fld id="{80C8DAAA-F40A-4814-ADAD-178B3DA04F36}" type="datetimeFigureOut">
              <a:rPr lang="en-GB" smtClean="0"/>
              <a:t>16/02/2024</a:t>
            </a:fld>
            <a:endParaRPr lang="en-GB"/>
          </a:p>
        </p:txBody>
      </p:sp>
      <p:sp>
        <p:nvSpPr>
          <p:cNvPr id="6" name="Footer Placeholder 5">
            <a:extLst>
              <a:ext uri="{FF2B5EF4-FFF2-40B4-BE49-F238E27FC236}">
                <a16:creationId xmlns:a16="http://schemas.microsoft.com/office/drawing/2014/main" id="{8AE671CA-496E-8D76-299F-51C90EA07D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A8C1-3B76-7609-0638-3F0B387C6C6B}"/>
              </a:ext>
            </a:extLst>
          </p:cNvPr>
          <p:cNvSpPr>
            <a:spLocks noGrp="1"/>
          </p:cNvSpPr>
          <p:nvPr>
            <p:ph type="sldNum" sz="quarter" idx="12"/>
          </p:nvPr>
        </p:nvSpPr>
        <p:spPr/>
        <p:txBody>
          <a:bodyPr/>
          <a:lstStyle/>
          <a:p>
            <a:fld id="{3DB56FF2-0FEC-48B8-9F8A-DF747DB36DA9}" type="slidenum">
              <a:rPr lang="en-GB" smtClean="0"/>
              <a:t>‹#›</a:t>
            </a:fld>
            <a:endParaRPr lang="en-GB"/>
          </a:p>
        </p:txBody>
      </p:sp>
    </p:spTree>
    <p:extLst>
      <p:ext uri="{BB962C8B-B14F-4D97-AF65-F5344CB8AC3E}">
        <p14:creationId xmlns:p14="http://schemas.microsoft.com/office/powerpoint/2010/main" val="3944913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8DAAA-F40A-4814-ADAD-178B3DA04F36}" type="datetimeFigureOut">
              <a:rPr lang="en-GB" smtClean="0"/>
              <a:t>16/02/2024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1917231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CC99">
            <a:alpha val="5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FFF8A-5D11-AC30-E5BA-D58E9821E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6C3111-0706-4A03-7B55-6995488A7A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EFF186-9EA6-1D68-AB37-06D127DEB7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3BFD2-BB63-4084-B7D4-C0A5891FFA31}" type="datetime2">
              <a:rPr lang="es-BO" smtClean="0"/>
              <a:t>viernes, 16 de febrero de 2024</a:t>
            </a:fld>
            <a:endParaRPr lang="en-GB"/>
          </a:p>
        </p:txBody>
      </p:sp>
      <p:sp>
        <p:nvSpPr>
          <p:cNvPr id="5" name="Footer Placeholder 4">
            <a:extLst>
              <a:ext uri="{FF2B5EF4-FFF2-40B4-BE49-F238E27FC236}">
                <a16:creationId xmlns:a16="http://schemas.microsoft.com/office/drawing/2014/main" id="{4BABE00B-7AEC-C2E1-B506-1BAD26D6B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AAE15C5-1316-8C08-DD1C-31F489551D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56FF2-0FEC-48B8-9F8A-DF747DB36DA9}" type="slidenum">
              <a:rPr lang="en-GB" smtClean="0"/>
              <a:t>‹#›</a:t>
            </a:fld>
            <a:endParaRPr lang="en-GB"/>
          </a:p>
        </p:txBody>
      </p:sp>
    </p:spTree>
    <p:extLst>
      <p:ext uri="{BB962C8B-B14F-4D97-AF65-F5344CB8AC3E}">
        <p14:creationId xmlns:p14="http://schemas.microsoft.com/office/powerpoint/2010/main" val="38745771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microsoft.com/office/2007/relationships/hdphoto" Target="../media/hdphoto1.wdp"/></Relationships>
</file>

<file path=ppt/slides/_rels/slide10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image" Target="../media/image2.svg"/><Relationship Id="rId9" Type="http://schemas.microsoft.com/office/2007/relationships/hdphoto" Target="../media/hdphoto1.wdp"/></Relationships>
</file>

<file path=ppt/slides/_rels/slide10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91.xml"/><Relationship Id="rId9" Type="http://schemas.openxmlformats.org/officeDocument/2006/relationships/image" Target="../media/image18.svg"/></Relationships>
</file>

<file path=ppt/slides/_rels/slide10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9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tiff"/><Relationship Id="rId4" Type="http://schemas.openxmlformats.org/officeDocument/2006/relationships/image" Target="../media/image16.svg"/><Relationship Id="rId9" Type="http://schemas.openxmlformats.org/officeDocument/2006/relationships/image" Target="../media/image20.svg"/></Relationships>
</file>

<file path=ppt/slides/_rels/slide10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9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0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36.sv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49.svg"/></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svg"/><Relationship Id="rId2" Type="http://schemas.openxmlformats.org/officeDocument/2006/relationships/notesSlide" Target="../notesSlides/notesSlide10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5.tiff"/><Relationship Id="rId4" Type="http://schemas.openxmlformats.org/officeDocument/2006/relationships/image" Target="../media/image4.svg"/></Relationships>
</file>

<file path=ppt/slides/_rels/slide113.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8.svg"/><Relationship Id="rId4" Type="http://schemas.openxmlformats.org/officeDocument/2006/relationships/notesSlide" Target="../notesSlides/notesSlide102.xml"/><Relationship Id="rId9" Type="http://schemas.openxmlformats.org/officeDocument/2006/relationships/image" Target="../media/image17.png"/></Relationships>
</file>

<file path=ppt/slides/_rels/slide1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3.svg"/></Relationships>
</file>

<file path=ppt/slides/_rels/slide1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5.tiff"/><Relationship Id="rId4" Type="http://schemas.openxmlformats.org/officeDocument/2006/relationships/image" Target="../media/image4.svg"/></Relationships>
</file>

<file path=ppt/slides/_rels/slide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tiff"/><Relationship Id="rId4" Type="http://schemas.openxmlformats.org/officeDocument/2006/relationships/image" Target="../media/image4.svg"/></Relationships>
</file>

<file path=ppt/slides/_rels/slide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tiff"/><Relationship Id="rId4" Type="http://schemas.openxmlformats.org/officeDocument/2006/relationships/image" Target="../media/image4.svg"/></Relationships>
</file>

<file path=ppt/slides/_rels/slide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tiff"/><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tiff"/><Relationship Id="rId4" Type="http://schemas.openxmlformats.org/officeDocument/2006/relationships/image" Target="../media/image4.svg"/></Relationships>
</file>

<file path=ppt/slides/_rels/slide1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09.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1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10.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29.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6.svg"/><Relationship Id="rId3" Type="http://schemas.openxmlformats.org/officeDocument/2006/relationships/slideLayout" Target="../slideLayouts/slideLayout1.xml"/><Relationship Id="rId7" Type="http://schemas.openxmlformats.org/officeDocument/2006/relationships/image" Target="../media/image17.png"/><Relationship Id="rId12"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tiff"/><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20.svg"/><Relationship Id="rId4" Type="http://schemas.openxmlformats.org/officeDocument/2006/relationships/notesSlide" Target="../notesSlides/notesSlide116.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tiff"/><Relationship Id="rId7" Type="http://schemas.openxmlformats.org/officeDocument/2006/relationships/image" Target="../media/image20.svg"/><Relationship Id="rId2" Type="http://schemas.openxmlformats.org/officeDocument/2006/relationships/notesSlide" Target="../notesSlides/notesSlide11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16.svg"/></Relationships>
</file>

<file path=ppt/slides/_rels/slide13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32.svg"/><Relationship Id="rId2" Type="http://schemas.openxmlformats.org/officeDocument/2006/relationships/notesSlide" Target="../notesSlides/notesSlide11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tiff"/><Relationship Id="rId4" Type="http://schemas.openxmlformats.org/officeDocument/2006/relationships/image" Target="../media/image4.svg"/><Relationship Id="rId9" Type="http://schemas.openxmlformats.org/officeDocument/2006/relationships/image" Target="../media/image5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10" Type="http://schemas.microsoft.com/office/2007/relationships/hdphoto" Target="../media/hdphoto2.wdp"/><Relationship Id="rId4" Type="http://schemas.openxmlformats.org/officeDocument/2006/relationships/image" Target="../media/image2.svg"/><Relationship Id="rId9" Type="http://schemas.openxmlformats.org/officeDocument/2006/relationships/image" Target="../media/image52.png"/></Relationships>
</file>

<file path=ppt/slides/_rels/slide1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microsoft.com/office/2007/relationships/hdphoto" Target="../media/hdphoto2.wdp"/></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tiff"/><Relationship Id="rId4" Type="http://schemas.openxmlformats.org/officeDocument/2006/relationships/image" Target="../media/image4.svg"/></Relationships>
</file>

<file path=ppt/slides/_rels/slide1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123.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tiff"/><Relationship Id="rId10" Type="http://schemas.microsoft.com/office/2007/relationships/hdphoto" Target="../media/hdphoto4.wdp"/><Relationship Id="rId4" Type="http://schemas.openxmlformats.org/officeDocument/2006/relationships/image" Target="../media/image4.svg"/><Relationship Id="rId9" Type="http://schemas.openxmlformats.org/officeDocument/2006/relationships/image" Target="../media/image55.png"/></Relationships>
</file>

<file path=ppt/slides/_rels/slide1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microsoft.com/office/2007/relationships/hdphoto" Target="../media/hdphoto3.wdp"/><Relationship Id="rId2" Type="http://schemas.openxmlformats.org/officeDocument/2006/relationships/notesSlide" Target="../notesSlides/notesSlide12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tiff"/><Relationship Id="rId10" Type="http://schemas.microsoft.com/office/2007/relationships/hdphoto" Target="../media/hdphoto4.wdp"/><Relationship Id="rId4" Type="http://schemas.openxmlformats.org/officeDocument/2006/relationships/image" Target="../media/image4.svg"/><Relationship Id="rId9" Type="http://schemas.openxmlformats.org/officeDocument/2006/relationships/image" Target="../media/image55.png"/></Relationships>
</file>

<file path=ppt/slides/_rels/slide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1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sv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 Id="rId9" Type="http://schemas.openxmlformats.org/officeDocument/2006/relationships/image" Target="../media/image9.png"/></Relationships>
</file>

<file path=ppt/slides/_rels/slide14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svg"/><Relationship Id="rId7"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 Id="rId9" Type="http://schemas.openxmlformats.org/officeDocument/2006/relationships/image" Target="../media/image9.png"/></Relationships>
</file>

<file path=ppt/slides/_rels/slide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14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2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1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2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10" Type="http://schemas.microsoft.com/office/2007/relationships/hdphoto" Target="../media/hdphoto2.wdp"/><Relationship Id="rId4" Type="http://schemas.openxmlformats.org/officeDocument/2006/relationships/image" Target="../media/image4.sv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12.png"/><Relationship Id="rId4" Type="http://schemas.openxmlformats.org/officeDocument/2006/relationships/notesSlide" Target="../notesSlides/notesSlide14.xml"/><Relationship Id="rId9" Type="http://schemas.openxmlformats.org/officeDocument/2006/relationships/image" Target="../media/image11.png"/></Relationships>
</file>

<file path=ppt/slides/_rels/slide1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2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10" Type="http://schemas.microsoft.com/office/2007/relationships/hdphoto" Target="../media/hdphoto2.wdp"/><Relationship Id="rId4" Type="http://schemas.openxmlformats.org/officeDocument/2006/relationships/image" Target="../media/image4.svg"/><Relationship Id="rId9" Type="http://schemas.openxmlformats.org/officeDocument/2006/relationships/image" Target="../media/image52.png"/></Relationships>
</file>

<file path=ppt/slides/_rels/slide15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5" Type="http://schemas.openxmlformats.org/officeDocument/2006/relationships/image" Target="../media/image44.png"/><Relationship Id="rId10" Type="http://schemas.openxmlformats.org/officeDocument/2006/relationships/image" Target="../media/image18.svg"/><Relationship Id="rId4" Type="http://schemas.openxmlformats.org/officeDocument/2006/relationships/notesSlide" Target="../notesSlides/notesSlide128.xml"/><Relationship Id="rId9" Type="http://schemas.openxmlformats.org/officeDocument/2006/relationships/image" Target="../media/image17.png"/><Relationship Id="rId14" Type="http://schemas.openxmlformats.org/officeDocument/2006/relationships/image" Target="../media/image11.png"/></Relationships>
</file>

<file path=ppt/slides/_rels/slide15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12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4.png"/><Relationship Id="rId5" Type="http://schemas.openxmlformats.org/officeDocument/2006/relationships/image" Target="../media/image5.tiff"/><Relationship Id="rId10" Type="http://schemas.openxmlformats.org/officeDocument/2006/relationships/image" Target="../media/image9.png"/><Relationship Id="rId4" Type="http://schemas.openxmlformats.org/officeDocument/2006/relationships/image" Target="../media/image16.svg"/><Relationship Id="rId9" Type="http://schemas.openxmlformats.org/officeDocument/2006/relationships/image" Target="../media/image20.svg"/></Relationships>
</file>

<file path=ppt/slides/_rels/slide15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3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3.svg"/></Relationships>
</file>

<file path=ppt/slides/_rels/slide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4.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5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13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tiff"/><Relationship Id="rId4" Type="http://schemas.openxmlformats.org/officeDocument/2006/relationships/image" Target="../media/image4.svg"/></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7.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16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8.svg"/><Relationship Id="rId4" Type="http://schemas.openxmlformats.org/officeDocument/2006/relationships/notesSlide" Target="../notesSlides/notesSlide138.xml"/><Relationship Id="rId9" Type="http://schemas.openxmlformats.org/officeDocument/2006/relationships/image" Target="../media/image17.png"/></Relationships>
</file>

<file path=ppt/slides/_rels/slide16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notesSlide" Target="../notesSlides/notesSlide13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tiff"/><Relationship Id="rId4" Type="http://schemas.openxmlformats.org/officeDocument/2006/relationships/image" Target="../media/image16.svg"/><Relationship Id="rId9" Type="http://schemas.openxmlformats.org/officeDocument/2006/relationships/image" Target="../media/image20.sv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hyperlink" Target="https://eur01.safelinks.protection.outlook.com/?url=https%3A%2F%2Fforms.office.com%2Fr%2F2MnYFFW04x&amp;data=05%7C01%7CJulien.Violette%40harrisfederation.org.uk%7C82654571820b45aa765908db2e9d25e3%7C6a2d2589d6064f9aab534e21aa6b445e%7C1%7C0%7C638155024702127452%7CUnknown%7CTWFpbGZsb3d8eyJWIjoiMC4wLjAwMDAiLCJQIjoiV2luMzIiLCJBTiI6Ik1haWwiLCJXVCI6Mn0%3D%7C3000%7C%7C%7C&amp;sdata=pwW66OY7UowyzYrYbUl61WFolpMqAz9JfdS26uj5CQw%3D&amp;reserved=0" TargetMode="External"/><Relationship Id="rId2" Type="http://schemas.openxmlformats.org/officeDocument/2006/relationships/hyperlink" Target="mailto:julien.violette@harrisfederation.org.uk" TargetMode="Externa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audio" Target="../media/audio1.wav"/><Relationship Id="rId10" Type="http://schemas.openxmlformats.org/officeDocument/2006/relationships/image" Target="../media/image13.png"/><Relationship Id="rId4" Type="http://schemas.openxmlformats.org/officeDocument/2006/relationships/notesSlide" Target="../notesSlides/notesSlide16.xml"/><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tiff"/><Relationship Id="rId4" Type="http://schemas.openxmlformats.org/officeDocument/2006/relationships/image" Target="../media/image4.svg"/></Relationships>
</file>

<file path=ppt/slides/_rels/slide19.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11" Type="http://schemas.openxmlformats.org/officeDocument/2006/relationships/image" Target="../media/image14.png"/><Relationship Id="rId5" Type="http://schemas.openxmlformats.org/officeDocument/2006/relationships/audio" Target="../media/audio1.wav"/><Relationship Id="rId10" Type="http://schemas.openxmlformats.org/officeDocument/2006/relationships/image" Target="../media/image9.png"/><Relationship Id="rId4" Type="http://schemas.openxmlformats.org/officeDocument/2006/relationships/notesSlide" Target="../notesSlides/notesSlide18.xml"/><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5" Type="http://schemas.openxmlformats.org/officeDocument/2006/relationships/image" Target="../media/image11.png"/><Relationship Id="rId10" Type="http://schemas.openxmlformats.org/officeDocument/2006/relationships/image" Target="../media/image18.svg"/><Relationship Id="rId4" Type="http://schemas.openxmlformats.org/officeDocument/2006/relationships/notesSlide" Target="../notesSlides/notesSlide20.xml"/><Relationship Id="rId9" Type="http://schemas.openxmlformats.org/officeDocument/2006/relationships/image" Target="../media/image17.png"/><Relationship Id="rId14"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3.sv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5.tiff"/><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sv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5.tiff"/><Relationship Id="rId4" Type="http://schemas.openxmlformats.org/officeDocument/2006/relationships/image" Target="../media/image4.sv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5.tiff"/><Relationship Id="rId4" Type="http://schemas.openxmlformats.org/officeDocument/2006/relationships/image" Target="../media/image4.sv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32.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8.svg"/><Relationship Id="rId4" Type="http://schemas.openxmlformats.org/officeDocument/2006/relationships/notesSlide" Target="../notesSlides/notesSlide30.xml"/><Relationship Id="rId9" Type="http://schemas.openxmlformats.org/officeDocument/2006/relationships/image" Target="../media/image17.png"/></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notesSlide" Target="../notesSlides/notesSlide31.xml"/><Relationship Id="rId9" Type="http://schemas.openxmlformats.org/officeDocument/2006/relationships/image" Target="../media/image32.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tiff"/><Relationship Id="rId4" Type="http://schemas.openxmlformats.org/officeDocument/2006/relationships/image" Target="../media/image4.sv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5.tiff"/><Relationship Id="rId4" Type="http://schemas.openxmlformats.org/officeDocument/2006/relationships/image" Target="../media/image4.svg"/></Relationships>
</file>

<file path=ppt/slides/_rels/slide46.xml.rels><?xml version="1.0" encoding="UTF-8" standalone="yes"?>
<Relationships xmlns="http://schemas.openxmlformats.org/package/2006/relationships"><Relationship Id="rId8" Type="http://schemas.openxmlformats.org/officeDocument/2006/relationships/image" Target="../media/image36.svg"/><Relationship Id="rId3" Type="http://schemas.microsoft.com/office/2018/10/relationships/comments" Target="../comments/modernComment_3B0_8C18FF3A.xml"/><Relationship Id="rId7"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tif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8.sv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5.tiff"/><Relationship Id="rId4" Type="http://schemas.openxmlformats.org/officeDocument/2006/relationships/image" Target="../media/image4.sv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8.svg"/><Relationship Id="rId4" Type="http://schemas.openxmlformats.org/officeDocument/2006/relationships/notesSlide" Target="../notesSlides/notesSlide47.xml"/><Relationship Id="rId9" Type="http://schemas.openxmlformats.org/officeDocument/2006/relationships/image" Target="../media/image17.png"/></Relationships>
</file>

<file path=ppt/slides/_rels/slide5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3.sv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tiff"/><Relationship Id="rId4" Type="http://schemas.openxmlformats.org/officeDocument/2006/relationships/image" Target="../media/image4.sv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5.tiff"/><Relationship Id="rId4" Type="http://schemas.openxmlformats.org/officeDocument/2006/relationships/image" Target="../media/image4.sv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tiff"/><Relationship Id="rId4" Type="http://schemas.openxmlformats.org/officeDocument/2006/relationships/image" Target="../media/image4.svg"/></Relationships>
</file>

<file path=ppt/slides/_rels/slide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5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svg"/><Relationship Id="rId7"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tiff"/><Relationship Id="rId4" Type="http://schemas.openxmlformats.org/officeDocument/2006/relationships/image" Target="../media/image4.svg"/></Relationships>
</file>

<file path=ppt/slides/_rels/slide61.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image" Target="../media/image5.tiff"/><Relationship Id="rId3" Type="http://schemas.microsoft.com/office/2007/relationships/media" Target="../media/media4.m4a"/><Relationship Id="rId7" Type="http://schemas.microsoft.com/office/2007/relationships/media" Target="../media/media6.m4a"/><Relationship Id="rId12" Type="http://schemas.openxmlformats.org/officeDocument/2006/relationships/image" Target="../media/image4.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3.png"/><Relationship Id="rId5" Type="http://schemas.microsoft.com/office/2007/relationships/media" Target="../media/media5.m4a"/><Relationship Id="rId15" Type="http://schemas.openxmlformats.org/officeDocument/2006/relationships/image" Target="../media/image33.png"/><Relationship Id="rId10" Type="http://schemas.openxmlformats.org/officeDocument/2006/relationships/notesSlide" Target="../notesSlides/notesSlide56.xml"/><Relationship Id="rId4" Type="http://schemas.openxmlformats.org/officeDocument/2006/relationships/audio" Target="../media/media4.m4a"/><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62.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image" Target="../media/image5.tiff"/><Relationship Id="rId3" Type="http://schemas.microsoft.com/office/2007/relationships/media" Target="../media/media4.m4a"/><Relationship Id="rId7" Type="http://schemas.microsoft.com/office/2007/relationships/media" Target="../media/media6.m4a"/><Relationship Id="rId12" Type="http://schemas.openxmlformats.org/officeDocument/2006/relationships/image" Target="../media/image4.sv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image" Target="../media/image3.png"/><Relationship Id="rId5" Type="http://schemas.microsoft.com/office/2007/relationships/media" Target="../media/media5.m4a"/><Relationship Id="rId15" Type="http://schemas.openxmlformats.org/officeDocument/2006/relationships/image" Target="../media/image33.png"/><Relationship Id="rId10" Type="http://schemas.openxmlformats.org/officeDocument/2006/relationships/notesSlide" Target="../notesSlides/notesSlide57.xml"/><Relationship Id="rId4" Type="http://schemas.openxmlformats.org/officeDocument/2006/relationships/audio" Target="../media/media4.m4a"/><Relationship Id="rId9" Type="http://schemas.openxmlformats.org/officeDocument/2006/relationships/slideLayout" Target="../slideLayouts/slideLayout1.xml"/><Relationship Id="rId1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5.tiff"/><Relationship Id="rId4" Type="http://schemas.openxmlformats.org/officeDocument/2006/relationships/image" Target="../media/image4.svg"/></Relationships>
</file>

<file path=ppt/slides/_rels/slide6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audio" Target="../media/audio1.wav"/><Relationship Id="rId10" Type="http://schemas.openxmlformats.org/officeDocument/2006/relationships/image" Target="../media/image11.png"/><Relationship Id="rId4" Type="http://schemas.openxmlformats.org/officeDocument/2006/relationships/notesSlide" Target="../notesSlides/notesSlide59.xml"/><Relationship Id="rId9" Type="http://schemas.openxmlformats.org/officeDocument/2006/relationships/image" Target="../media/image43.png"/></Relationships>
</file>

<file path=ppt/slides/_rels/slide65.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0" Type="http://schemas.openxmlformats.org/officeDocument/2006/relationships/image" Target="../media/image18.svg"/><Relationship Id="rId4" Type="http://schemas.openxmlformats.org/officeDocument/2006/relationships/notesSlide" Target="../notesSlides/notesSlide60.xml"/><Relationship Id="rId9" Type="http://schemas.openxmlformats.org/officeDocument/2006/relationships/image" Target="../media/image17.png"/><Relationship Id="rId1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5.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7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64.xml"/><Relationship Id="rId9" Type="http://schemas.openxmlformats.org/officeDocument/2006/relationships/image" Target="../media/image18.svg"/><Relationship Id="rId14" Type="http://schemas.openxmlformats.org/officeDocument/2006/relationships/image" Target="../media/image44.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5.tiff"/><Relationship Id="rId4" Type="http://schemas.openxmlformats.org/officeDocument/2006/relationships/image" Target="../media/image4.sv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tiff"/><Relationship Id="rId4" Type="http://schemas.openxmlformats.org/officeDocument/2006/relationships/image" Target="../media/image4.svg"/></Relationships>
</file>

<file path=ppt/slides/_rels/slide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5.tiff"/></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5.tiff"/><Relationship Id="rId4" Type="http://schemas.openxmlformats.org/officeDocument/2006/relationships/image" Target="../media/image4.svg"/></Relationships>
</file>

<file path=ppt/slides/_rels/slide8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73.xml"/><Relationship Id="rId9" Type="http://schemas.openxmlformats.org/officeDocument/2006/relationships/image" Target="../media/image12.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tiff"/><Relationship Id="rId4" Type="http://schemas.openxmlformats.org/officeDocument/2006/relationships/image" Target="../media/image4.svg"/></Relationships>
</file>

<file path=ppt/slides/_rels/slide8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png"/><Relationship Id="rId4" Type="http://schemas.openxmlformats.org/officeDocument/2006/relationships/notesSlide" Target="../notesSlides/notesSlide75.xml"/><Relationship Id="rId9"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5.tiff"/><Relationship Id="rId4" Type="http://schemas.openxmlformats.org/officeDocument/2006/relationships/image" Target="../media/image4.svg"/></Relationships>
</file>

<file path=ppt/slides/_rels/slide8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4.png"/><Relationship Id="rId4" Type="http://schemas.openxmlformats.org/officeDocument/2006/relationships/notesSlide" Target="../notesSlides/notesSlide77.xml"/><Relationship Id="rId9" Type="http://schemas.openxmlformats.org/officeDocument/2006/relationships/image" Target="../media/image9.png"/></Relationships>
</file>

<file path=ppt/slides/_rels/slide8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tiff"/><Relationship Id="rId4" Type="http://schemas.openxmlformats.org/officeDocument/2006/relationships/image" Target="../media/image4.svg"/></Relationships>
</file>

<file path=ppt/slides/_rels/slide89.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16.svg"/><Relationship Id="rId12" Type="http://schemas.openxmlformats.org/officeDocument/2006/relationships/image" Target="../media/image20.sv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audio" Target="../media/audio1.wav"/><Relationship Id="rId15" Type="http://schemas.openxmlformats.org/officeDocument/2006/relationships/image" Target="../media/image44.png"/><Relationship Id="rId10" Type="http://schemas.openxmlformats.org/officeDocument/2006/relationships/image" Target="../media/image18.svg"/><Relationship Id="rId4" Type="http://schemas.openxmlformats.org/officeDocument/2006/relationships/notesSlide" Target="../notesSlides/notesSlide79.xml"/><Relationship Id="rId9" Type="http://schemas.openxmlformats.org/officeDocument/2006/relationships/image" Target="../media/image17.png"/><Relationship Id="rId1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 Id="rId9" Type="http://schemas.openxmlformats.org/officeDocument/2006/relationships/image" Target="../media/image23.sv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5.tiff"/><Relationship Id="rId4" Type="http://schemas.openxmlformats.org/officeDocument/2006/relationships/image" Target="../media/image4.svg"/></Relationships>
</file>

<file path=ppt/slides/_rels/slide9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svg"/><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5.tiff"/><Relationship Id="rId4" Type="http://schemas.openxmlformats.org/officeDocument/2006/relationships/image" Target="../media/image4.svg"/></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svg"/></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tiff"/><Relationship Id="rId4" Type="http://schemas.openxmlformats.org/officeDocument/2006/relationships/image" Target="../media/image4.svg"/></Relationships>
</file>

<file path=ppt/slides/_rels/slide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4.svg"/></Relationships>
</file>

<file path=ppt/slides/_rels/slide9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xml"/><Relationship Id="rId7" Type="http://schemas.openxmlformats.org/officeDocument/2006/relationships/image" Target="../media/image5.tiff"/><Relationship Id="rId12" Type="http://schemas.openxmlformats.org/officeDocument/2006/relationships/image" Target="../media/image11.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svg"/><Relationship Id="rId11" Type="http://schemas.openxmlformats.org/officeDocument/2006/relationships/image" Target="../media/image20.sv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notesSlide" Target="../notesSlides/notesSlide87.xml"/><Relationship Id="rId9" Type="http://schemas.openxmlformats.org/officeDocument/2006/relationships/image" Target="../media/image18.svg"/></Relationships>
</file>

<file path=ppt/slides/_rels/slide9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5.tif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33.png"/><Relationship Id="rId4" Type="http://schemas.openxmlformats.org/officeDocument/2006/relationships/notesSlide" Target="../notesSlides/notesSlide88.xml"/><Relationship Id="rId9" Type="http://schemas.openxmlformats.org/officeDocument/2006/relationships/image" Target="../media/image32.sv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extLst>
              <p:ext uri="{D42A27DB-BD31-4B8C-83A1-F6EECF244321}">
                <p14:modId xmlns:p14="http://schemas.microsoft.com/office/powerpoint/2010/main" val="24001620"/>
              </p:ext>
            </p:extLst>
          </p:nvPr>
        </p:nvGraphicFramePr>
        <p:xfrm>
          <a:off x="464610" y="235250"/>
          <a:ext cx="11469723" cy="615315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86225">
                  <a:extLst>
                    <a:ext uri="{9D8B030D-6E8A-4147-A177-3AD203B41FA5}">
                      <a16:colId xmlns:a16="http://schemas.microsoft.com/office/drawing/2014/main" val="111939444"/>
                    </a:ext>
                  </a:extLst>
                </a:gridCol>
                <a:gridCol w="433338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2000">
                          <a:solidFill>
                            <a:schemeClr val="tx1"/>
                          </a:solidFill>
                          <a:effectLst/>
                        </a:rPr>
                        <a:t>Week </a:t>
                      </a:r>
                      <a:br>
                        <a:rPr lang="en-GB" sz="2000">
                          <a:solidFill>
                            <a:schemeClr val="tx1"/>
                          </a:solidFill>
                          <a:effectLst/>
                        </a:rPr>
                      </a:br>
                      <a:r>
                        <a:rPr lang="en-GB" sz="2000">
                          <a:solidFill>
                            <a:schemeClr val="tx1"/>
                          </a:solidFill>
                          <a:effectLst/>
                        </a:rPr>
                        <a:t>Date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Module / Topic</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Writing</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000">
                          <a:solidFill>
                            <a:schemeClr val="tx1"/>
                          </a:solidFill>
                          <a:effectLst/>
                        </a:rPr>
                        <a:t>Key language</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000">
                          <a:solidFill>
                            <a:schemeClr val="tx1"/>
                          </a:solidFill>
                          <a:effectLst/>
                        </a:rPr>
                        <a:t>WEEK 7</a:t>
                      </a:r>
                      <a:br>
                        <a:rPr lang="en-GB" sz="2000">
                          <a:solidFill>
                            <a:schemeClr val="tx1"/>
                          </a:solidFill>
                          <a:effectLst/>
                        </a:rPr>
                      </a:br>
                      <a:endParaRPr lang="en-GB" sz="2000">
                        <a:solidFill>
                          <a:schemeClr val="tx1"/>
                        </a:solidFill>
                        <a:effectLst/>
                      </a:endParaRPr>
                    </a:p>
                    <a:p>
                      <a:pPr>
                        <a:lnSpc>
                          <a:spcPct val="107000"/>
                        </a:lnSpc>
                        <a:spcAft>
                          <a:spcPts val="800"/>
                        </a:spcAft>
                      </a:pPr>
                      <a:r>
                        <a:rPr lang="en-GB" sz="2000">
                          <a:solidFill>
                            <a:schemeClr val="tx1"/>
                          </a:solidFill>
                          <a:effectLst/>
                        </a:rPr>
                        <a:t>11/12/23</a:t>
                      </a:r>
                      <a:endParaRPr lang="en-GB"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mn-lt"/>
                          <a:ea typeface="Times New Roman" panose="02020603050405020304" pitchFamily="18" charset="0"/>
                          <a:cs typeface="Calibri" panose="020F0502020204030204" pitchFamily="34" charset="0"/>
                        </a:rPr>
                        <a:t>Holidays </a:t>
                      </a: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chemeClr val="tx1"/>
                          </a:solidFill>
                        </a:rPr>
                        <a:t>Q1 knowing how to describe a photo for the writing paper</a:t>
                      </a:r>
                      <a:r>
                        <a:rPr lang="en-GB" sz="2000">
                          <a:effectLst/>
                          <a:latin typeface="+mn-lt"/>
                        </a:rPr>
                        <a:t> </a:t>
                      </a:r>
                      <a:endParaRPr lang="en-GB" sz="2000">
                        <a:effectLst/>
                        <a:latin typeface="+mn-lt"/>
                        <a:ea typeface="Calibri" panose="020F0502020204030204" pitchFamily="34" charset="0"/>
                        <a:cs typeface="Times New Roman" panose="02020603050405020304" pitchFamily="18" charset="0"/>
                      </a:endParaRPr>
                    </a:p>
                    <a:p>
                      <a:pPr>
                        <a:lnSpc>
                          <a:spcPct val="107000"/>
                        </a:lnSpc>
                        <a:spcAft>
                          <a:spcPts val="800"/>
                        </a:spcAft>
                      </a:pPr>
                      <a:r>
                        <a:rPr lang="en-GB" sz="2000">
                          <a:solidFill>
                            <a:srgbClr val="000000"/>
                          </a:solidFill>
                          <a:effectLst/>
                          <a:latin typeface="+mn-lt"/>
                          <a:ea typeface="Times New Roman" panose="02020603050405020304" pitchFamily="18" charset="0"/>
                          <a:cs typeface="Calibri" panose="020F0502020204030204" pitchFamily="34" charset="0"/>
                        </a:rPr>
                        <a:t> </a:t>
                      </a:r>
                      <a:endParaRPr lang="en-GB" sz="2000">
                        <a:effectLst/>
                        <a:latin typeface="+mn-lt"/>
                        <a:ea typeface="Calibri" panose="020F0502020204030204" pitchFamily="34" charset="0"/>
                        <a:cs typeface="Times New Roman" panose="02020603050405020304" pitchFamily="18" charset="0"/>
                      </a:endParaRPr>
                    </a:p>
                    <a:p>
                      <a:pPr>
                        <a:lnSpc>
                          <a:spcPct val="107000"/>
                        </a:lnSpc>
                      </a:pPr>
                      <a:br>
                        <a:rPr lang="en-GB" sz="2000">
                          <a:solidFill>
                            <a:srgbClr val="000000"/>
                          </a:solidFill>
                          <a:effectLst/>
                          <a:latin typeface="+mn-lt"/>
                          <a:ea typeface="Times New Roman" panose="02020603050405020304" pitchFamily="18" charset="0"/>
                          <a:cs typeface="Times New Roman" panose="02020603050405020304" pitchFamily="18" charset="0"/>
                        </a:rPr>
                      </a:br>
                      <a:endParaRPr lang="en-GB" sz="2000">
                        <a:effectLst/>
                        <a:latin typeface="+mn-lt"/>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2000">
                          <a:effectLst/>
                          <a:latin typeface="+mn-lt"/>
                        </a:rPr>
                        <a:t>Sur la photo il y a</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un homme / père</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une femme / mère</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un garçon</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une fille</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des parents</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des enfants</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des grands-parents</a:t>
                      </a:r>
                      <a:endParaRPr lang="en-GB" sz="2000">
                        <a:effectLst/>
                        <a:latin typeface="+mn-lt"/>
                      </a:endParaRPr>
                    </a:p>
                    <a:p>
                      <a:pPr marL="342900" lvl="0" indent="-342900">
                        <a:lnSpc>
                          <a:spcPct val="107000"/>
                        </a:lnSpc>
                        <a:buFont typeface="Wingdings" panose="05000000000000000000" pitchFamily="2" charset="2"/>
                        <a:buChar char=""/>
                      </a:pPr>
                      <a:r>
                        <a:rPr lang="fr-CA" sz="2000">
                          <a:effectLst/>
                          <a:latin typeface="+mn-lt"/>
                        </a:rPr>
                        <a:t>Il/Elle est + ADJ</a:t>
                      </a:r>
                      <a:endParaRPr lang="en-GB" sz="2000">
                        <a:effectLst/>
                        <a:latin typeface="+mn-lt"/>
                      </a:endParaRPr>
                    </a:p>
                    <a:p>
                      <a:pPr marL="342900" lvl="0" indent="-342900">
                        <a:lnSpc>
                          <a:spcPct val="107000"/>
                        </a:lnSpc>
                        <a:buFont typeface="Wingdings" panose="05000000000000000000" pitchFamily="2" charset="2"/>
                        <a:buChar char=""/>
                      </a:pPr>
                      <a:r>
                        <a:rPr lang="fr-CA" sz="2000">
                          <a:effectLst/>
                          <a:latin typeface="+mn-lt"/>
                        </a:rPr>
                        <a:t>Ils sont + ADJ</a:t>
                      </a:r>
                      <a:endParaRPr lang="en-GB" sz="2000">
                        <a:effectLst/>
                        <a:latin typeface="+mn-lt"/>
                      </a:endParaRPr>
                    </a:p>
                    <a:p>
                      <a:pPr marL="342900" lvl="0" indent="-342900">
                        <a:lnSpc>
                          <a:spcPct val="107000"/>
                        </a:lnSpc>
                        <a:spcAft>
                          <a:spcPts val="800"/>
                        </a:spcAft>
                        <a:buFont typeface="Wingdings" panose="05000000000000000000" pitchFamily="2" charset="2"/>
                        <a:buChar char=""/>
                      </a:pPr>
                      <a:r>
                        <a:rPr lang="fr-CM" sz="2000">
                          <a:effectLst/>
                          <a:latin typeface="+mn-lt"/>
                        </a:rPr>
                        <a:t>content / triste</a:t>
                      </a: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000">
                          <a:solidFill>
                            <a:srgbClr val="000000"/>
                          </a:solidFill>
                          <a:effectLst/>
                          <a:latin typeface="+mn-lt"/>
                          <a:ea typeface="Times New Roman" panose="02020603050405020304" pitchFamily="18" charset="0"/>
                          <a:cs typeface="Calibri" panose="020F0502020204030204" pitchFamily="34" charset="0"/>
                        </a:rPr>
                        <a:t>Holidays</a:t>
                      </a: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indent="0">
                        <a:buNone/>
                      </a:pPr>
                      <a:r>
                        <a:rPr lang="en-GB" sz="2000">
                          <a:solidFill>
                            <a:schemeClr val="tx1"/>
                          </a:solidFill>
                        </a:rPr>
                        <a:t>Q3 being able to translate key verbs in the past tense</a:t>
                      </a:r>
                      <a:endParaRPr lang="en-GB" sz="2000"/>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2000">
                          <a:effectLst/>
                          <a:latin typeface="+mn-lt"/>
                        </a:rPr>
                        <a:t>j’ai</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il / elle a</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on a</a:t>
                      </a:r>
                      <a:endParaRPr lang="en-GB" sz="2000">
                        <a:effectLst/>
                        <a:latin typeface="+mn-lt"/>
                      </a:endParaRPr>
                    </a:p>
                    <a:p>
                      <a:pPr marL="342900" lvl="0" indent="-342900">
                        <a:lnSpc>
                          <a:spcPct val="107000"/>
                        </a:lnSpc>
                        <a:buFont typeface="Wingdings" panose="05000000000000000000" pitchFamily="2" charset="2"/>
                        <a:buChar char=""/>
                      </a:pPr>
                      <a:r>
                        <a:rPr lang="fr-CM" sz="2000">
                          <a:effectLst/>
                          <a:latin typeface="+mn-lt"/>
                        </a:rPr>
                        <a:t>ils / elles ont</a:t>
                      </a:r>
                      <a:endParaRPr lang="en-GB" sz="2000">
                        <a:effectLst/>
                        <a:latin typeface="+mn-lt"/>
                      </a:endParaRPr>
                    </a:p>
                    <a:p>
                      <a:pPr marL="342900" lvl="0" indent="-342900">
                        <a:lnSpc>
                          <a:spcPct val="107000"/>
                        </a:lnSpc>
                        <a:buFont typeface="Wingdings" panose="05000000000000000000" pitchFamily="2" charset="2"/>
                        <a:buChar char=""/>
                      </a:pPr>
                      <a:r>
                        <a:rPr lang="fr-CM" sz="2000" err="1">
                          <a:effectLst/>
                          <a:latin typeface="+mn-lt"/>
                        </a:rPr>
                        <a:t>past</a:t>
                      </a:r>
                      <a:r>
                        <a:rPr lang="fr-CM" sz="2000">
                          <a:effectLst/>
                          <a:latin typeface="+mn-lt"/>
                        </a:rPr>
                        <a:t> </a:t>
                      </a:r>
                      <a:r>
                        <a:rPr lang="fr-CM" sz="2000" err="1">
                          <a:effectLst/>
                          <a:latin typeface="+mn-lt"/>
                        </a:rPr>
                        <a:t>participles</a:t>
                      </a:r>
                      <a:r>
                        <a:rPr lang="fr-CM" sz="2000">
                          <a:effectLst/>
                          <a:latin typeface="+mn-lt"/>
                        </a:rPr>
                        <a:t> of -ER </a:t>
                      </a:r>
                      <a:r>
                        <a:rPr lang="fr-CM" sz="2000" err="1">
                          <a:effectLst/>
                          <a:latin typeface="+mn-lt"/>
                        </a:rPr>
                        <a:t>verbs</a:t>
                      </a:r>
                      <a:endParaRPr lang="en-GB" sz="2000">
                        <a:effectLst/>
                        <a:latin typeface="+mn-lt"/>
                      </a:endParaRPr>
                    </a:p>
                    <a:p>
                      <a:pPr marL="342900" lvl="0" indent="-342900">
                        <a:lnSpc>
                          <a:spcPct val="107000"/>
                        </a:lnSpc>
                        <a:spcAft>
                          <a:spcPts val="800"/>
                        </a:spcAft>
                        <a:buFont typeface="Wingdings" panose="05000000000000000000" pitchFamily="2" charset="2"/>
                        <a:buChar char=""/>
                      </a:pPr>
                      <a:r>
                        <a:rPr lang="fr-CM" sz="2000">
                          <a:effectLst/>
                          <a:latin typeface="+mn-lt"/>
                        </a:rPr>
                        <a:t>je suis allé(e)</a:t>
                      </a:r>
                      <a:endParaRPr lang="en-GB" sz="20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1396663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9" name="TextBox 18">
            <a:extLst>
              <a:ext uri="{FF2B5EF4-FFF2-40B4-BE49-F238E27FC236}">
                <a16:creationId xmlns:a16="http://schemas.microsoft.com/office/drawing/2014/main" id="{54EFFD54-1E32-9162-2F29-451407A47A45}"/>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personnes / il y a / 4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200" b="1" noProof="1">
                <a:solidFill>
                  <a:prstClr val="black"/>
                </a:solidFill>
                <a:latin typeface="Calibri" panose="020F0502020204030204"/>
              </a:rPr>
              <a:t>	→ </a:t>
            </a: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Il y a 4 personnes</a:t>
            </a:r>
            <a:r>
              <a:rPr lang="en-GB" sz="2200" b="1" noProof="1">
                <a:solidFill>
                  <a:prstClr val="black"/>
                </a:solidFill>
                <a:latin typeface="Calibri" panose="020F0502020204030204"/>
              </a:rPr>
              <a:t>.</a:t>
            </a:r>
            <a:endParaRPr kumimoji="0" lang="en-GB" sz="22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5 / y / femmes / a / il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a / 2 / y / il / </a:t>
            </a:r>
            <a:r>
              <a:rPr lang="fr-FR" sz="2200">
                <a:solidFill>
                  <a:prstClr val="black"/>
                </a:solidFill>
                <a:latin typeface="Calibri" panose="020F0502020204030204"/>
              </a:rPr>
              <a:t>filles	</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est / contente / </a:t>
            </a:r>
            <a:r>
              <a:rPr lang="en-GB" sz="2200" noProof="1">
                <a:solidFill>
                  <a:prstClr val="black"/>
                </a:solidFill>
                <a:latin typeface="Calibri" panose="020F0502020204030204"/>
              </a:rPr>
              <a:t>elle</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petits / sont / </a:t>
            </a:r>
            <a:r>
              <a:rPr lang="en-GB" sz="2200" noProof="1">
                <a:solidFill>
                  <a:prstClr val="black"/>
                </a:solidFill>
                <a:latin typeface="Calibri" panose="020F0502020204030204"/>
              </a:rPr>
              <a:t>ils</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200" noProof="1">
                <a:solidFill>
                  <a:prstClr val="black"/>
                </a:solidFill>
                <a:latin typeface="Calibri" panose="020F0502020204030204"/>
              </a:rPr>
              <a:t>froid / fait /il 	</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733C87E1-388B-C1C2-4BCE-D7C299FD1EAE}"/>
              </a:ext>
            </a:extLst>
          </p:cNvPr>
          <p:cNvSpPr txBox="1"/>
          <p:nvPr/>
        </p:nvSpPr>
        <p:spPr>
          <a:xfrm>
            <a:off x="762000" y="508144"/>
            <a:ext cx="10820400" cy="584775"/>
          </a:xfrm>
          <a:prstGeom prst="rect">
            <a:avLst/>
          </a:prstGeom>
          <a:noFill/>
        </p:spPr>
        <p:txBody>
          <a:bodyPr wrap="square" rtlCol="0">
            <a:spAutoFit/>
          </a:bodyPr>
          <a:lstStyle/>
          <a:p>
            <a:pPr algn="ctr"/>
            <a:r>
              <a:rPr lang="en-GB" sz="3200" b="1" u="sng">
                <a:solidFill>
                  <a:srgbClr val="C00000"/>
                </a:solidFill>
              </a:rPr>
              <a:t>LES RÉPONSES – THE ANSWERS</a:t>
            </a:r>
          </a:p>
        </p:txBody>
      </p:sp>
      <p:sp>
        <p:nvSpPr>
          <p:cNvPr id="7" name="TextBox 6">
            <a:extLst>
              <a:ext uri="{FF2B5EF4-FFF2-40B4-BE49-F238E27FC236}">
                <a16:creationId xmlns:a16="http://schemas.microsoft.com/office/drawing/2014/main" id="{43A142C9-1C8C-E92C-AF4F-DC426FF9130F}"/>
              </a:ext>
            </a:extLst>
          </p:cNvPr>
          <p:cNvSpPr txBox="1"/>
          <p:nvPr/>
        </p:nvSpPr>
        <p:spPr>
          <a:xfrm>
            <a:off x="4355537" y="2230253"/>
            <a:ext cx="3480926" cy="458321"/>
          </a:xfrm>
          <a:prstGeom prst="rect">
            <a:avLst/>
          </a:prstGeom>
          <a:solidFill>
            <a:srgbClr val="BDD7EE"/>
          </a:solidFill>
        </p:spPr>
        <p:txBody>
          <a:bodyPr wrap="square">
            <a:spAutoFit/>
          </a:bodyPr>
          <a:lstStyle/>
          <a:p>
            <a:r>
              <a:rPr lang="fr-FR" sz="2400" b="1">
                <a:solidFill>
                  <a:srgbClr val="C00000"/>
                </a:solidFill>
              </a:rPr>
              <a:t>Il y a 5 femmes.</a:t>
            </a:r>
          </a:p>
        </p:txBody>
      </p:sp>
      <p:sp>
        <p:nvSpPr>
          <p:cNvPr id="9" name="TextBox 8">
            <a:extLst>
              <a:ext uri="{FF2B5EF4-FFF2-40B4-BE49-F238E27FC236}">
                <a16:creationId xmlns:a16="http://schemas.microsoft.com/office/drawing/2014/main" id="{F60DD8B2-46CB-3492-B532-46C3E3150A19}"/>
              </a:ext>
            </a:extLst>
          </p:cNvPr>
          <p:cNvSpPr txBox="1"/>
          <p:nvPr/>
        </p:nvSpPr>
        <p:spPr>
          <a:xfrm>
            <a:off x="4355536" y="2903626"/>
            <a:ext cx="3480926" cy="461665"/>
          </a:xfrm>
          <a:prstGeom prst="rect">
            <a:avLst/>
          </a:prstGeom>
          <a:solidFill>
            <a:srgbClr val="BDD7EE"/>
          </a:solidFill>
        </p:spPr>
        <p:txBody>
          <a:bodyPr wrap="square">
            <a:spAutoFit/>
          </a:bodyPr>
          <a:lstStyle/>
          <a:p>
            <a:r>
              <a:rPr lang="fr-FR" sz="2400" b="1">
                <a:solidFill>
                  <a:srgbClr val="C00000"/>
                </a:solidFill>
              </a:rPr>
              <a:t>Il y a 2 filles. </a:t>
            </a:r>
          </a:p>
        </p:txBody>
      </p:sp>
      <p:sp>
        <p:nvSpPr>
          <p:cNvPr id="10" name="TextBox 9">
            <a:extLst>
              <a:ext uri="{FF2B5EF4-FFF2-40B4-BE49-F238E27FC236}">
                <a16:creationId xmlns:a16="http://schemas.microsoft.com/office/drawing/2014/main" id="{E146AE08-5B5C-29E4-BE98-6D81F621453B}"/>
              </a:ext>
            </a:extLst>
          </p:cNvPr>
          <p:cNvSpPr txBox="1"/>
          <p:nvPr/>
        </p:nvSpPr>
        <p:spPr>
          <a:xfrm>
            <a:off x="4363539" y="3544911"/>
            <a:ext cx="3472923" cy="461665"/>
          </a:xfrm>
          <a:prstGeom prst="rect">
            <a:avLst/>
          </a:prstGeom>
          <a:solidFill>
            <a:srgbClr val="BDD7EE"/>
          </a:solidFill>
        </p:spPr>
        <p:txBody>
          <a:bodyPr wrap="square">
            <a:spAutoFit/>
          </a:bodyPr>
          <a:lstStyle/>
          <a:p>
            <a:r>
              <a:rPr lang="fr-FR" sz="2400" b="1">
                <a:solidFill>
                  <a:srgbClr val="C00000"/>
                </a:solidFill>
              </a:rPr>
              <a:t>Elle est contente.</a:t>
            </a:r>
          </a:p>
        </p:txBody>
      </p:sp>
      <p:sp>
        <p:nvSpPr>
          <p:cNvPr id="11" name="TextBox 10">
            <a:extLst>
              <a:ext uri="{FF2B5EF4-FFF2-40B4-BE49-F238E27FC236}">
                <a16:creationId xmlns:a16="http://schemas.microsoft.com/office/drawing/2014/main" id="{4282A5DC-BCFF-BDEE-47CF-B320E3F9E49A}"/>
              </a:ext>
            </a:extLst>
          </p:cNvPr>
          <p:cNvSpPr txBox="1"/>
          <p:nvPr/>
        </p:nvSpPr>
        <p:spPr>
          <a:xfrm>
            <a:off x="4355535" y="4208928"/>
            <a:ext cx="3480926" cy="461665"/>
          </a:xfrm>
          <a:prstGeom prst="rect">
            <a:avLst/>
          </a:prstGeom>
          <a:solidFill>
            <a:srgbClr val="BDD7EE"/>
          </a:solidFill>
        </p:spPr>
        <p:txBody>
          <a:bodyPr wrap="square">
            <a:spAutoFit/>
          </a:bodyPr>
          <a:lstStyle/>
          <a:p>
            <a:r>
              <a:rPr lang="fr-FR" sz="2400" b="1">
                <a:solidFill>
                  <a:srgbClr val="C00000"/>
                </a:solidFill>
              </a:rPr>
              <a:t>Ils sont petits.</a:t>
            </a:r>
          </a:p>
        </p:txBody>
      </p:sp>
      <p:sp>
        <p:nvSpPr>
          <p:cNvPr id="12" name="TextBox 11">
            <a:extLst>
              <a:ext uri="{FF2B5EF4-FFF2-40B4-BE49-F238E27FC236}">
                <a16:creationId xmlns:a16="http://schemas.microsoft.com/office/drawing/2014/main" id="{0F4DC8CB-36C7-B6B5-0485-21CAAA9E7DD2}"/>
              </a:ext>
            </a:extLst>
          </p:cNvPr>
          <p:cNvSpPr txBox="1"/>
          <p:nvPr/>
        </p:nvSpPr>
        <p:spPr>
          <a:xfrm>
            <a:off x="4355535" y="4906513"/>
            <a:ext cx="3480926" cy="461665"/>
          </a:xfrm>
          <a:prstGeom prst="rect">
            <a:avLst/>
          </a:prstGeom>
          <a:solidFill>
            <a:srgbClr val="BDD7EE"/>
          </a:solidFill>
        </p:spPr>
        <p:txBody>
          <a:bodyPr wrap="square">
            <a:spAutoFit/>
          </a:bodyPr>
          <a:lstStyle/>
          <a:p>
            <a:r>
              <a:rPr lang="fr-FR" sz="2400" b="1">
                <a:solidFill>
                  <a:srgbClr val="C00000"/>
                </a:solidFill>
              </a:rPr>
              <a:t>Il fait froid.</a:t>
            </a:r>
          </a:p>
        </p:txBody>
      </p:sp>
      <p:sp>
        <p:nvSpPr>
          <p:cNvPr id="13" name="TextBox 12">
            <a:extLst>
              <a:ext uri="{FF2B5EF4-FFF2-40B4-BE49-F238E27FC236}">
                <a16:creationId xmlns:a16="http://schemas.microsoft.com/office/drawing/2014/main" id="{3CE9E690-E7E5-8E74-8526-856C6152DF0C}"/>
              </a:ext>
            </a:extLst>
          </p:cNvPr>
          <p:cNvSpPr txBox="1"/>
          <p:nvPr/>
        </p:nvSpPr>
        <p:spPr>
          <a:xfrm>
            <a:off x="8079273" y="2230253"/>
            <a:ext cx="2935873" cy="461665"/>
          </a:xfrm>
          <a:prstGeom prst="rect">
            <a:avLst/>
          </a:prstGeom>
          <a:solidFill>
            <a:srgbClr val="FF00FF"/>
          </a:solidFill>
        </p:spPr>
        <p:txBody>
          <a:bodyPr wrap="square">
            <a:spAutoFit/>
          </a:bodyPr>
          <a:lstStyle/>
          <a:p>
            <a:r>
              <a:rPr lang="fr-FR" sz="2400" b="1">
                <a:solidFill>
                  <a:schemeClr val="bg1"/>
                </a:solidFill>
              </a:rPr>
              <a:t>There are 5 </a:t>
            </a:r>
            <a:r>
              <a:rPr lang="fr-FR" sz="2400" b="1" err="1">
                <a:solidFill>
                  <a:schemeClr val="bg1"/>
                </a:solidFill>
              </a:rPr>
              <a:t>women</a:t>
            </a:r>
            <a:r>
              <a:rPr lang="fr-FR" sz="2400" b="1">
                <a:solidFill>
                  <a:schemeClr val="bg1"/>
                </a:solidFill>
              </a:rPr>
              <a:t>.</a:t>
            </a:r>
            <a:endParaRPr lang="fr-FR" sz="2400" b="1" noProof="0">
              <a:solidFill>
                <a:schemeClr val="bg1"/>
              </a:solidFill>
            </a:endParaRPr>
          </a:p>
        </p:txBody>
      </p:sp>
      <p:sp>
        <p:nvSpPr>
          <p:cNvPr id="15" name="TextBox 14">
            <a:extLst>
              <a:ext uri="{FF2B5EF4-FFF2-40B4-BE49-F238E27FC236}">
                <a16:creationId xmlns:a16="http://schemas.microsoft.com/office/drawing/2014/main" id="{3DEA159F-9E42-6BBB-DBE1-CF9F55E62D40}"/>
              </a:ext>
            </a:extLst>
          </p:cNvPr>
          <p:cNvSpPr txBox="1"/>
          <p:nvPr/>
        </p:nvSpPr>
        <p:spPr>
          <a:xfrm>
            <a:off x="8067627" y="2926795"/>
            <a:ext cx="2935872" cy="461665"/>
          </a:xfrm>
          <a:prstGeom prst="rect">
            <a:avLst/>
          </a:prstGeom>
          <a:solidFill>
            <a:srgbClr val="FF00FF"/>
          </a:solidFill>
        </p:spPr>
        <p:txBody>
          <a:bodyPr wrap="square">
            <a:spAutoFit/>
          </a:bodyPr>
          <a:lstStyle/>
          <a:p>
            <a:r>
              <a:rPr lang="fr-FR" sz="2400" b="1">
                <a:solidFill>
                  <a:schemeClr val="bg1"/>
                </a:solidFill>
              </a:rPr>
              <a:t>There are 2 girls. </a:t>
            </a:r>
            <a:endParaRPr lang="fr-FR" sz="2400" b="1" noProof="0">
              <a:solidFill>
                <a:schemeClr val="bg1"/>
              </a:solidFill>
            </a:endParaRPr>
          </a:p>
        </p:txBody>
      </p:sp>
      <p:sp>
        <p:nvSpPr>
          <p:cNvPr id="16" name="TextBox 15">
            <a:extLst>
              <a:ext uri="{FF2B5EF4-FFF2-40B4-BE49-F238E27FC236}">
                <a16:creationId xmlns:a16="http://schemas.microsoft.com/office/drawing/2014/main" id="{02D9B118-3512-E62A-ACEB-07C94CB31836}"/>
              </a:ext>
            </a:extLst>
          </p:cNvPr>
          <p:cNvSpPr txBox="1"/>
          <p:nvPr/>
        </p:nvSpPr>
        <p:spPr>
          <a:xfrm>
            <a:off x="8089570" y="3522046"/>
            <a:ext cx="2913930" cy="461665"/>
          </a:xfrm>
          <a:prstGeom prst="rect">
            <a:avLst/>
          </a:prstGeom>
          <a:solidFill>
            <a:srgbClr val="FF00FF"/>
          </a:solidFill>
        </p:spPr>
        <p:txBody>
          <a:bodyPr wrap="square">
            <a:spAutoFit/>
          </a:bodyPr>
          <a:lstStyle/>
          <a:p>
            <a:r>
              <a:rPr lang="fr-FR" sz="2400" b="1" noProof="0" err="1">
                <a:solidFill>
                  <a:schemeClr val="bg1"/>
                </a:solidFill>
              </a:rPr>
              <a:t>She</a:t>
            </a:r>
            <a:r>
              <a:rPr lang="fr-FR" sz="2400" b="1" noProof="0">
                <a:solidFill>
                  <a:schemeClr val="bg1"/>
                </a:solidFill>
              </a:rPr>
              <a:t> </a:t>
            </a:r>
            <a:r>
              <a:rPr lang="fr-FR" sz="2400" b="1" noProof="0" err="1">
                <a:solidFill>
                  <a:schemeClr val="bg1"/>
                </a:solidFill>
              </a:rPr>
              <a:t>is</a:t>
            </a:r>
            <a:r>
              <a:rPr lang="fr-FR" sz="2400" b="1" noProof="0">
                <a:solidFill>
                  <a:schemeClr val="bg1"/>
                </a:solidFill>
              </a:rPr>
              <a:t> happy.</a:t>
            </a:r>
          </a:p>
        </p:txBody>
      </p:sp>
      <p:sp>
        <p:nvSpPr>
          <p:cNvPr id="17" name="TextBox 16">
            <a:extLst>
              <a:ext uri="{FF2B5EF4-FFF2-40B4-BE49-F238E27FC236}">
                <a16:creationId xmlns:a16="http://schemas.microsoft.com/office/drawing/2014/main" id="{753A8A93-EC0E-8341-9070-502A7F7197DB}"/>
              </a:ext>
            </a:extLst>
          </p:cNvPr>
          <p:cNvSpPr txBox="1"/>
          <p:nvPr/>
        </p:nvSpPr>
        <p:spPr>
          <a:xfrm>
            <a:off x="8079273" y="4233800"/>
            <a:ext cx="2935872" cy="457758"/>
          </a:xfrm>
          <a:prstGeom prst="rect">
            <a:avLst/>
          </a:prstGeom>
          <a:solidFill>
            <a:srgbClr val="FF00FF"/>
          </a:solidFill>
        </p:spPr>
        <p:txBody>
          <a:bodyPr wrap="square">
            <a:spAutoFit/>
          </a:bodyPr>
          <a:lstStyle/>
          <a:p>
            <a:r>
              <a:rPr lang="fr-FR" sz="2400" b="1" err="1">
                <a:solidFill>
                  <a:schemeClr val="bg1"/>
                </a:solidFill>
              </a:rPr>
              <a:t>They</a:t>
            </a:r>
            <a:r>
              <a:rPr lang="fr-FR" sz="2400" b="1">
                <a:solidFill>
                  <a:schemeClr val="bg1"/>
                </a:solidFill>
              </a:rPr>
              <a:t> are </a:t>
            </a:r>
            <a:r>
              <a:rPr lang="fr-FR" sz="2400" b="1" err="1">
                <a:solidFill>
                  <a:schemeClr val="bg1"/>
                </a:solidFill>
              </a:rPr>
              <a:t>small</a:t>
            </a:r>
            <a:r>
              <a:rPr lang="fr-FR" sz="2400" b="1">
                <a:solidFill>
                  <a:schemeClr val="bg1"/>
                </a:solidFill>
              </a:rPr>
              <a:t>.</a:t>
            </a:r>
            <a:endParaRPr lang="fr-FR" sz="2400" b="1" noProof="0">
              <a:solidFill>
                <a:schemeClr val="bg1"/>
              </a:solidFill>
            </a:endParaRPr>
          </a:p>
        </p:txBody>
      </p:sp>
      <p:sp>
        <p:nvSpPr>
          <p:cNvPr id="18" name="TextBox 17">
            <a:extLst>
              <a:ext uri="{FF2B5EF4-FFF2-40B4-BE49-F238E27FC236}">
                <a16:creationId xmlns:a16="http://schemas.microsoft.com/office/drawing/2014/main" id="{62944759-087F-FDA1-4076-3DD5D2C82D42}"/>
              </a:ext>
            </a:extLst>
          </p:cNvPr>
          <p:cNvSpPr txBox="1"/>
          <p:nvPr/>
        </p:nvSpPr>
        <p:spPr>
          <a:xfrm>
            <a:off x="8110723" y="4911664"/>
            <a:ext cx="2892776" cy="461665"/>
          </a:xfrm>
          <a:prstGeom prst="rect">
            <a:avLst/>
          </a:prstGeom>
          <a:solidFill>
            <a:srgbClr val="FF00FF"/>
          </a:solidFill>
        </p:spPr>
        <p:txBody>
          <a:bodyPr wrap="square">
            <a:spAutoFit/>
          </a:bodyPr>
          <a:lstStyle/>
          <a:p>
            <a:r>
              <a:rPr lang="fr-FR" sz="2400" b="1" noProof="0">
                <a:solidFill>
                  <a:schemeClr val="bg1"/>
                </a:solidFill>
              </a:rPr>
              <a:t>The </a:t>
            </a:r>
            <a:r>
              <a:rPr lang="fr-FR" sz="2400" b="1" noProof="0" err="1">
                <a:solidFill>
                  <a:schemeClr val="bg1"/>
                </a:solidFill>
              </a:rPr>
              <a:t>weather</a:t>
            </a:r>
            <a:r>
              <a:rPr lang="fr-FR" sz="2400" b="1" noProof="0">
                <a:solidFill>
                  <a:schemeClr val="bg1"/>
                </a:solidFill>
              </a:rPr>
              <a:t> </a:t>
            </a:r>
            <a:r>
              <a:rPr lang="fr-FR" sz="2400" b="1" noProof="0" err="1">
                <a:solidFill>
                  <a:schemeClr val="bg1"/>
                </a:solidFill>
              </a:rPr>
              <a:t>is</a:t>
            </a:r>
            <a:r>
              <a:rPr lang="fr-FR" sz="2400" b="1" noProof="0">
                <a:solidFill>
                  <a:schemeClr val="bg1"/>
                </a:solidFill>
              </a:rPr>
              <a:t> cold.</a:t>
            </a:r>
          </a:p>
        </p:txBody>
      </p:sp>
    </p:spTree>
    <p:extLst>
      <p:ext uri="{BB962C8B-B14F-4D97-AF65-F5344CB8AC3E}">
        <p14:creationId xmlns:p14="http://schemas.microsoft.com/office/powerpoint/2010/main" val="192894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tackling bullet points that are unknown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032888" y="298357"/>
            <a:ext cx="506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played</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 going to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was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 going to be</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3702EB94-15B1-25AB-7AB4-9BB2D5D55AA7}"/>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BA84C5-6B11-66F1-A52E-34A3FEBCC9A2}"/>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83388" y="3683819"/>
            <a:ext cx="4044380" cy="2696253"/>
          </a:xfrm>
          <a:prstGeom prst="rect">
            <a:avLst/>
          </a:prstGeom>
        </p:spPr>
      </p:pic>
      <p:pic>
        <p:nvPicPr>
          <p:cNvPr id="7" name="Picture 6">
            <a:extLst>
              <a:ext uri="{FF2B5EF4-FFF2-40B4-BE49-F238E27FC236}">
                <a16:creationId xmlns:a16="http://schemas.microsoft.com/office/drawing/2014/main" id="{6CA2A19B-3B6D-D7FB-B4CA-D2C64C13B4C1}"/>
              </a:ext>
            </a:extLst>
          </p:cNvPr>
          <p:cNvPicPr>
            <a:picLocks noChangeAspect="1"/>
          </p:cNvPicPr>
          <p:nvPr/>
        </p:nvPicPr>
        <p:blipFill rotWithShape="1">
          <a:blip r:embed="rId10"/>
          <a:srcRect t="54395"/>
          <a:stretch/>
        </p:blipFill>
        <p:spPr>
          <a:xfrm>
            <a:off x="4227768" y="3683819"/>
            <a:ext cx="4490688" cy="2696253"/>
          </a:xfrm>
          <a:prstGeom prst="rect">
            <a:avLst/>
          </a:prstGeom>
        </p:spPr>
      </p:pic>
    </p:spTree>
    <p:extLst>
      <p:ext uri="{BB962C8B-B14F-4D97-AF65-F5344CB8AC3E}">
        <p14:creationId xmlns:p14="http://schemas.microsoft.com/office/powerpoint/2010/main" val="3843267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tackling bullet points that are unknown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Q4 90-word</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played</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 going to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was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 going to be</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3702EB94-15B1-25AB-7AB4-9BB2D5D55AA7}"/>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0BA84C5-6B11-66F1-A52E-34A3FEBCC9A2}"/>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83388" y="3683819"/>
            <a:ext cx="4044380" cy="2696253"/>
          </a:xfrm>
          <a:prstGeom prst="rect">
            <a:avLst/>
          </a:prstGeom>
        </p:spPr>
      </p:pic>
      <p:pic>
        <p:nvPicPr>
          <p:cNvPr id="7" name="Picture 6">
            <a:extLst>
              <a:ext uri="{FF2B5EF4-FFF2-40B4-BE49-F238E27FC236}">
                <a16:creationId xmlns:a16="http://schemas.microsoft.com/office/drawing/2014/main" id="{6CA2A19B-3B6D-D7FB-B4CA-D2C64C13B4C1}"/>
              </a:ext>
            </a:extLst>
          </p:cNvPr>
          <p:cNvPicPr>
            <a:picLocks noChangeAspect="1"/>
          </p:cNvPicPr>
          <p:nvPr/>
        </p:nvPicPr>
        <p:blipFill rotWithShape="1">
          <a:blip r:embed="rId10"/>
          <a:srcRect t="54395"/>
          <a:stretch/>
        </p:blipFill>
        <p:spPr>
          <a:xfrm>
            <a:off x="4227768" y="3683819"/>
            <a:ext cx="4490688" cy="2696253"/>
          </a:xfrm>
          <a:prstGeom prst="rect">
            <a:avLst/>
          </a:prstGeom>
        </p:spPr>
      </p:pic>
      <p:sp>
        <p:nvSpPr>
          <p:cNvPr id="9" name="TextBox 8">
            <a:extLst>
              <a:ext uri="{FF2B5EF4-FFF2-40B4-BE49-F238E27FC236}">
                <a16:creationId xmlns:a16="http://schemas.microsoft.com/office/drawing/2014/main" id="{C2D5D47C-C4AC-FEE7-567F-3EA500867CE3}"/>
              </a:ext>
            </a:extLst>
          </p:cNvPr>
          <p:cNvSpPr txBox="1"/>
          <p:nvPr/>
        </p:nvSpPr>
        <p:spPr>
          <a:xfrm>
            <a:off x="1371600" y="54313"/>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10" name="TextBox 9">
            <a:extLst>
              <a:ext uri="{FF2B5EF4-FFF2-40B4-BE49-F238E27FC236}">
                <a16:creationId xmlns:a16="http://schemas.microsoft.com/office/drawing/2014/main" id="{64373C19-E60F-A7D0-D35B-6F18C1160474}"/>
              </a:ext>
            </a:extLst>
          </p:cNvPr>
          <p:cNvSpPr txBox="1"/>
          <p:nvPr/>
        </p:nvSpPr>
        <p:spPr>
          <a:xfrm>
            <a:off x="4747023" y="3543566"/>
            <a:ext cx="397143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beaucoup de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personnes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3DF1BA39-07DF-F7C9-3982-B2EEDCC73ACF}"/>
              </a:ext>
            </a:extLst>
          </p:cNvPr>
          <p:cNvSpPr txBox="1"/>
          <p:nvPr/>
        </p:nvSpPr>
        <p:spPr>
          <a:xfrm>
            <a:off x="4796083" y="4526367"/>
            <a:ext cx="3971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Il y a un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marché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6877A194-FB1B-18E5-4F22-193E9CE2E167}"/>
              </a:ext>
            </a:extLst>
          </p:cNvPr>
          <p:cNvSpPr txBox="1"/>
          <p:nvPr/>
        </p:nvSpPr>
        <p:spPr>
          <a:xfrm>
            <a:off x="4787555" y="5170604"/>
            <a:ext cx="3971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Il y a des hommes.</a:t>
            </a:r>
          </a:p>
        </p:txBody>
      </p:sp>
      <p:sp>
        <p:nvSpPr>
          <p:cNvPr id="15" name="TextBox 14">
            <a:extLst>
              <a:ext uri="{FF2B5EF4-FFF2-40B4-BE49-F238E27FC236}">
                <a16:creationId xmlns:a16="http://schemas.microsoft.com/office/drawing/2014/main" id="{8E95AA19-87B2-EFDC-080F-ED8BF7D94F3B}"/>
              </a:ext>
            </a:extLst>
          </p:cNvPr>
          <p:cNvSpPr txBox="1"/>
          <p:nvPr/>
        </p:nvSpPr>
        <p:spPr>
          <a:xfrm>
            <a:off x="4807822" y="5798945"/>
            <a:ext cx="39714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Il y a des femmes.</a:t>
            </a:r>
          </a:p>
        </p:txBody>
      </p:sp>
      <p:sp>
        <p:nvSpPr>
          <p:cNvPr id="16" name="TextBox 15">
            <a:extLst>
              <a:ext uri="{FF2B5EF4-FFF2-40B4-BE49-F238E27FC236}">
                <a16:creationId xmlns:a16="http://schemas.microsoft.com/office/drawing/2014/main" id="{5462EB14-5B01-D2ED-0986-30702B13FE6A}"/>
              </a:ext>
            </a:extLst>
          </p:cNvPr>
          <p:cNvSpPr txBox="1"/>
          <p:nvPr/>
        </p:nvSpPr>
        <p:spPr>
          <a:xfrm>
            <a:off x="10422048" y="3754814"/>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joue</a:t>
            </a:r>
          </a:p>
        </p:txBody>
      </p:sp>
      <p:sp>
        <p:nvSpPr>
          <p:cNvPr id="17" name="TextBox 16">
            <a:extLst>
              <a:ext uri="{FF2B5EF4-FFF2-40B4-BE49-F238E27FC236}">
                <a16:creationId xmlns:a16="http://schemas.microsoft.com/office/drawing/2014/main" id="{4ACCF301-FA12-1687-8546-EA2D69084A45}"/>
              </a:ext>
            </a:extLst>
          </p:cNvPr>
          <p:cNvSpPr txBox="1"/>
          <p:nvPr/>
        </p:nvSpPr>
        <p:spPr>
          <a:xfrm>
            <a:off x="10436503" y="4224315"/>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 joué</a:t>
            </a:r>
          </a:p>
        </p:txBody>
      </p:sp>
      <p:sp>
        <p:nvSpPr>
          <p:cNvPr id="18" name="TextBox 17">
            <a:extLst>
              <a:ext uri="{FF2B5EF4-FFF2-40B4-BE49-F238E27FC236}">
                <a16:creationId xmlns:a16="http://schemas.microsoft.com/office/drawing/2014/main" id="{1A314B8C-F480-21C2-6A37-AC8393D700AE}"/>
              </a:ext>
            </a:extLst>
          </p:cNvPr>
          <p:cNvSpPr txBox="1"/>
          <p:nvPr/>
        </p:nvSpPr>
        <p:spPr>
          <a:xfrm>
            <a:off x="9440008" y="4679551"/>
            <a:ext cx="2225519"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vais jouer</a:t>
            </a:r>
          </a:p>
        </p:txBody>
      </p:sp>
      <p:sp>
        <p:nvSpPr>
          <p:cNvPr id="19" name="TextBox 18">
            <a:extLst>
              <a:ext uri="{FF2B5EF4-FFF2-40B4-BE49-F238E27FC236}">
                <a16:creationId xmlns:a16="http://schemas.microsoft.com/office/drawing/2014/main" id="{3ECEA3CA-EB0F-C53F-756A-48A492645023}"/>
              </a:ext>
            </a:extLst>
          </p:cNvPr>
          <p:cNvSpPr txBox="1"/>
          <p:nvPr/>
        </p:nvSpPr>
        <p:spPr>
          <a:xfrm>
            <a:off x="9933971" y="5134787"/>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c’est</a:t>
            </a:r>
          </a:p>
        </p:txBody>
      </p:sp>
      <p:sp>
        <p:nvSpPr>
          <p:cNvPr id="20" name="TextBox 19">
            <a:extLst>
              <a:ext uri="{FF2B5EF4-FFF2-40B4-BE49-F238E27FC236}">
                <a16:creationId xmlns:a16="http://schemas.microsoft.com/office/drawing/2014/main" id="{4FE0B27A-BAC7-8BDC-C87B-BA990FCC0720}"/>
              </a:ext>
            </a:extLst>
          </p:cNvPr>
          <p:cNvSpPr txBox="1"/>
          <p:nvPr/>
        </p:nvSpPr>
        <p:spPr>
          <a:xfrm>
            <a:off x="10209476" y="5568112"/>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c’était</a:t>
            </a:r>
          </a:p>
        </p:txBody>
      </p:sp>
      <p:sp>
        <p:nvSpPr>
          <p:cNvPr id="21" name="TextBox 20">
            <a:extLst>
              <a:ext uri="{FF2B5EF4-FFF2-40B4-BE49-F238E27FC236}">
                <a16:creationId xmlns:a16="http://schemas.microsoft.com/office/drawing/2014/main" id="{CE49539C-5EC0-425F-64F5-FA160D1413AC}"/>
              </a:ext>
            </a:extLst>
          </p:cNvPr>
          <p:cNvSpPr txBox="1"/>
          <p:nvPr/>
        </p:nvSpPr>
        <p:spPr>
          <a:xfrm>
            <a:off x="9440008" y="6002975"/>
            <a:ext cx="1936527"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ça</a:t>
            </a:r>
            <a:r>
              <a:rPr kumimoji="0" lang="en-GB"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va</a:t>
            </a:r>
            <a:r>
              <a:rPr kumimoji="0" lang="en-GB"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être</a:t>
            </a:r>
            <a:endPar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endParaRPr>
          </a:p>
        </p:txBody>
      </p:sp>
    </p:spTree>
    <p:extLst>
      <p:ext uri="{BB962C8B-B14F-4D97-AF65-F5344CB8AC3E}">
        <p14:creationId xmlns:p14="http://schemas.microsoft.com/office/powerpoint/2010/main" val="182809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animBg="1"/>
      <p:bldP spid="17" grpId="0" animBg="1"/>
      <p:bldP spid="18" grpId="0" animBg="1"/>
      <p:bldP spid="19" grpId="0" animBg="1"/>
      <p:bldP spid="20" grpId="0" animBg="1"/>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29" y="932503"/>
            <a:ext cx="9997013"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previous week, we have practised translating sentences in the past and future accurately.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these sentences without support in exam conditions:</a:t>
            </a:r>
          </a:p>
        </p:txBody>
      </p:sp>
      <p:sp>
        <p:nvSpPr>
          <p:cNvPr id="18" name="TextBox 17">
            <a:extLst>
              <a:ext uri="{FF2B5EF4-FFF2-40B4-BE49-F238E27FC236}">
                <a16:creationId xmlns:a16="http://schemas.microsoft.com/office/drawing/2014/main" id="{71CE40EA-AC5B-D6C3-FE39-0461DCD86B5A}"/>
              </a:ext>
            </a:extLst>
          </p:cNvPr>
          <p:cNvSpPr txBox="1"/>
          <p:nvPr/>
        </p:nvSpPr>
        <p:spPr>
          <a:xfrm>
            <a:off x="727788" y="2243271"/>
            <a:ext cx="8977991" cy="2204899"/>
          </a:xfrm>
          <a:prstGeom prst="rect">
            <a:avLst/>
          </a:prstGeom>
          <a:noFill/>
          <a:ln>
            <a:solidFill>
              <a:schemeClr val="accent2">
                <a:lumMod val="75000"/>
              </a:schemeClr>
            </a:solidFill>
          </a:ln>
        </p:spPr>
        <p:txBody>
          <a:bodyPr wrap="square">
            <a:spAutoFit/>
          </a:bodyPr>
          <a:lstStyle/>
          <a:p>
            <a:pPr marL="1714500" marR="0" lvl="3"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Last week-end, I played football in the park.</a:t>
            </a:r>
          </a:p>
          <a:p>
            <a:pPr marL="1714500" marR="0" lvl="3"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Last year, I went on holiday to France.</a:t>
            </a:r>
          </a:p>
          <a:p>
            <a:pPr marL="1714500" marR="0" lvl="3"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Yesterday, I ate in a restaurant with my family.</a:t>
            </a:r>
          </a:p>
        </p:txBody>
      </p:sp>
      <p:sp>
        <p:nvSpPr>
          <p:cNvPr id="10" name="TextBox 9">
            <a:extLst>
              <a:ext uri="{FF2B5EF4-FFF2-40B4-BE49-F238E27FC236}">
                <a16:creationId xmlns:a16="http://schemas.microsoft.com/office/drawing/2014/main" id="{9E32B78D-D7C1-3460-EDBF-1990D4A7371A}"/>
              </a:ext>
            </a:extLst>
          </p:cNvPr>
          <p:cNvSpPr txBox="1"/>
          <p:nvPr/>
        </p:nvSpPr>
        <p:spPr>
          <a:xfrm>
            <a:off x="727788" y="4448170"/>
            <a:ext cx="8977991" cy="1466235"/>
          </a:xfrm>
          <a:prstGeom prst="rect">
            <a:avLst/>
          </a:prstGeom>
          <a:noFill/>
          <a:ln>
            <a:solidFill>
              <a:srgbClr val="00B050"/>
            </a:solidFill>
          </a:ln>
        </p:spPr>
        <p:txBody>
          <a:bodyPr wrap="square">
            <a:spAutoFit/>
          </a:bodyPr>
          <a:lstStyle/>
          <a:p>
            <a:pPr marL="1828800" marR="0" lvl="3" indent="-457200" algn="l" defTabSz="914400" rtl="0" eaLnBrk="1" fontAlgn="auto" latinLnBrk="0" hangingPunct="1">
              <a:lnSpc>
                <a:spcPct val="200000"/>
              </a:lnSpc>
              <a:spcBef>
                <a:spcPts val="0"/>
              </a:spcBef>
              <a:spcAft>
                <a:spcPts val="0"/>
              </a:spcAft>
              <a:buClrTx/>
              <a:buSzTx/>
              <a:buFont typeface="+mj-lt"/>
              <a:buAutoNum type="arabicPeriod" startAt="4"/>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future, I’m going to study French.</a:t>
            </a:r>
          </a:p>
          <a:p>
            <a:pPr marL="1828800" marR="0" lvl="3" indent="-457200" algn="l" defTabSz="914400" rtl="0" eaLnBrk="1" fontAlgn="auto" latinLnBrk="0" hangingPunct="1">
              <a:lnSpc>
                <a:spcPct val="200000"/>
              </a:lnSpc>
              <a:spcBef>
                <a:spcPts val="0"/>
              </a:spcBef>
              <a:spcAft>
                <a:spcPts val="0"/>
              </a:spcAft>
              <a:buClrTx/>
              <a:buSzTx/>
              <a:buFont typeface="+mj-lt"/>
              <a:buAutoNum type="arabicPeriod" startAt="4"/>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week, I’m going to buy a new tablet.</a:t>
            </a:r>
          </a:p>
        </p:txBody>
      </p:sp>
      <p:sp>
        <p:nvSpPr>
          <p:cNvPr id="11" name="TextBox 10">
            <a:extLst>
              <a:ext uri="{FF2B5EF4-FFF2-40B4-BE49-F238E27FC236}">
                <a16:creationId xmlns:a16="http://schemas.microsoft.com/office/drawing/2014/main" id="{91B8CDD5-917D-3A47-7C40-1D8972536044}"/>
              </a:ext>
            </a:extLst>
          </p:cNvPr>
          <p:cNvSpPr txBox="1"/>
          <p:nvPr/>
        </p:nvSpPr>
        <p:spPr>
          <a:xfrm>
            <a:off x="972757" y="3003780"/>
            <a:ext cx="8100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Past</a:t>
            </a:r>
          </a:p>
        </p:txBody>
      </p:sp>
      <p:sp>
        <p:nvSpPr>
          <p:cNvPr id="12" name="TextBox 11">
            <a:extLst>
              <a:ext uri="{FF2B5EF4-FFF2-40B4-BE49-F238E27FC236}">
                <a16:creationId xmlns:a16="http://schemas.microsoft.com/office/drawing/2014/main" id="{6F372183-F1F2-8625-F0AD-1DB20865A5AF}"/>
              </a:ext>
            </a:extLst>
          </p:cNvPr>
          <p:cNvSpPr txBox="1"/>
          <p:nvPr/>
        </p:nvSpPr>
        <p:spPr>
          <a:xfrm>
            <a:off x="795337" y="4841323"/>
            <a:ext cx="11648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B050"/>
                </a:solidFill>
                <a:effectLst/>
                <a:uLnTx/>
                <a:uFillTx/>
                <a:latin typeface="Calibri" panose="020F0502020204030204"/>
                <a:ea typeface="+mn-ea"/>
                <a:cs typeface="+mn-cs"/>
              </a:rPr>
              <a:t>Future</a:t>
            </a:r>
          </a:p>
        </p:txBody>
      </p:sp>
    </p:spTree>
    <p:extLst>
      <p:ext uri="{BB962C8B-B14F-4D97-AF65-F5344CB8AC3E}">
        <p14:creationId xmlns:p14="http://schemas.microsoft.com/office/powerpoint/2010/main" val="3176176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65" y="50330"/>
            <a:ext cx="914400" cy="914400"/>
          </a:xfrm>
          <a:prstGeom prst="rect">
            <a:avLst/>
          </a:prstGeom>
        </p:spPr>
      </p:pic>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1061229" y="932503"/>
            <a:ext cx="999701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these sentences without support in exam conditions:</a:t>
            </a:r>
          </a:p>
        </p:txBody>
      </p:sp>
      <p:sp>
        <p:nvSpPr>
          <p:cNvPr id="18" name="TextBox 17">
            <a:extLst>
              <a:ext uri="{FF2B5EF4-FFF2-40B4-BE49-F238E27FC236}">
                <a16:creationId xmlns:a16="http://schemas.microsoft.com/office/drawing/2014/main" id="{71CE40EA-AC5B-D6C3-FE39-0461DCD86B5A}"/>
              </a:ext>
            </a:extLst>
          </p:cNvPr>
          <p:cNvSpPr txBox="1"/>
          <p:nvPr/>
        </p:nvSpPr>
        <p:spPr>
          <a:xfrm>
            <a:off x="1032644" y="2243271"/>
            <a:ext cx="8673135" cy="3682226"/>
          </a:xfrm>
          <a:prstGeom prst="rect">
            <a:avLst/>
          </a:prstGeom>
          <a:noFill/>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Last weekend, I played football in the park.</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Last year, I went on holiday to France.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Yesterday, I ate in a restaurant with my family.</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future, I’m going to study French.</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week, I’m going to buy a new tablet.</a:t>
            </a:r>
          </a:p>
        </p:txBody>
      </p:sp>
      <p:sp>
        <p:nvSpPr>
          <p:cNvPr id="4" name="TextBox 3">
            <a:extLst>
              <a:ext uri="{FF2B5EF4-FFF2-40B4-BE49-F238E27FC236}">
                <a16:creationId xmlns:a16="http://schemas.microsoft.com/office/drawing/2014/main" id="{94354BAC-D917-7A45-B13D-C6D7F339AACD}"/>
              </a:ext>
            </a:extLst>
          </p:cNvPr>
          <p:cNvSpPr txBox="1"/>
          <p:nvPr/>
        </p:nvSpPr>
        <p:spPr>
          <a:xfrm>
            <a:off x="0" y="54313"/>
            <a:ext cx="12192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10" name="TextBox 9">
            <a:extLst>
              <a:ext uri="{FF2B5EF4-FFF2-40B4-BE49-F238E27FC236}">
                <a16:creationId xmlns:a16="http://schemas.microsoft.com/office/drawing/2014/main" id="{BCC726E8-603B-758B-FC6F-AC3DC6B6C835}"/>
              </a:ext>
            </a:extLst>
          </p:cNvPr>
          <p:cNvSpPr txBox="1"/>
          <p:nvPr/>
        </p:nvSpPr>
        <p:spPr>
          <a:xfrm>
            <a:off x="3291447" y="2817082"/>
            <a:ext cx="8362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Le week-end dernier,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joué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au foot [au / dans le] parc.</a:t>
            </a:r>
          </a:p>
        </p:txBody>
      </p:sp>
      <p:sp>
        <p:nvSpPr>
          <p:cNvPr id="19" name="TextBox 18">
            <a:extLst>
              <a:ext uri="{FF2B5EF4-FFF2-40B4-BE49-F238E27FC236}">
                <a16:creationId xmlns:a16="http://schemas.microsoft.com/office/drawing/2014/main" id="{DFEDB1AF-9FFA-BEAD-16BF-2BDF4C18F91E}"/>
              </a:ext>
            </a:extLst>
          </p:cNvPr>
          <p:cNvSpPr txBox="1"/>
          <p:nvPr/>
        </p:nvSpPr>
        <p:spPr>
          <a:xfrm>
            <a:off x="3291448" y="3531188"/>
            <a:ext cx="731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L’année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dernière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je suis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allé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en</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vacances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en</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France.</a:t>
            </a:r>
          </a:p>
        </p:txBody>
      </p:sp>
      <p:sp>
        <p:nvSpPr>
          <p:cNvPr id="20" name="TextBox 19">
            <a:extLst>
              <a:ext uri="{FF2B5EF4-FFF2-40B4-BE49-F238E27FC236}">
                <a16:creationId xmlns:a16="http://schemas.microsoft.com/office/drawing/2014/main" id="{3B54D17F-5366-69B4-3764-DF38129C6FCA}"/>
              </a:ext>
            </a:extLst>
          </p:cNvPr>
          <p:cNvSpPr txBox="1"/>
          <p:nvPr/>
        </p:nvSpPr>
        <p:spPr>
          <a:xfrm>
            <a:off x="3291447" y="4315516"/>
            <a:ext cx="7867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Hier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j’ai</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mangé</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[au /dans un] restaurant avec ma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famille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68BFFD8F-E0FA-8273-6107-F7E8C6BB924A}"/>
              </a:ext>
            </a:extLst>
          </p:cNvPr>
          <p:cNvSpPr txBox="1"/>
          <p:nvPr/>
        </p:nvSpPr>
        <p:spPr>
          <a:xfrm>
            <a:off x="3291447" y="5099844"/>
            <a:ext cx="73118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l’avenir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 dans le future], je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étudier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le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français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C693186C-B37B-A448-5A14-5692F0FA6C77}"/>
              </a:ext>
            </a:extLst>
          </p:cNvPr>
          <p:cNvSpPr txBox="1"/>
          <p:nvPr/>
        </p:nvSpPr>
        <p:spPr>
          <a:xfrm>
            <a:off x="3291446" y="5836106"/>
            <a:ext cx="89005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semaine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prochaine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je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vais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acheter</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une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nouvelle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tablette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61464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p:bldP spid="21" grpId="0"/>
      <p:bldP spid="22"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1">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1">
                  <a:ln>
                    <a:noFill/>
                  </a:ln>
                  <a:solidFill>
                    <a:prstClr val="black"/>
                  </a:solidFill>
                  <a:effectLst/>
                  <a:uLnTx/>
                  <a:uFillTx/>
                  <a:latin typeface="Calibri" panose="020F0502020204030204"/>
                  <a:ea typeface="+mn-ea"/>
                  <a:cs typeface="+mn-cs"/>
                </a:rPr>
                <a:t>Vocabulary – 40-word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0"/>
            <a:ext cx="5086735" cy="36116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30301"/>
            <a:ext cx="4958195" cy="35712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Instructions – common phrases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Vous êtes…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en vacances	</a:t>
            </a:r>
            <a:r>
              <a:rPr kumimoji="0" lang="en-GB"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on holiday</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Vous écrivez…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 are writing…</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à votre correspondant</a:t>
            </a:r>
            <a:r>
              <a:rPr kumimoji="0" lang="en-GB"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to your penpal</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à votre ami(e) français</a:t>
            </a:r>
            <a:r>
              <a:rPr kumimoji="0" lang="en-GB"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to your French friend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mn-ea"/>
                <a:cs typeface="Calibri" panose="020F0502020204030204" pitchFamily="34" charset="0"/>
              </a:rPr>
              <a:t>un blog</a:t>
            </a:r>
            <a:r>
              <a:rPr kumimoji="0" lang="en-GB" sz="18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 blog</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sur/au sujet de…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votre vie</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		your life</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votre temps libre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free time</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votre santé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health</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votre collège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school</a:t>
            </a:r>
          </a:p>
        </p:txBody>
      </p:sp>
      <p:sp>
        <p:nvSpPr>
          <p:cNvPr id="22" name="Rectangle: Rounded Corners 21">
            <a:extLst>
              <a:ext uri="{FF2B5EF4-FFF2-40B4-BE49-F238E27FC236}">
                <a16:creationId xmlns:a16="http://schemas.microsoft.com/office/drawing/2014/main" id="{186E6DC7-E2BC-9E26-E6DC-885B5007C561}"/>
              </a:ext>
            </a:extLst>
          </p:cNvPr>
          <p:cNvSpPr/>
          <p:nvPr/>
        </p:nvSpPr>
        <p:spPr>
          <a:xfrm>
            <a:off x="5405390" y="1010732"/>
            <a:ext cx="6540839" cy="338077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E8B2926-821A-496F-1921-551718BA93E4}"/>
              </a:ext>
            </a:extLst>
          </p:cNvPr>
          <p:cNvSpPr txBox="1"/>
          <p:nvPr/>
        </p:nvSpPr>
        <p:spPr>
          <a:xfrm>
            <a:off x="5405391" y="1009581"/>
            <a:ext cx="6477724" cy="34419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common phrases/nouns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la météo</a:t>
            </a:r>
            <a:r>
              <a:rPr kumimoji="0" lang="en-GB" sz="18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weather</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les professeurs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teachers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les réseaux sociaux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social network</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les matières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school subjects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les bâtiments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buildings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les repas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the meals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le logement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accommodation</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votre ville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city / town</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vos activités de vacances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your holiday activities</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où vous habitez</a:t>
            </a:r>
            <a:r>
              <a:rPr kumimoji="0" lang="en-GB" sz="1600" b="0" i="0" u="none" strike="noStrike" kern="1200" cap="none" spc="0" normalizeH="0" baseline="0" noProof="1">
                <a:ln>
                  <a:noFill/>
                </a:ln>
                <a:solidFill>
                  <a:prstClr val="black"/>
                </a:solidFill>
                <a:effectLst/>
                <a:uLnTx/>
                <a:uFillTx/>
                <a:latin typeface="Calibri" panose="020F0502020204030204"/>
                <a:ea typeface="+mn-ea"/>
                <a:cs typeface="+mn-cs"/>
              </a:rPr>
              <a:t>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where you live</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a:ea typeface="+mn-ea"/>
                <a:cs typeface="+mn-cs"/>
              </a:rPr>
              <a:t>où vous êtes 			</a:t>
            </a:r>
            <a:r>
              <a:rPr kumimoji="0" lang="en-GB" sz="1800" b="0" i="0" u="none" strike="noStrike" kern="1200" cap="none" spc="0" normalizeH="0" baseline="0" noProof="1">
                <a:ln>
                  <a:noFill/>
                </a:ln>
                <a:solidFill>
                  <a:srgbClr val="0070C0"/>
                </a:solidFill>
                <a:effectLst/>
                <a:uLnTx/>
                <a:uFillTx/>
                <a:latin typeface="Calibri" panose="020F0502020204030204"/>
                <a:ea typeface="+mn-ea"/>
                <a:cs typeface="Calibri" panose="020F0502020204030204" pitchFamily="34" charset="0"/>
              </a:rPr>
              <a:t>where you are</a:t>
            </a:r>
            <a:endParaRPr kumimoji="0" lang="en-GB" sz="18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88426" y="4677210"/>
            <a:ext cx="10897842" cy="211714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EC502B2-FB9F-260F-A568-9B6D57313199}"/>
              </a:ext>
            </a:extLst>
          </p:cNvPr>
          <p:cNvSpPr txBox="1"/>
          <p:nvPr/>
        </p:nvSpPr>
        <p:spPr>
          <a:xfrm>
            <a:off x="190115" y="4703257"/>
            <a:ext cx="10836000" cy="2585323"/>
          </a:xfrm>
          <a:prstGeom prst="rect">
            <a:avLst/>
          </a:prstGeom>
          <a:noFill/>
          <a:ln>
            <a:noFill/>
          </a:ln>
        </p:spPr>
        <p:txBody>
          <a:bodyPr wrap="square" numCol="2">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structures to use for the 40-word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(the)</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do not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hate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c’est</a:t>
            </a: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think that </a:t>
            </a:r>
            <a:r>
              <a:rPr kumimoji="0" lang="en-GB" sz="1800" b="1"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car/ parce qu’</a:t>
            </a: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a:t>
            </a: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 </a:t>
            </a:r>
            <a:r>
              <a:rPr kumimoji="0" lang="en-GB" sz="18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intéressant(s)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interesting </a:t>
            </a: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great</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amusant(s)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fun(ny)</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nul(s)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rubbish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horrible(s)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horrible</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barbant(s)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EA56565-8148-FABA-E45C-03E41C04841D}"/>
              </a:ext>
            </a:extLst>
          </p:cNvPr>
          <p:cNvSpPr txBox="1"/>
          <p:nvPr/>
        </p:nvSpPr>
        <p:spPr>
          <a:xfrm>
            <a:off x="8959594" y="4839215"/>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1">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DE6BC06-A73C-841C-1465-14D3A573CB00}"/>
              </a:ext>
            </a:extLst>
          </p:cNvPr>
          <p:cNvSpPr txBox="1"/>
          <p:nvPr/>
        </p:nvSpPr>
        <p:spPr>
          <a:xfrm>
            <a:off x="8979052" y="5760234"/>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1">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F7139B3F-C1A1-1452-6FC7-D8C2AAA1D373}"/>
              </a:ext>
            </a:extLst>
          </p:cNvPr>
          <p:cNvCxnSpPr>
            <a:cxnSpLocks/>
          </p:cNvCxnSpPr>
          <p:nvPr/>
        </p:nvCxnSpPr>
        <p:spPr>
          <a:xfrm>
            <a:off x="88426" y="5607782"/>
            <a:ext cx="10897842"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27B5A20C-5C4A-ABCB-B0BA-617A5E3A0D14}"/>
              </a:ext>
            </a:extLst>
          </p:cNvPr>
          <p:cNvSpPr/>
          <p:nvPr/>
        </p:nvSpPr>
        <p:spPr>
          <a:xfrm>
            <a:off x="88426" y="6182356"/>
            <a:ext cx="4831917" cy="612000"/>
          </a:xfrm>
          <a:prstGeom prst="roundRect">
            <a:avLst/>
          </a:prstGeom>
          <a:noFill/>
          <a:ln w="127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83054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26427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j’aime le/la/les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j’adore le/la/les	</a:t>
            </a:r>
            <a:endParaRPr kumimoji="0" lang="en-GB" sz="2000" b="0" i="0" u="none" strike="noStrike" kern="1200" cap="none" spc="0" normalizeH="0" baseline="0" noProof="1">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n’aime pas le/la/les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déteste le/la/les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428344" y="838893"/>
            <a:ext cx="77506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pense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car/ parce que/qu’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super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amusant(s)	</a:t>
            </a:r>
            <a:r>
              <a:rPr kumimoji="0" lang="en-GB" sz="20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nul(s)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barbant(s)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7620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ils sont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dirty="0"/>
                        <a:t>1</a:t>
                      </a:r>
                    </a:p>
                  </a:txBody>
                  <a:tcPr/>
                </a:tc>
                <a:tc>
                  <a:txBody>
                    <a:bodyPr/>
                    <a:lstStyle/>
                    <a:p>
                      <a:pPr algn="ctr"/>
                      <a:r>
                        <a:rPr lang="en-GB" sz="2800" b="1" dirty="0"/>
                        <a:t>2</a:t>
                      </a:r>
                    </a:p>
                  </a:txBody>
                  <a:tcPr/>
                </a:tc>
                <a:tc>
                  <a:txBody>
                    <a:bodyPr/>
                    <a:lstStyle/>
                    <a:p>
                      <a:pPr algn="ctr"/>
                      <a:r>
                        <a:rPr lang="en-GB" sz="2800" b="1" dirty="0"/>
                        <a:t>3</a:t>
                      </a:r>
                    </a:p>
                  </a:txBody>
                  <a:tcPr/>
                </a:tc>
                <a:tc>
                  <a:txBody>
                    <a:bodyPr/>
                    <a:lstStyle/>
                    <a:p>
                      <a:pPr algn="ctr"/>
                      <a:r>
                        <a:rPr lang="en-GB" sz="2800" b="1" dirty="0"/>
                        <a:t>4</a:t>
                      </a:r>
                    </a:p>
                  </a:txBody>
                  <a:tcPr/>
                </a:tc>
                <a:tc>
                  <a:txBody>
                    <a:bodyPr/>
                    <a:lstStyle/>
                    <a:p>
                      <a:pPr algn="ctr"/>
                      <a:r>
                        <a:rPr lang="en-GB" sz="2800" b="1" dirty="0"/>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Listen to the teacher and write down the sentences in French, using the sentence builder above: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7AE140-6A0B-961A-AE44-1371EB2FF447}"/>
              </a:ext>
            </a:extLst>
          </p:cNvPr>
          <p:cNvSpPr txBox="1"/>
          <p:nvPr/>
        </p:nvSpPr>
        <p:spPr>
          <a:xfrm>
            <a:off x="3057298" y="838893"/>
            <a:ext cx="2946971"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météo</a:t>
            </a:r>
            <a:endParaRPr kumimoji="0" lang="en-GB" sz="2000" b="0" i="0" u="none" strike="noStrike" kern="1200" cap="none" spc="0" normalizeH="0" baseline="0" noProof="1">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professeurs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réseaux sociaux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matières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bâtiments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repas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logement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activités de vacances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tar: 5 Points 6">
            <a:extLst>
              <a:ext uri="{FF2B5EF4-FFF2-40B4-BE49-F238E27FC236}">
                <a16:creationId xmlns:a16="http://schemas.microsoft.com/office/drawing/2014/main" id="{E757608E-ABB3-AADF-68FE-90ED549BBFD0}"/>
              </a:ext>
            </a:extLst>
          </p:cNvPr>
          <p:cNvSpPr/>
          <p:nvPr/>
        </p:nvSpPr>
        <p:spPr>
          <a:xfrm>
            <a:off x="811693" y="6071142"/>
            <a:ext cx="330740" cy="261374"/>
          </a:xfrm>
          <a:prstGeom prst="star5">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90BF882-EEC1-BB57-D84E-59DF3A2FA9D9}"/>
              </a:ext>
            </a:extLst>
          </p:cNvPr>
          <p:cNvSpPr txBox="1"/>
          <p:nvPr/>
        </p:nvSpPr>
        <p:spPr>
          <a:xfrm>
            <a:off x="1142433" y="6043041"/>
            <a:ext cx="11557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challenge!</a:t>
            </a:r>
          </a:p>
        </p:txBody>
      </p:sp>
    </p:spTree>
    <p:extLst>
      <p:ext uri="{BB962C8B-B14F-4D97-AF65-F5344CB8AC3E}">
        <p14:creationId xmlns:p14="http://schemas.microsoft.com/office/powerpoint/2010/main" val="1944485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26427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j’aime le/la/les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j’adore le/la/les	</a:t>
            </a:r>
            <a:endParaRPr kumimoji="0" lang="en-GB" sz="2000" b="0" i="0" u="none" strike="noStrike" kern="1200" cap="none" spc="0" normalizeH="0" baseline="0" noProof="1">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n’aime pas le/la/les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déteste le/la/les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428344" y="838893"/>
            <a:ext cx="77506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pense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car/ parce que/qu’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super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amusant(s)	</a:t>
            </a:r>
            <a:r>
              <a:rPr kumimoji="0" lang="en-GB" sz="20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nul(s)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barbant(s)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7620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ils sont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dirty="0"/>
                        <a:t>1</a:t>
                      </a:r>
                    </a:p>
                  </a:txBody>
                  <a:tcPr/>
                </a:tc>
                <a:tc>
                  <a:txBody>
                    <a:bodyPr/>
                    <a:lstStyle/>
                    <a:p>
                      <a:pPr algn="ctr"/>
                      <a:r>
                        <a:rPr lang="en-GB" sz="2800" b="1" dirty="0"/>
                        <a:t>2</a:t>
                      </a:r>
                    </a:p>
                  </a:txBody>
                  <a:tcPr/>
                </a:tc>
                <a:tc>
                  <a:txBody>
                    <a:bodyPr/>
                    <a:lstStyle/>
                    <a:p>
                      <a:pPr algn="ctr"/>
                      <a:r>
                        <a:rPr lang="en-GB" sz="2800" b="1" dirty="0"/>
                        <a:t>3</a:t>
                      </a:r>
                    </a:p>
                  </a:txBody>
                  <a:tcPr/>
                </a:tc>
                <a:tc>
                  <a:txBody>
                    <a:bodyPr/>
                    <a:lstStyle/>
                    <a:p>
                      <a:pPr algn="ctr"/>
                      <a:r>
                        <a:rPr lang="en-GB" sz="2800" b="1" dirty="0"/>
                        <a:t>4</a:t>
                      </a:r>
                    </a:p>
                  </a:txBody>
                  <a:tcPr/>
                </a:tc>
                <a:tc>
                  <a:txBody>
                    <a:bodyPr/>
                    <a:lstStyle/>
                    <a:p>
                      <a:pPr algn="ctr"/>
                      <a:r>
                        <a:rPr lang="en-GB" sz="2800" b="1" dirty="0"/>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Listen to the teacher and write down the sentences in French, using the sentence builder above: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57AE140-6A0B-961A-AE44-1371EB2FF447}"/>
              </a:ext>
            </a:extLst>
          </p:cNvPr>
          <p:cNvSpPr txBox="1"/>
          <p:nvPr/>
        </p:nvSpPr>
        <p:spPr>
          <a:xfrm>
            <a:off x="3057298" y="838893"/>
            <a:ext cx="2946971"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météo</a:t>
            </a:r>
            <a:endParaRPr kumimoji="0" lang="en-GB" sz="2000" b="0" i="0" u="none" strike="noStrike" kern="1200" cap="none" spc="0" normalizeH="0" baseline="0" noProof="1">
              <a:ln>
                <a:noFill/>
              </a:ln>
              <a:solidFill>
                <a:srgbClr val="000000"/>
              </a:solidFill>
              <a:effectLst/>
              <a:uLnTx/>
              <a:uFillTx/>
              <a:latin typeface="Calibri" panose="020F050202020403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professeurs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réseaux sociaux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matières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bâtiments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repas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logement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mn-ea"/>
                <a:cs typeface="+mn-cs"/>
              </a:rPr>
              <a:t>activités de vacances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CE9054-C618-708D-CBFD-315F28B3B795}"/>
              </a:ext>
            </a:extLst>
          </p:cNvPr>
          <p:cNvSpPr txBox="1"/>
          <p:nvPr/>
        </p:nvSpPr>
        <p:spPr>
          <a:xfrm>
            <a:off x="1374106" y="-106775"/>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73B8C856-4571-B600-59E7-5237281743BA}"/>
              </a:ext>
            </a:extLst>
          </p:cNvPr>
          <p:cNvSpPr txBox="1"/>
          <p:nvPr/>
        </p:nvSpPr>
        <p:spPr>
          <a:xfrm>
            <a:off x="947058" y="4537910"/>
            <a:ext cx="781594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J’aime le logement car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J’adore les bâtiments parce qu’ils sont intéressants.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n’aime pas les repas parce qu’ils sont nuls.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déteste les matières, je pense qu’elles sont barbantes.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Je pense que les réseaux sociaux sont amusants. </a:t>
            </a:r>
          </a:p>
        </p:txBody>
      </p:sp>
      <p:sp>
        <p:nvSpPr>
          <p:cNvPr id="9" name="Star: 5 Points 8">
            <a:extLst>
              <a:ext uri="{FF2B5EF4-FFF2-40B4-BE49-F238E27FC236}">
                <a16:creationId xmlns:a16="http://schemas.microsoft.com/office/drawing/2014/main" id="{6A0C27F7-47E1-7441-23B2-48D5E922BC92}"/>
              </a:ext>
            </a:extLst>
          </p:cNvPr>
          <p:cNvSpPr/>
          <p:nvPr/>
        </p:nvSpPr>
        <p:spPr>
          <a:xfrm>
            <a:off x="811693" y="6071142"/>
            <a:ext cx="330740" cy="261374"/>
          </a:xfrm>
          <a:prstGeom prst="star5">
            <a:avLst/>
          </a:prstGeom>
          <a:solidFill>
            <a:schemeClr val="accent4">
              <a:lumMod val="60000"/>
              <a:lumOff val="4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0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c’est » versus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sng"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Remember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when you justify your opinion, you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c’est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FR"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logement car c’est super.</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ils sont » or « elles sont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FR"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les matières, je pense qu’elles sont barbantes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 c’est » or « ils/ elles sont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musée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les repas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la boulangerie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les excursions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la ville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288545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c’est » versus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sng"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Remember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when you justify your opinion, you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c’est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FR"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logement car c’est super.</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ils sont » or « elles sont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FR"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les matières, je pense qu’elles sont barbantes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 c’est » or « ils/ elles sont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musée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les repas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la boulangerie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les excursions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la ville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B8D1CBC9-58E4-A372-6B89-6BDF1AAFAB6E}"/>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8C081E5C-BA07-804F-A554-5DED70E42FC5}"/>
              </a:ext>
            </a:extLst>
          </p:cNvPr>
          <p:cNvSpPr txBox="1"/>
          <p:nvPr/>
        </p:nvSpPr>
        <p:spPr>
          <a:xfrm>
            <a:off x="3556811" y="455347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car c’est intéressant.</a:t>
            </a:r>
          </a:p>
        </p:txBody>
      </p:sp>
      <p:sp>
        <p:nvSpPr>
          <p:cNvPr id="9" name="TextBox 8">
            <a:extLst>
              <a:ext uri="{FF2B5EF4-FFF2-40B4-BE49-F238E27FC236}">
                <a16:creationId xmlns:a16="http://schemas.microsoft.com/office/drawing/2014/main" id="{1D4FFF30-BA75-62EF-7A96-136DB1D0870C}"/>
              </a:ext>
            </a:extLst>
          </p:cNvPr>
          <p:cNvSpPr txBox="1"/>
          <p:nvPr/>
        </p:nvSpPr>
        <p:spPr>
          <a:xfrm>
            <a:off x="3556811" y="492997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parce qu’ils sont horrible</a:t>
            </a:r>
            <a:r>
              <a:rPr kumimoji="0" lang="fr-FR" sz="2400" b="1" i="0" u="sng"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E18170DC-A31C-9753-DA1B-B2692540FEF4}"/>
              </a:ext>
            </a:extLst>
          </p:cNvPr>
          <p:cNvSpPr txBox="1"/>
          <p:nvPr/>
        </p:nvSpPr>
        <p:spPr>
          <a:xfrm>
            <a:off x="4595619" y="5275793"/>
            <a:ext cx="64195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car [elle / c’] est super.</a:t>
            </a:r>
          </a:p>
        </p:txBody>
      </p:sp>
      <p:sp>
        <p:nvSpPr>
          <p:cNvPr id="13" name="TextBox 12">
            <a:extLst>
              <a:ext uri="{FF2B5EF4-FFF2-40B4-BE49-F238E27FC236}">
                <a16:creationId xmlns:a16="http://schemas.microsoft.com/office/drawing/2014/main" id="{1947E25F-8E63-D3AF-40B0-80486B7CBEAA}"/>
              </a:ext>
            </a:extLst>
          </p:cNvPr>
          <p:cNvSpPr txBox="1"/>
          <p:nvPr/>
        </p:nvSpPr>
        <p:spPr>
          <a:xfrm>
            <a:off x="4925744" y="5631991"/>
            <a:ext cx="593508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parce qu’</a:t>
            </a:r>
            <a:r>
              <a:rPr kumimoji="0" lang="fr-FR" sz="2400" b="1" i="0" u="sng" strike="noStrike" kern="1200" cap="none" spc="0" normalizeH="0" baseline="0" noProof="0" dirty="0">
                <a:ln>
                  <a:noFill/>
                </a:ln>
                <a:solidFill>
                  <a:srgbClr val="C00000"/>
                </a:solidFill>
                <a:effectLst/>
                <a:uLnTx/>
                <a:uFillTx/>
                <a:latin typeface="Calibri" panose="020F0502020204030204"/>
                <a:ea typeface="+mn-ea"/>
                <a:cs typeface="+mn-cs"/>
              </a:rPr>
              <a:t>elles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sont barbant</a:t>
            </a:r>
            <a:r>
              <a:rPr kumimoji="0" lang="fr-FR" sz="2400" b="1" i="0" u="sng" strike="noStrike" kern="1200" cap="none" spc="0" normalizeH="0" baseline="0" noProof="0" dirty="0">
                <a:ln>
                  <a:noFill/>
                </a:ln>
                <a:solidFill>
                  <a:srgbClr val="C00000"/>
                </a:solidFill>
                <a:effectLst/>
                <a:uLnTx/>
                <a:uFillTx/>
                <a:latin typeface="Calibri" panose="020F0502020204030204"/>
                <a:ea typeface="+mn-ea"/>
                <a:cs typeface="+mn-cs"/>
              </a:rPr>
              <a:t>es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5" name="TextBox 14">
            <a:extLst>
              <a:ext uri="{FF2B5EF4-FFF2-40B4-BE49-F238E27FC236}">
                <a16:creationId xmlns:a16="http://schemas.microsoft.com/office/drawing/2014/main" id="{2386316A-E1EC-D4AC-D62C-B6DF08981472}"/>
              </a:ext>
            </a:extLst>
          </p:cNvPr>
          <p:cNvSpPr txBox="1"/>
          <p:nvPr/>
        </p:nvSpPr>
        <p:spPr>
          <a:xfrm>
            <a:off x="3929215" y="6012355"/>
            <a:ext cx="287280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est animée.</a:t>
            </a:r>
          </a:p>
        </p:txBody>
      </p:sp>
    </p:spTree>
    <p:extLst>
      <p:ext uri="{BB962C8B-B14F-4D97-AF65-F5344CB8AC3E}">
        <p14:creationId xmlns:p14="http://schemas.microsoft.com/office/powerpoint/2010/main" val="204956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build="p"/>
      <p:bldP spid="13" grpId="0" build="p"/>
      <p:bldP spid="15"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C54BFB-645A-AA0F-0B1F-942272CC305F}"/>
              </a:ext>
            </a:extLst>
          </p:cNvPr>
          <p:cNvSpPr txBox="1"/>
          <p:nvPr/>
        </p:nvSpPr>
        <p:spPr>
          <a:xfrm>
            <a:off x="565488" y="553005"/>
            <a:ext cx="4673074" cy="3139321"/>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Vous écrivez un blog sur votre ville.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Mentionnez:</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où vous habitez</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les attractions touristiques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les transports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les problèmes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Écrivez environ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40</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mots en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français.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565488" y="3772666"/>
            <a:ext cx="10320226"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Reminder:</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when writing your 40-word answer, you should 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answer </a:t>
            </a:r>
            <a:r>
              <a:rPr kumimoji="0" lang="en-GB" sz="2800" b="0" i="0" u="sng" strike="noStrike" kern="1200" cap="none" spc="0" normalizeH="0" baseline="0" noProof="0" dirty="0">
                <a:ln>
                  <a:noFill/>
                </a:ln>
                <a:solidFill>
                  <a:prstClr val="black"/>
                </a:solidFill>
                <a:effectLst/>
                <a:uLnTx/>
                <a:uFillTx/>
                <a:latin typeface="Calibri" panose="020F0502020204030204"/>
                <a:ea typeface="+mn-ea"/>
                <a:cs typeface="+mn-cs"/>
              </a:rPr>
              <a:t>ALL</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You can do this by giving 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a:t>
            </a:r>
          </a:p>
        </p:txBody>
      </p:sp>
      <p:sp>
        <p:nvSpPr>
          <p:cNvPr id="16" name="TextBox 15">
            <a:extLst>
              <a:ext uri="{FF2B5EF4-FFF2-40B4-BE49-F238E27FC236}">
                <a16:creationId xmlns:a16="http://schemas.microsoft.com/office/drawing/2014/main" id="{15D1DAC1-78BC-BFEB-42A3-A1A5E3A741A4}"/>
              </a:ext>
            </a:extLst>
          </p:cNvPr>
          <p:cNvSpPr txBox="1"/>
          <p:nvPr/>
        </p:nvSpPr>
        <p:spPr>
          <a:xfrm>
            <a:off x="3132187" y="1483183"/>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J’habite </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200" b="1" i="0" u="none" strike="noStrike" kern="1200" cap="none" spc="0" normalizeH="0" baseline="0" noProof="0" dirty="0" err="1">
                <a:ln>
                  <a:noFill/>
                </a:ln>
                <a:solidFill>
                  <a:srgbClr val="C00000"/>
                </a:solidFill>
                <a:effectLst/>
                <a:uLnTx/>
                <a:uFillTx/>
                <a:latin typeface="Calibri" panose="020F0502020204030204"/>
                <a:ea typeface="+mn-ea"/>
                <a:cs typeface="+mn-cs"/>
              </a:rPr>
              <a:t>Londres</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dans le </a:t>
            </a:r>
            <a:r>
              <a:rPr kumimoji="0" lang="en-GB" sz="2200" b="1" i="0" u="none" strike="noStrike" kern="1200" cap="none" spc="0" normalizeH="0" baseline="0" noProof="0" dirty="0" err="1">
                <a:ln>
                  <a:noFill/>
                </a:ln>
                <a:solidFill>
                  <a:srgbClr val="C00000"/>
                </a:solidFill>
                <a:effectLst/>
                <a:uLnTx/>
                <a:uFillTx/>
                <a:latin typeface="Calibri" panose="020F0502020204030204"/>
                <a:ea typeface="+mn-ea"/>
                <a:cs typeface="+mn-cs"/>
              </a:rPr>
              <a:t>sud-est</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de </a:t>
            </a:r>
            <a:r>
              <a:rPr kumimoji="0" lang="en-GB" sz="2200" b="1" i="0" u="none" strike="noStrike" kern="1200" cap="none" spc="0" normalizeH="0" baseline="0" noProof="0" dirty="0" err="1">
                <a:ln>
                  <a:noFill/>
                </a:ln>
                <a:solidFill>
                  <a:srgbClr val="C00000"/>
                </a:solidFill>
                <a:effectLst/>
                <a:uLnTx/>
                <a:uFillTx/>
                <a:latin typeface="Calibri" panose="020F0502020204030204"/>
                <a:ea typeface="+mn-ea"/>
                <a:cs typeface="+mn-cs"/>
              </a:rPr>
              <a:t>l’Angleterre</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923F3E0-AABC-92F2-E198-CA60A5ECE406}"/>
              </a:ext>
            </a:extLst>
          </p:cNvPr>
          <p:cNvSpPr txBox="1"/>
          <p:nvPr/>
        </p:nvSpPr>
        <p:spPr>
          <a:xfrm>
            <a:off x="4382754" y="1986985"/>
            <a:ext cx="6898667"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Il y a des attractions touristiques.</a:t>
            </a:r>
          </a:p>
        </p:txBody>
      </p:sp>
      <p:sp>
        <p:nvSpPr>
          <p:cNvPr id="18" name="TextBox 17">
            <a:extLst>
              <a:ext uri="{FF2B5EF4-FFF2-40B4-BE49-F238E27FC236}">
                <a16:creationId xmlns:a16="http://schemas.microsoft.com/office/drawing/2014/main" id="{75EB299A-FEEA-5BEA-1129-9636254BF6C7}"/>
              </a:ext>
            </a:extLst>
          </p:cNvPr>
          <p:cNvSpPr txBox="1"/>
          <p:nvPr/>
        </p:nvSpPr>
        <p:spPr>
          <a:xfrm>
            <a:off x="2956376" y="2431973"/>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J’adore les transports parce qu’ils sont pratiques.</a:t>
            </a:r>
          </a:p>
        </p:txBody>
      </p:sp>
      <p:sp>
        <p:nvSpPr>
          <p:cNvPr id="19" name="TextBox 18">
            <a:extLst>
              <a:ext uri="{FF2B5EF4-FFF2-40B4-BE49-F238E27FC236}">
                <a16:creationId xmlns:a16="http://schemas.microsoft.com/office/drawing/2014/main" id="{B6F40E89-94BE-BEA1-6E36-3D5FB94A7E9E}"/>
              </a:ext>
            </a:extLst>
          </p:cNvPr>
          <p:cNvSpPr txBox="1"/>
          <p:nvPr/>
        </p:nvSpPr>
        <p:spPr>
          <a:xfrm>
            <a:off x="2912829" y="2852377"/>
            <a:ext cx="8713683"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Il y a beaucoup de problèmes.</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15180F4-FFD7-C8A6-B5CD-9DE6EE1206EC}"/>
              </a:ext>
            </a:extLst>
          </p:cNvPr>
          <p:cNvSpPr txBox="1"/>
          <p:nvPr/>
        </p:nvSpPr>
        <p:spPr>
          <a:xfrm>
            <a:off x="9861337" y="3247629"/>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=32 </a:t>
            </a:r>
            <a:r>
              <a:rPr kumimoji="0" lang="fr-FR" sz="2200" b="1" i="0" u="none" strike="noStrike" kern="1200" cap="none" spc="0" normalizeH="0" baseline="0" noProof="0" dirty="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B75F0531-76F2-EE31-E0B6-7C5BE5658956}"/>
              </a:ext>
            </a:extLst>
          </p:cNvPr>
          <p:cNvSpPr txBox="1"/>
          <p:nvPr/>
        </p:nvSpPr>
        <p:spPr>
          <a:xfrm>
            <a:off x="3132187" y="1515928"/>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J’habite </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200" b="1" i="0" u="none" strike="noStrike" kern="1200" cap="none" spc="0" normalizeH="0" baseline="0" noProof="0" dirty="0" err="1">
                <a:ln>
                  <a:noFill/>
                </a:ln>
                <a:solidFill>
                  <a:srgbClr val="C00000"/>
                </a:solidFill>
                <a:effectLst/>
                <a:uLnTx/>
                <a:uFillTx/>
                <a:latin typeface="Calibri" panose="020F0502020204030204"/>
                <a:ea typeface="+mn-ea"/>
                <a:cs typeface="+mn-cs"/>
              </a:rPr>
              <a:t>Londres</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200" b="1" i="0" u="none" strike="noStrike" kern="1200" cap="none" spc="0" normalizeH="0" baseline="0" noProof="0" dirty="0" err="1">
                <a:ln>
                  <a:noFill/>
                </a:ln>
                <a:solidFill>
                  <a:srgbClr val="00B050"/>
                </a:solidFill>
                <a:effectLst/>
                <a:uLnTx/>
                <a:uFillTx/>
                <a:latin typeface="Calibri" panose="020F0502020204030204"/>
                <a:ea typeface="+mn-ea"/>
                <a:cs typeface="+mn-cs"/>
              </a:rPr>
              <a:t>c’est</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dans le </a:t>
            </a:r>
            <a:r>
              <a:rPr kumimoji="0" lang="en-GB" sz="2200" b="1" i="0" u="none" strike="noStrike" kern="1200" cap="none" spc="0" normalizeH="0" baseline="0" noProof="0" dirty="0" err="1">
                <a:ln>
                  <a:noFill/>
                </a:ln>
                <a:solidFill>
                  <a:srgbClr val="C00000"/>
                </a:solidFill>
                <a:effectLst/>
                <a:uLnTx/>
                <a:uFillTx/>
                <a:latin typeface="Calibri" panose="020F0502020204030204"/>
                <a:ea typeface="+mn-ea"/>
                <a:cs typeface="+mn-cs"/>
              </a:rPr>
              <a:t>sud-est</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de </a:t>
            </a:r>
            <a:r>
              <a:rPr kumimoji="0" lang="en-GB" sz="2200" b="1" i="0" u="none" strike="noStrike" kern="1200" cap="none" spc="0" normalizeH="0" baseline="0" noProof="0" dirty="0" err="1">
                <a:ln>
                  <a:noFill/>
                </a:ln>
                <a:solidFill>
                  <a:srgbClr val="C00000"/>
                </a:solidFill>
                <a:effectLst/>
                <a:uLnTx/>
                <a:uFillTx/>
                <a:latin typeface="Calibri" panose="020F0502020204030204"/>
                <a:ea typeface="+mn-ea"/>
                <a:cs typeface="+mn-cs"/>
              </a:rPr>
              <a:t>l’Angleterre</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C7127A7-4338-E120-5A69-2DAF5958AA67}"/>
              </a:ext>
            </a:extLst>
          </p:cNvPr>
          <p:cNvSpPr txBox="1"/>
          <p:nvPr/>
        </p:nvSpPr>
        <p:spPr>
          <a:xfrm>
            <a:off x="4382753" y="1975557"/>
            <a:ext cx="6898667"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Dans ma ville,</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il y a </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beaucoup d’</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attractions touristiques.</a:t>
            </a:r>
          </a:p>
        </p:txBody>
      </p:sp>
      <p:sp>
        <p:nvSpPr>
          <p:cNvPr id="9" name="TextBox 8">
            <a:extLst>
              <a:ext uri="{FF2B5EF4-FFF2-40B4-BE49-F238E27FC236}">
                <a16:creationId xmlns:a16="http://schemas.microsoft.com/office/drawing/2014/main" id="{45DFA1DA-4287-39CF-5947-41FB35F89A34}"/>
              </a:ext>
            </a:extLst>
          </p:cNvPr>
          <p:cNvSpPr txBox="1"/>
          <p:nvPr/>
        </p:nvSpPr>
        <p:spPr>
          <a:xfrm>
            <a:off x="2932973" y="2436217"/>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J’adore les transports parce qu’ils sont </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tr</a:t>
            </a:r>
            <a:r>
              <a:rPr kumimoji="0" lang="en-GB" sz="2200" b="1" i="0" u="none" strike="noStrike" kern="1200" cap="none" spc="0" normalizeH="0" baseline="0" noProof="0" dirty="0" err="1">
                <a:ln>
                  <a:noFill/>
                </a:ln>
                <a:solidFill>
                  <a:srgbClr val="00B050"/>
                </a:solidFill>
                <a:effectLst/>
                <a:uLnTx/>
                <a:uFillTx/>
                <a:latin typeface="Calibri" panose="020F0502020204030204"/>
                <a:ea typeface="+mn-ea"/>
                <a:cs typeface="+mn-cs"/>
              </a:rPr>
              <a:t>ès</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pratiques.</a:t>
            </a:r>
          </a:p>
        </p:txBody>
      </p:sp>
      <p:sp>
        <p:nvSpPr>
          <p:cNvPr id="10" name="TextBox 9">
            <a:extLst>
              <a:ext uri="{FF2B5EF4-FFF2-40B4-BE49-F238E27FC236}">
                <a16:creationId xmlns:a16="http://schemas.microsoft.com/office/drawing/2014/main" id="{A4932FD3-E8F6-0D1C-362F-DD3D8753062A}"/>
              </a:ext>
            </a:extLst>
          </p:cNvPr>
          <p:cNvSpPr txBox="1"/>
          <p:nvPr/>
        </p:nvSpPr>
        <p:spPr>
          <a:xfrm>
            <a:off x="2902025" y="2866478"/>
            <a:ext cx="8713683"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Cependant,</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il y a </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aussi</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beaucoup de problèmes </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dans ma région</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41B91DF-10C8-F6A5-F0AA-2ABA7BD0407A}"/>
              </a:ext>
            </a:extLst>
          </p:cNvPr>
          <p:cNvSpPr txBox="1"/>
          <p:nvPr/>
        </p:nvSpPr>
        <p:spPr>
          <a:xfrm>
            <a:off x="9843132" y="3278457"/>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r>
              <a:rPr kumimoji="0" lang="fr-FR" sz="2200" b="1" i="0" u="none" strike="noStrike" kern="1200" cap="none" spc="0" normalizeH="0" baseline="0" noProof="0" dirty="0">
                <a:ln>
                  <a:noFill/>
                </a:ln>
                <a:solidFill>
                  <a:srgbClr val="00B050"/>
                </a:solidFill>
                <a:effectLst/>
                <a:uLnTx/>
                <a:uFillTx/>
                <a:latin typeface="Calibri" panose="020F0502020204030204"/>
                <a:ea typeface="+mn-ea"/>
                <a:cs typeface="+mn-cs"/>
              </a:rPr>
              <a:t>45</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200" b="1" i="0" u="none" strike="noStrike" kern="1200" cap="none" spc="0" normalizeH="0" baseline="0" noProof="0" dirty="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2686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bg/>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bg/>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
                                            <p:bg/>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bg/>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bg/>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
                                            <p:bg/>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1">
                                            <p:bg/>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uiExpand="1" build="p" animBg="1"/>
      <p:bldP spid="17" grpId="0" uiExpand="1" build="p" animBg="1"/>
      <p:bldP spid="18" grpId="0" uiExpand="1" build="p" animBg="1"/>
      <p:bldP spid="19" grpId="0" uiExpand="1" build="p" animBg="1"/>
      <p:bldP spid="24" grpId="0" uiExpand="1" build="p" animBg="1"/>
      <p:bldP spid="5" grpId="0" uiExpand="1" build="p" animBg="1"/>
      <p:bldP spid="7" grpId="0" uiExpand="1" build="p" animBg="1"/>
      <p:bldP spid="9" grpId="0" uiExpand="1" build="p" animBg="1"/>
      <p:bldP spid="10" grpId="0" uiExpand="1" build="p" animBg="1"/>
      <p:bldP spid="11"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B0A2C73-6949-C09C-8A59-82BC6C34AB3D}"/>
              </a:ext>
            </a:extLst>
          </p:cNvPr>
          <p:cNvSpPr txBox="1"/>
          <p:nvPr/>
        </p:nvSpPr>
        <p:spPr>
          <a:xfrm>
            <a:off x="625530" y="662857"/>
            <a:ext cx="9160495" cy="1200329"/>
          </a:xfrm>
          <a:prstGeom prst="rect">
            <a:avLst/>
          </a:prstGeom>
          <a:noFill/>
        </p:spPr>
        <p:txBody>
          <a:bodyPr wrap="square" rtlCol="0">
            <a:spAutoFit/>
          </a:bodyPr>
          <a:lstStyle/>
          <a:p>
            <a:r>
              <a:rPr lang="en-GB" sz="2400"/>
              <a:t>The question 1 of the writing paper always asks: </a:t>
            </a:r>
          </a:p>
          <a:p>
            <a:r>
              <a:rPr lang="fr-FR" sz="2400">
                <a:solidFill>
                  <a:srgbClr val="C00000"/>
                </a:solidFill>
              </a:rPr>
              <a:t>Qu’est-ce qu’il y a sur la photo? Ecrivez </a:t>
            </a:r>
            <a:r>
              <a:rPr lang="fr-FR" sz="2400" b="1">
                <a:solidFill>
                  <a:srgbClr val="C00000"/>
                </a:solidFill>
              </a:rPr>
              <a:t>quatre</a:t>
            </a:r>
            <a:r>
              <a:rPr lang="fr-FR" sz="2400">
                <a:solidFill>
                  <a:srgbClr val="C00000"/>
                </a:solidFill>
              </a:rPr>
              <a:t> phrases en </a:t>
            </a:r>
            <a:r>
              <a:rPr lang="fr-FR" sz="2400" b="1">
                <a:solidFill>
                  <a:srgbClr val="C00000"/>
                </a:solidFill>
              </a:rPr>
              <a:t>français</a:t>
            </a:r>
            <a:r>
              <a:rPr lang="fr-FR" sz="2400">
                <a:solidFill>
                  <a:srgbClr val="C00000"/>
                </a:solidFill>
              </a:rPr>
              <a:t>. </a:t>
            </a:r>
          </a:p>
          <a:p>
            <a:endParaRPr lang="en-GB" sz="2400"/>
          </a:p>
        </p:txBody>
      </p:sp>
      <p:pic>
        <p:nvPicPr>
          <p:cNvPr id="22" name="Picture 21">
            <a:extLst>
              <a:ext uri="{FF2B5EF4-FFF2-40B4-BE49-F238E27FC236}">
                <a16:creationId xmlns:a16="http://schemas.microsoft.com/office/drawing/2014/main" id="{C84A840B-3B8F-0993-99C6-B00BB5F9901F}"/>
              </a:ext>
            </a:extLst>
          </p:cNvPr>
          <p:cNvPicPr>
            <a:picLocks noChangeAspect="1"/>
          </p:cNvPicPr>
          <p:nvPr/>
        </p:nvPicPr>
        <p:blipFill rotWithShape="1">
          <a:blip r:embed="rId6"/>
          <a:srcRect b="45069"/>
          <a:stretch/>
        </p:blipFill>
        <p:spPr>
          <a:xfrm>
            <a:off x="625530" y="1863186"/>
            <a:ext cx="5658537" cy="4092204"/>
          </a:xfrm>
          <a:prstGeom prst="rect">
            <a:avLst/>
          </a:prstGeom>
        </p:spPr>
      </p:pic>
      <p:pic>
        <p:nvPicPr>
          <p:cNvPr id="24" name="Picture 23">
            <a:extLst>
              <a:ext uri="{FF2B5EF4-FFF2-40B4-BE49-F238E27FC236}">
                <a16:creationId xmlns:a16="http://schemas.microsoft.com/office/drawing/2014/main" id="{E9E67B0D-8017-EEA6-0EEE-5A7353763B38}"/>
              </a:ext>
            </a:extLst>
          </p:cNvPr>
          <p:cNvPicPr>
            <a:picLocks noChangeAspect="1"/>
          </p:cNvPicPr>
          <p:nvPr/>
        </p:nvPicPr>
        <p:blipFill rotWithShape="1">
          <a:blip r:embed="rId6"/>
          <a:srcRect t="54395"/>
          <a:stretch/>
        </p:blipFill>
        <p:spPr>
          <a:xfrm>
            <a:off x="6408624" y="2397531"/>
            <a:ext cx="5209082" cy="3127584"/>
          </a:xfrm>
          <a:prstGeom prst="rect">
            <a:avLst/>
          </a:prstGeom>
        </p:spPr>
      </p:pic>
    </p:spTree>
    <p:extLst>
      <p:ext uri="{BB962C8B-B14F-4D97-AF65-F5344CB8AC3E}">
        <p14:creationId xmlns:p14="http://schemas.microsoft.com/office/powerpoint/2010/main" val="231896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DA48FE-9D1D-A8FC-5860-D6C52E614802}"/>
              </a:ext>
            </a:extLst>
          </p:cNvPr>
          <p:cNvSpPr txBox="1"/>
          <p:nvPr/>
        </p:nvSpPr>
        <p:spPr>
          <a:xfrm>
            <a:off x="632430" y="947240"/>
            <a:ext cx="3929345" cy="2693045"/>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Vous écrivez un blog sur votre ville.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Mentionnez:</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où vous habitez</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attractions touristiques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transports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problèmes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Écrivez environ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40</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mots en </a:t>
            </a: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français.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463890" y="3772666"/>
            <a:ext cx="5212957"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Content out of 10</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 minimum number of bullet points must be covered for the award of marks for Content,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•9-10 marks: 4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•5-8 marks: 3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•3-4 marks: 2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•1-2 marks: 1 bullet point</a:t>
            </a:r>
          </a:p>
        </p:txBody>
      </p:sp>
      <p:sp>
        <p:nvSpPr>
          <p:cNvPr id="16" name="TextBox 15">
            <a:extLst>
              <a:ext uri="{FF2B5EF4-FFF2-40B4-BE49-F238E27FC236}">
                <a16:creationId xmlns:a16="http://schemas.microsoft.com/office/drawing/2014/main" id="{15D1DAC1-78BC-BFEB-42A3-A1A5E3A741A4}"/>
              </a:ext>
            </a:extLst>
          </p:cNvPr>
          <p:cNvSpPr txBox="1"/>
          <p:nvPr/>
        </p:nvSpPr>
        <p:spPr>
          <a:xfrm>
            <a:off x="4891314" y="1516627"/>
            <a:ext cx="6618514" cy="2123658"/>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alibri" panose="020F0502020204030204"/>
                <a:ea typeface="+mn-ea"/>
                <a:cs typeface="+mn-cs"/>
              </a:rPr>
              <a:t>J’aime ma ville car il y a des attractions touristiques. Par exemple, il y a le musée d’art moderne. Je pense que c’est très intéressant! Je n’aime pas les transports parce qu’ils sont horribles. Dans ma ville, il y a la pollution. C’est triste.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alibri" panose="020F0502020204030204"/>
                <a:ea typeface="+mn-ea"/>
                <a:cs typeface="+mn-cs"/>
              </a:rPr>
              <a:t>44 </a:t>
            </a:r>
            <a:r>
              <a:rPr kumimoji="0" lang="fr-FR" sz="2200" b="1" i="0" u="none" strike="noStrike" kern="1200" cap="none" spc="0" normalizeH="0" baseline="0" noProof="0" dirty="0" err="1">
                <a:ln>
                  <a:noFill/>
                </a:ln>
                <a:solidFill>
                  <a:srgbClr val="002060"/>
                </a:solidFill>
                <a:effectLst/>
                <a:uLnTx/>
                <a:uFillTx/>
                <a:latin typeface="Calibri" panose="020F0502020204030204"/>
                <a:ea typeface="+mn-ea"/>
                <a:cs typeface="+mn-cs"/>
              </a:rPr>
              <a:t>words</a:t>
            </a:r>
            <a:endParaRPr kumimoji="0" lang="fr-FR"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C1AA328-480F-75B3-CA19-CE98B3D762C7}"/>
              </a:ext>
            </a:extLst>
          </p:cNvPr>
          <p:cNvSpPr txBox="1"/>
          <p:nvPr/>
        </p:nvSpPr>
        <p:spPr>
          <a:xfrm>
            <a:off x="484411" y="421200"/>
            <a:ext cx="91604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about this student’s answers?</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3F2696-F9A3-FCA0-7EA1-8D3906766DE4}"/>
              </a:ext>
            </a:extLst>
          </p:cNvPr>
          <p:cNvSpPr txBox="1"/>
          <p:nvPr/>
        </p:nvSpPr>
        <p:spPr>
          <a:xfrm>
            <a:off x="3815007" y="1906318"/>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1EE90F6-3B03-B261-4F71-D9CFCBF53F8D}"/>
              </a:ext>
            </a:extLst>
          </p:cNvPr>
          <p:cNvSpPr txBox="1"/>
          <p:nvPr/>
        </p:nvSpPr>
        <p:spPr>
          <a:xfrm>
            <a:off x="2411411" y="2265564"/>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71CE28-2472-10F6-FBB3-1948444944F6}"/>
              </a:ext>
            </a:extLst>
          </p:cNvPr>
          <p:cNvSpPr txBox="1"/>
          <p:nvPr/>
        </p:nvSpPr>
        <p:spPr>
          <a:xfrm>
            <a:off x="459389" y="5257784"/>
            <a:ext cx="3758372" cy="42431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CCA2236-9121-E170-61FA-213E78773F94}"/>
              </a:ext>
            </a:extLst>
          </p:cNvPr>
          <p:cNvSpPr txBox="1"/>
          <p:nvPr/>
        </p:nvSpPr>
        <p:spPr>
          <a:xfrm>
            <a:off x="5558972" y="3772837"/>
            <a:ext cx="6188435" cy="2677656"/>
          </a:xfrm>
          <a:prstGeom prst="rect">
            <a:avLst/>
          </a:prstGeom>
          <a:solidFill>
            <a:srgbClr val="EEF5FB"/>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Language out of 6</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5-6: Uses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variety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appropriate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vocabulary and grammatical structures. Generally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accurate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3-4: Vocabulary and grammatical structures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generally appropriate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the task, with some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attempt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variety. More accurate than inaccurate.</a:t>
            </a:r>
          </a:p>
        </p:txBody>
      </p:sp>
      <p:sp>
        <p:nvSpPr>
          <p:cNvPr id="21" name="TextBox 20">
            <a:extLst>
              <a:ext uri="{FF2B5EF4-FFF2-40B4-BE49-F238E27FC236}">
                <a16:creationId xmlns:a16="http://schemas.microsoft.com/office/drawing/2014/main" id="{14C2E1A0-89BF-6DC7-1256-CA648C1C5692}"/>
              </a:ext>
            </a:extLst>
          </p:cNvPr>
          <p:cNvSpPr txBox="1"/>
          <p:nvPr/>
        </p:nvSpPr>
        <p:spPr>
          <a:xfrm>
            <a:off x="5628467" y="4239877"/>
            <a:ext cx="6049729" cy="72400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F807596-9D45-7239-FC98-BC1133A2D887}"/>
              </a:ext>
            </a:extLst>
          </p:cNvPr>
          <p:cNvSpPr txBox="1"/>
          <p:nvPr/>
        </p:nvSpPr>
        <p:spPr>
          <a:xfrm>
            <a:off x="5635413" y="3822541"/>
            <a:ext cx="5775934" cy="2585323"/>
          </a:xfrm>
          <a:prstGeom prst="rect">
            <a:avLst/>
          </a:prstGeom>
          <a:solidFill>
            <a:srgbClr val="BDD7E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C00000"/>
                </a:solidFill>
                <a:effectLst/>
                <a:uLnTx/>
                <a:uFillTx/>
                <a:latin typeface="Calibri" panose="020F0502020204030204"/>
                <a:ea typeface="+mn-ea"/>
                <a:cs typeface="+mn-cs"/>
              </a:rPr>
              <a:t>You must cover the 4 bullet points to get full marks!</a:t>
            </a:r>
          </a:p>
        </p:txBody>
      </p:sp>
      <p:sp>
        <p:nvSpPr>
          <p:cNvPr id="17" name="TextBox 16">
            <a:extLst>
              <a:ext uri="{FF2B5EF4-FFF2-40B4-BE49-F238E27FC236}">
                <a16:creationId xmlns:a16="http://schemas.microsoft.com/office/drawing/2014/main" id="{DEB41428-6127-257C-1607-EA9CE3A6D799}"/>
              </a:ext>
            </a:extLst>
          </p:cNvPr>
          <p:cNvSpPr txBox="1"/>
          <p:nvPr/>
        </p:nvSpPr>
        <p:spPr>
          <a:xfrm>
            <a:off x="2505621" y="2666373"/>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783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2">
                                            <p:bg/>
                                          </p:spTgt>
                                        </p:tgtEl>
                                        <p:attrNameLst>
                                          <p:attrName>style.visibility</p:attrName>
                                        </p:attrNameLst>
                                      </p:cBhvr>
                                      <p:to>
                                        <p:strVal val="visible"/>
                                      </p:to>
                                    </p:set>
                                    <p:anim calcmode="lin" valueType="num">
                                      <p:cBhvr additive="base">
                                        <p:cTn id="75"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76"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2">
                                            <p:txEl>
                                              <p:pRg st="0" end="0"/>
                                            </p:txEl>
                                          </p:spTgt>
                                        </p:tgtEl>
                                        <p:attrNameLst>
                                          <p:attrName>style.visibility</p:attrName>
                                        </p:attrNameLst>
                                      </p:cBhvr>
                                      <p:to>
                                        <p:strVal val="visible"/>
                                      </p:to>
                                    </p:set>
                                    <p:anim calcmode="lin" valueType="num">
                                      <p:cBhvr additive="base">
                                        <p:cTn id="81"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2">
                                            <p:txEl>
                                              <p:pRg st="1" end="1"/>
                                            </p:txEl>
                                          </p:spTgt>
                                        </p:tgtEl>
                                        <p:attrNameLst>
                                          <p:attrName>style.visibility</p:attrName>
                                        </p:attrNameLst>
                                      </p:cBhvr>
                                      <p:to>
                                        <p:strVal val="visible"/>
                                      </p:to>
                                    </p:set>
                                    <p:anim calcmode="lin" valueType="num">
                                      <p:cBhvr additive="base">
                                        <p:cTn id="87"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12">
                                            <p:txEl>
                                              <p:pRg st="2" end="2"/>
                                            </p:txEl>
                                          </p:spTgt>
                                        </p:tgtEl>
                                        <p:attrNameLst>
                                          <p:attrName>style.visibility</p:attrName>
                                        </p:attrNameLst>
                                      </p:cBhvr>
                                      <p:to>
                                        <p:strVal val="visible"/>
                                      </p:to>
                                    </p:set>
                                    <p:anim calcmode="lin" valueType="num">
                                      <p:cBhvr additive="base">
                                        <p:cTn id="9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build="p" animBg="1"/>
      <p:bldP spid="4" grpId="0"/>
      <p:bldP spid="7" grpId="0"/>
      <p:bldP spid="9" grpId="0"/>
      <p:bldP spid="10" grpId="0" animBg="1"/>
      <p:bldP spid="12" grpId="0" build="p" animBg="1"/>
      <p:bldP spid="21" grpId="0" animBg="1"/>
      <p:bldP spid="5" grpId="0" animBg="1"/>
      <p:bldP spid="17"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449353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The secret key to covering all 4 bullet points!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Remember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If you don’t know what a bullet point means, use an opinion structure: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an opinion phrase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the words from 	+ </a:t>
            </a:r>
            <a:r>
              <a:rPr kumimoji="0" lang="en-GB" sz="2400" b="0" i="0" u="none" strike="noStrike" kern="1200" cap="none" spc="0" normalizeH="0" baseline="0" noProof="0" dirty="0">
                <a:ln>
                  <a:noFill/>
                </a:ln>
                <a:solidFill>
                  <a:srgbClr val="00B050"/>
                </a:solidFill>
                <a:effectLst/>
                <a:uLnTx/>
                <a:uFillTx/>
                <a:latin typeface="Calibri" panose="020F0502020204030204"/>
                <a:ea typeface="+mn-ea"/>
                <a:cs typeface="+mn-cs"/>
              </a:rPr>
              <a:t>a justification with a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bullet point 	   </a:t>
            </a:r>
            <a:r>
              <a:rPr kumimoji="0" lang="en-GB" sz="2400" b="0" i="0" u="none" strike="noStrike" kern="1200" cap="none" spc="0" normalizeH="0" baseline="0" noProof="0" dirty="0">
                <a:ln>
                  <a:noFill/>
                </a:ln>
                <a:solidFill>
                  <a:srgbClr val="00B050"/>
                </a:solidFill>
                <a:effectLst/>
                <a:uLnTx/>
                <a:uFillTx/>
                <a:latin typeface="Calibri" panose="020F0502020204030204"/>
                <a:ea typeface="+mn-ea"/>
                <a:cs typeface="+mn-cs"/>
              </a:rPr>
              <a:t>generic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  	</a:t>
            </a:r>
            <a:r>
              <a:rPr kumimoji="0" lang="fr-LU" sz="2400" b="0" i="0" u="none" strike="noStrike" kern="1200" cap="none" spc="0" normalizeH="0" baseline="0" noProof="0" dirty="0">
                <a:ln>
                  <a:noFill/>
                </a:ln>
                <a:solidFill>
                  <a:srgbClr val="0070C0"/>
                </a:solidFill>
                <a:effectLst/>
                <a:uLnTx/>
                <a:uFillTx/>
                <a:latin typeface="Calibri" panose="020F0502020204030204"/>
                <a:ea typeface="+mn-ea"/>
                <a:cs typeface="+mn-cs"/>
              </a:rPr>
              <a:t>J’aime</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	les b</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âtiments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LU" sz="2400" b="0" i="0" u="none" strike="noStrike" kern="1200" cap="none" spc="0" normalizeH="0" baseline="0" noProof="0" dirty="0">
                <a:ln>
                  <a:noFill/>
                </a:ln>
                <a:solidFill>
                  <a:srgbClr val="00B050"/>
                </a:solidFill>
                <a:effectLst/>
                <a:uLnTx/>
                <a:uFillTx/>
                <a:latin typeface="Calibri" panose="020F0502020204030204"/>
                <a:ea typeface="+mn-ea"/>
                <a:cs typeface="+mn-cs"/>
              </a:rPr>
              <a:t>car ils sont intéressants</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LU"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Graphic 16" descr="Old Key with solid fill">
            <a:extLst>
              <a:ext uri="{FF2B5EF4-FFF2-40B4-BE49-F238E27FC236}">
                <a16:creationId xmlns:a16="http://schemas.microsoft.com/office/drawing/2014/main" id="{855F03AC-6B09-3A5B-3171-0D943104F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9600" y="459115"/>
            <a:ext cx="914400" cy="914400"/>
          </a:xfrm>
          <a:prstGeom prst="rect">
            <a:avLst/>
          </a:prstGeom>
        </p:spPr>
      </p:pic>
      <p:sp>
        <p:nvSpPr>
          <p:cNvPr id="5" name="TextBox 4">
            <a:extLst>
              <a:ext uri="{FF2B5EF4-FFF2-40B4-BE49-F238E27FC236}">
                <a16:creationId xmlns:a16="http://schemas.microsoft.com/office/drawing/2014/main" id="{688AE8B7-796B-171E-19CF-9B7EB09E6F2C}"/>
              </a:ext>
            </a:extLst>
          </p:cNvPr>
          <p:cNvSpPr txBox="1"/>
          <p:nvPr/>
        </p:nvSpPr>
        <p:spPr>
          <a:xfrm>
            <a:off x="609600" y="1916192"/>
            <a:ext cx="4941802" cy="1277273"/>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Vous écrivez un blog sur votre coll</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ège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Mentionnez:</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les b</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âtiments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Graphic 8" descr="Warning with solid fill">
            <a:extLst>
              <a:ext uri="{FF2B5EF4-FFF2-40B4-BE49-F238E27FC236}">
                <a16:creationId xmlns:a16="http://schemas.microsoft.com/office/drawing/2014/main" id="{54425E45-ACAB-8717-35D7-BA9FA3D905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5217" y="5179332"/>
            <a:ext cx="914400" cy="914400"/>
          </a:xfrm>
          <a:prstGeom prst="rect">
            <a:avLst/>
          </a:prstGeom>
        </p:spPr>
      </p:pic>
      <p:sp>
        <p:nvSpPr>
          <p:cNvPr id="10" name="TextBox 9">
            <a:extLst>
              <a:ext uri="{FF2B5EF4-FFF2-40B4-BE49-F238E27FC236}">
                <a16:creationId xmlns:a16="http://schemas.microsoft.com/office/drawing/2014/main" id="{FAB25F61-50FE-4C6A-7B6D-C3CC4BE67069}"/>
              </a:ext>
            </a:extLst>
          </p:cNvPr>
          <p:cNvSpPr txBox="1"/>
          <p:nvPr/>
        </p:nvSpPr>
        <p:spPr>
          <a:xfrm>
            <a:off x="609600" y="5062957"/>
            <a:ext cx="9342159" cy="1200329"/>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Just check if the bullet point is singular or plural.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What are the two clues to indicate if a noun is singular or plural?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How will it change how you justify your opinion?</a:t>
            </a:r>
          </a:p>
        </p:txBody>
      </p:sp>
      <p:sp>
        <p:nvSpPr>
          <p:cNvPr id="11" name="TextBox 10">
            <a:extLst>
              <a:ext uri="{FF2B5EF4-FFF2-40B4-BE49-F238E27FC236}">
                <a16:creationId xmlns:a16="http://schemas.microsoft.com/office/drawing/2014/main" id="{40B16A43-B474-D04F-6B10-79E82ECCE096}"/>
              </a:ext>
            </a:extLst>
          </p:cNvPr>
          <p:cNvSpPr txBox="1"/>
          <p:nvPr/>
        </p:nvSpPr>
        <p:spPr>
          <a:xfrm>
            <a:off x="7671225" y="4760729"/>
            <a:ext cx="4006972" cy="707886"/>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rPr>
              <a:t>-s or -x at the end of the </a:t>
            </a:r>
            <a:r>
              <a:rPr kumimoji="0" lang="fr-FR" sz="2000" b="1" i="0" u="none" strike="noStrike" kern="1200" cap="none" spc="0" normalizeH="0" baseline="0" noProof="0" dirty="0" err="1">
                <a:ln>
                  <a:noFill/>
                </a:ln>
                <a:solidFill>
                  <a:srgbClr val="C00000"/>
                </a:solidFill>
                <a:effectLst/>
                <a:uLnTx/>
                <a:uFillTx/>
                <a:latin typeface="Calibri" panose="020F0502020204030204"/>
                <a:ea typeface="+mn-ea"/>
                <a:cs typeface="+mn-cs"/>
              </a:rPr>
              <a:t>noun</a:t>
            </a:r>
            <a:endPar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rPr>
              <a:t>les/tes/vos in front of the </a:t>
            </a:r>
            <a:r>
              <a:rPr kumimoji="0" lang="fr-FR" sz="2000" b="1" i="0" u="none" strike="noStrike" kern="1200" cap="none" spc="0" normalizeH="0" baseline="0" noProof="0" dirty="0" err="1">
                <a:ln>
                  <a:noFill/>
                </a:ln>
                <a:solidFill>
                  <a:srgbClr val="C00000"/>
                </a:solidFill>
                <a:effectLst/>
                <a:uLnTx/>
                <a:uFillTx/>
                <a:latin typeface="Calibri" panose="020F0502020204030204"/>
                <a:ea typeface="+mn-ea"/>
                <a:cs typeface="+mn-cs"/>
              </a:rPr>
              <a:t>noun</a:t>
            </a:r>
            <a:endPar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99C7769-D6C5-E7B4-69C4-258DFFF25C68}"/>
              </a:ext>
            </a:extLst>
          </p:cNvPr>
          <p:cNvSpPr txBox="1"/>
          <p:nvPr/>
        </p:nvSpPr>
        <p:spPr>
          <a:xfrm>
            <a:off x="7903265" y="5880001"/>
            <a:ext cx="3613518" cy="707886"/>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rPr>
              <a:t>‘ils/elles sont’ </a:t>
            </a:r>
            <a:r>
              <a:rPr kumimoji="0" lang="fr-FR" sz="2000" b="1" i="0" u="none" strike="noStrike" kern="1200" cap="none" spc="0" normalizeH="0" baseline="0" noProof="0" dirty="0" err="1">
                <a:ln>
                  <a:noFill/>
                </a:ln>
                <a:solidFill>
                  <a:srgbClr val="C00000"/>
                </a:solidFill>
                <a:effectLst/>
                <a:uLnTx/>
                <a:uFillTx/>
                <a:latin typeface="Calibri" panose="020F0502020204030204"/>
                <a:ea typeface="+mn-ea"/>
                <a:cs typeface="+mn-cs"/>
              </a:rPr>
              <a:t>instead</a:t>
            </a:r>
            <a:r>
              <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rPr>
              <a:t> of ‘c’est’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rPr>
              <a:t>adjective in the plural </a:t>
            </a:r>
            <a:r>
              <a:rPr kumimoji="0" lang="fr-FR" sz="2000" b="1" i="0" u="none" strike="noStrike" kern="1200" cap="none" spc="0" normalizeH="0" baseline="0" noProof="0" dirty="0" err="1">
                <a:ln>
                  <a:noFill/>
                </a:ln>
                <a:solidFill>
                  <a:srgbClr val="C00000"/>
                </a:solidFill>
                <a:effectLst/>
                <a:uLnTx/>
                <a:uFillTx/>
                <a:latin typeface="Calibri" panose="020F0502020204030204"/>
                <a:ea typeface="+mn-ea"/>
                <a:cs typeface="+mn-cs"/>
              </a:rPr>
              <a:t>form</a:t>
            </a:r>
            <a:endPar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85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2AA298-7888-91EF-6666-C854CD05071A}"/>
              </a:ext>
            </a:extLst>
          </p:cNvPr>
          <p:cNvSpPr/>
          <p:nvPr/>
        </p:nvSpPr>
        <p:spPr>
          <a:xfrm>
            <a:off x="4833257" y="5007126"/>
            <a:ext cx="2192694" cy="449998"/>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54476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each of these obscure bullet points, use the secret key to write a simple opinion:</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les repas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la météo</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 logement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la circulation</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les études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 mariage</a:t>
            </a:r>
            <a:endParaRPr kumimoji="0" lang="fr-ML" sz="2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01031E9-21F7-C7EF-F99E-5EBA3DE395D3}"/>
              </a:ext>
            </a:extLst>
          </p:cNvPr>
          <p:cNvSpPr txBox="1"/>
          <p:nvPr/>
        </p:nvSpPr>
        <p:spPr>
          <a:xfrm>
            <a:off x="2773400" y="135320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J’adore les repas car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ils sont</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fantastique</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AD97981B-4E86-B15D-5FEE-892DB5056D87}"/>
              </a:ext>
            </a:extLst>
          </p:cNvPr>
          <p:cNvSpPr txBox="1"/>
          <p:nvPr/>
        </p:nvSpPr>
        <p:spPr>
          <a:xfrm>
            <a:off x="2773400" y="2045838"/>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n’aime pas la météo parce que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c’est</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nul.</a:t>
            </a:r>
          </a:p>
        </p:txBody>
      </p:sp>
      <p:sp>
        <p:nvSpPr>
          <p:cNvPr id="9" name="TextBox 8">
            <a:extLst>
              <a:ext uri="{FF2B5EF4-FFF2-40B4-BE49-F238E27FC236}">
                <a16:creationId xmlns:a16="http://schemas.microsoft.com/office/drawing/2014/main" id="{1F103571-E3A6-039D-EE41-238E9DB9D6D7}"/>
              </a:ext>
            </a:extLst>
          </p:cNvPr>
          <p:cNvSpPr txBox="1"/>
          <p:nvPr/>
        </p:nvSpPr>
        <p:spPr>
          <a:xfrm>
            <a:off x="2773400" y="282014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pense que le logement est génial.</a:t>
            </a:r>
          </a:p>
        </p:txBody>
      </p:sp>
      <p:sp>
        <p:nvSpPr>
          <p:cNvPr id="10" name="TextBox 9">
            <a:extLst>
              <a:ext uri="{FF2B5EF4-FFF2-40B4-BE49-F238E27FC236}">
                <a16:creationId xmlns:a16="http://schemas.microsoft.com/office/drawing/2014/main" id="{9BE1FE8B-4488-0A1A-A3F2-2461DF809B7F}"/>
              </a:ext>
            </a:extLst>
          </p:cNvPr>
          <p:cNvSpPr txBox="1"/>
          <p:nvPr/>
        </p:nvSpPr>
        <p:spPr>
          <a:xfrm>
            <a:off x="2773400" y="358042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mon</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avis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la circulation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est</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horrible.</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BDB1280-CA4E-E40B-F4E8-3329CC477662}"/>
              </a:ext>
            </a:extLst>
          </p:cNvPr>
          <p:cNvSpPr txBox="1"/>
          <p:nvPr/>
        </p:nvSpPr>
        <p:spPr>
          <a:xfrm>
            <a:off x="2773400" y="429377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déteste les études parce qu’</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elles sont</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barbant</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F770239B-E382-74F3-BC77-7C9F587D5715}"/>
              </a:ext>
            </a:extLst>
          </p:cNvPr>
          <p:cNvSpPr txBox="1"/>
          <p:nvPr/>
        </p:nvSpPr>
        <p:spPr>
          <a:xfrm>
            <a:off x="2422719" y="5007126"/>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J’adore le mariage étant donné que c’est super.</a:t>
            </a:r>
          </a:p>
        </p:txBody>
      </p:sp>
      <p:pic>
        <p:nvPicPr>
          <p:cNvPr id="15" name="Graphic 14" descr="Detective male with solid fill">
            <a:extLst>
              <a:ext uri="{FF2B5EF4-FFF2-40B4-BE49-F238E27FC236}">
                <a16:creationId xmlns:a16="http://schemas.microsoft.com/office/drawing/2014/main" id="{8A1B1195-A07B-9F70-D4E2-FD9AD564F7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760" y="5551558"/>
            <a:ext cx="914400" cy="914400"/>
          </a:xfrm>
          <a:prstGeom prst="rect">
            <a:avLst/>
          </a:prstGeom>
        </p:spPr>
      </p:pic>
      <p:sp>
        <p:nvSpPr>
          <p:cNvPr id="16" name="Speech Bubble: Rectangle with Corners Rounded 15">
            <a:extLst>
              <a:ext uri="{FF2B5EF4-FFF2-40B4-BE49-F238E27FC236}">
                <a16:creationId xmlns:a16="http://schemas.microsoft.com/office/drawing/2014/main" id="{9025B885-EAE2-6C3B-BC6B-48DF61ABAA27}"/>
              </a:ext>
            </a:extLst>
          </p:cNvPr>
          <p:cNvSpPr/>
          <p:nvPr/>
        </p:nvSpPr>
        <p:spPr>
          <a:xfrm>
            <a:off x="2422719" y="5699760"/>
            <a:ext cx="7650922" cy="658424"/>
          </a:xfrm>
          <a:prstGeom prst="wedgeRoundRectCallout">
            <a:avLst>
              <a:gd name="adj1" fmla="val -55377"/>
              <a:gd name="adj2" fmla="val -20826"/>
              <a:gd name="adj3" fmla="val 16667"/>
            </a:avLst>
          </a:prstGeom>
          <a:no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B050"/>
                </a:solidFill>
                <a:effectLst/>
                <a:uLnTx/>
                <a:uFillTx/>
                <a:latin typeface="Calibri" panose="020F0502020204030204"/>
                <a:ea typeface="+mn-ea"/>
                <a:cs typeface="+mn-cs"/>
              </a:rPr>
              <a:t>Félicitations</a:t>
            </a:r>
            <a:r>
              <a:rPr kumimoji="0" lang="en-GB" sz="2400" b="1" i="1" u="none" strike="noStrike" kern="1200" cap="none" spc="0" normalizeH="0" baseline="0" noProof="0" dirty="0">
                <a:ln>
                  <a:noFill/>
                </a:ln>
                <a:solidFill>
                  <a:srgbClr val="00B050"/>
                </a:solidFill>
                <a:effectLst/>
                <a:uLnTx/>
                <a:uFillTx/>
                <a:latin typeface="Calibri" panose="020F0502020204030204"/>
                <a:ea typeface="+mn-ea"/>
                <a:cs typeface="+mn-cs"/>
              </a:rPr>
              <a:t>! You now know how to fool the examiners!</a:t>
            </a:r>
          </a:p>
        </p:txBody>
      </p:sp>
      <p:sp>
        <p:nvSpPr>
          <p:cNvPr id="13" name="TextBox 12">
            <a:extLst>
              <a:ext uri="{FF2B5EF4-FFF2-40B4-BE49-F238E27FC236}">
                <a16:creationId xmlns:a16="http://schemas.microsoft.com/office/drawing/2014/main" id="{33057AB2-C585-4237-8C63-5F858EF1F4F6}"/>
              </a:ext>
            </a:extLst>
          </p:cNvPr>
          <p:cNvSpPr txBox="1"/>
          <p:nvPr/>
        </p:nvSpPr>
        <p:spPr>
          <a:xfrm>
            <a:off x="8562012" y="2172319"/>
            <a:ext cx="3004457" cy="2031325"/>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rPr>
              <a:t>Remember</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You can vary your conjunctions to say ‘because’: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car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parce</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que /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qu</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vu que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étant</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prstClr val="black"/>
                </a:solidFill>
                <a:effectLst/>
                <a:uLnTx/>
                <a:uFillTx/>
                <a:latin typeface="Calibri" panose="020F0502020204030204"/>
                <a:ea typeface="+mn-ea"/>
                <a:cs typeface="+mn-cs"/>
              </a:rPr>
              <a:t>donné</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que</a:t>
            </a:r>
          </a:p>
        </p:txBody>
      </p:sp>
    </p:spTree>
    <p:extLst>
      <p:ext uri="{BB962C8B-B14F-4D97-AF65-F5344CB8AC3E}">
        <p14:creationId xmlns:p14="http://schemas.microsoft.com/office/powerpoint/2010/main" val="81194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7" presetClass="emph" presetSubtype="0" fill="remove" grpId="0" nodeType="clickEffect">
                                  <p:stCondLst>
                                    <p:cond delay="0"/>
                                  </p:stCondLst>
                                  <p:childTnLst>
                                    <p:animClr clrSpc="rgb" dir="cw">
                                      <p:cBhvr override="childStyle">
                                        <p:cTn id="40" dur="250" autoRev="1" fill="remove"/>
                                        <p:tgtEl>
                                          <p:spTgt spid="13"/>
                                        </p:tgtEl>
                                        <p:attrNameLst>
                                          <p:attrName>style.color</p:attrName>
                                        </p:attrNameLst>
                                      </p:cBhvr>
                                      <p:to>
                                        <a:schemeClr val="bg1"/>
                                      </p:to>
                                    </p:animClr>
                                    <p:animClr clrSpc="rgb" dir="cw">
                                      <p:cBhvr>
                                        <p:cTn id="41" dur="250" autoRev="1" fill="remove"/>
                                        <p:tgtEl>
                                          <p:spTgt spid="13"/>
                                        </p:tgtEl>
                                        <p:attrNameLst>
                                          <p:attrName>fillcolor</p:attrName>
                                        </p:attrNameLst>
                                      </p:cBhvr>
                                      <p:to>
                                        <a:schemeClr val="bg1"/>
                                      </p:to>
                                    </p:animClr>
                                    <p:set>
                                      <p:cBhvr>
                                        <p:cTn id="42" dur="250" autoRev="1" fill="remove"/>
                                        <p:tgtEl>
                                          <p:spTgt spid="13"/>
                                        </p:tgtEl>
                                        <p:attrNameLst>
                                          <p:attrName>fill.type</p:attrName>
                                        </p:attrNameLst>
                                      </p:cBhvr>
                                      <p:to>
                                        <p:strVal val="solid"/>
                                      </p:to>
                                    </p:set>
                                    <p:set>
                                      <p:cBhvr>
                                        <p:cTn id="43" dur="250" autoRev="1" fill="remove"/>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 grpId="0" build="p"/>
      <p:bldP spid="7" grpId="0" build="p"/>
      <p:bldP spid="9" grpId="0" build="p"/>
      <p:bldP spid="10" grpId="0" build="p"/>
      <p:bldP spid="11" grpId="0" build="p"/>
      <p:bldP spid="12" grpId="0" build="p"/>
      <p:bldP spid="16" grpId="0" animBg="1"/>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789767" y="1041614"/>
            <a:ext cx="384932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Apply all the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if you don’t know a bullet point, use the secret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pay attention to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c’est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versus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elles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537005E3-EC23-19E6-0BB3-BAA3CCFC3BE0}"/>
              </a:ext>
            </a:extLst>
          </p:cNvPr>
          <p:cNvSpPr txBox="1"/>
          <p:nvPr/>
        </p:nvSpPr>
        <p:spPr>
          <a:xfrm>
            <a:off x="4869670" y="952908"/>
            <a:ext cx="6261100" cy="2920736"/>
          </a:xfrm>
          <a:prstGeom prst="rect">
            <a:avLst/>
          </a:prstGeom>
          <a:solidFill>
            <a:schemeClr val="bg1"/>
          </a:solid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région.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ù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habitez</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magasins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transports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a:t>
            </a:r>
            <a:r>
              <a:rPr kumimoji="0" lang="fr-FR"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probl</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èmes</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Ecrivez environ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40</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0" marR="0" lvl="0" indent="0" algn="r" defTabSz="914400" rtl="0" eaLnBrk="1" fontAlgn="auto" latinLnBrk="0" hangingPunct="1">
              <a:lnSpc>
                <a:spcPts val="1200"/>
              </a:lnSpc>
              <a:spcBef>
                <a:spcPts val="300"/>
              </a:spcBef>
              <a:spcAft>
                <a:spcPts val="0"/>
              </a:spcAft>
              <a:buClrTx/>
              <a:buSzTx/>
              <a:buFontTx/>
              <a:buNone/>
              <a:tabLst/>
              <a:defRPr/>
            </a:pP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sp>
        <p:nvSpPr>
          <p:cNvPr id="18" name="TextBox 17">
            <a:extLst>
              <a:ext uri="{FF2B5EF4-FFF2-40B4-BE49-F238E27FC236}">
                <a16:creationId xmlns:a16="http://schemas.microsoft.com/office/drawing/2014/main" id="{76BA5876-FED8-6944-DEA7-9A3F606D1E56}"/>
              </a:ext>
            </a:extLst>
          </p:cNvPr>
          <p:cNvSpPr txBox="1"/>
          <p:nvPr/>
        </p:nvSpPr>
        <p:spPr>
          <a:xfrm>
            <a:off x="795337" y="4016048"/>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Give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a:t>
            </a:r>
          </a:p>
        </p:txBody>
      </p:sp>
    </p:spTree>
    <p:extLst>
      <p:ext uri="{BB962C8B-B14F-4D97-AF65-F5344CB8AC3E}">
        <p14:creationId xmlns:p14="http://schemas.microsoft.com/office/powerpoint/2010/main" val="292382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47"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600000"/>
                                        <p:tgtEl>
                                          <p:spTgt spid="14"/>
                                        </p:tgtEl>
                                      </p:cBhvr>
                                    </p:animEffect>
                                  </p:childTnLst>
                                </p:cTn>
                              </p:par>
                            </p:childTnLst>
                          </p:cTn>
                        </p:par>
                        <p:par>
                          <p:cTn id="12" fill="hold">
                            <p:stCondLst>
                              <p:cond delay="600000"/>
                            </p:stCondLst>
                            <p:childTnLst>
                              <p:par>
                                <p:cTn id="13" presetID="1"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5"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F1023-F8D8-33E0-2397-C5881BEE2B57}"/>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tackling bullet points that are unknown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producing 3 verbs in 3 tenses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429414" y="63644"/>
            <a:ext cx="4762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E66FB30-DC10-6359-B96C-6A2EC38931F6}"/>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075CA819-07A9-3885-0598-AEF17271F6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13715" y="1580102"/>
            <a:ext cx="621831" cy="621831"/>
          </a:xfrm>
          <a:prstGeom prst="rect">
            <a:avLst/>
          </a:prstGeom>
        </p:spPr>
      </p:pic>
      <p:pic>
        <p:nvPicPr>
          <p:cNvPr id="7" name="Graphic 6" descr="Checkmark with solid fill">
            <a:extLst>
              <a:ext uri="{FF2B5EF4-FFF2-40B4-BE49-F238E27FC236}">
                <a16:creationId xmlns:a16="http://schemas.microsoft.com/office/drawing/2014/main" id="{8489B9ED-33DE-9857-B1A3-5041072043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53727" y="1500430"/>
            <a:ext cx="621831" cy="621831"/>
          </a:xfrm>
          <a:prstGeom prst="rect">
            <a:avLst/>
          </a:prstGeom>
        </p:spPr>
      </p:pic>
    </p:spTree>
    <p:extLst>
      <p:ext uri="{BB962C8B-B14F-4D97-AF65-F5344CB8AC3E}">
        <p14:creationId xmlns:p14="http://schemas.microsoft.com/office/powerpoint/2010/main" val="286646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FB3A0A4-44EC-476A-1CC3-139FD6195B84}"/>
              </a:ext>
            </a:extLst>
          </p:cNvPr>
          <p:cNvSpPr txBox="1"/>
          <p:nvPr/>
        </p:nvSpPr>
        <p:spPr>
          <a:xfrm>
            <a:off x="9093319" y="4015192"/>
            <a:ext cx="2981377" cy="2553891"/>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verbs: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visité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visited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c’était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voudrais/j’aimerais + INF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 to + verb</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 serait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would be</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 je pouvais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if I could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639668" y="-76213"/>
            <a:ext cx="2557658" cy="1201765"/>
            <a:chOff x="9172703" y="-76213"/>
            <a:chExt cx="2557658" cy="1201765"/>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 – 90-word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74003" y="989860"/>
            <a:ext cx="5189073" cy="264512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202543" y="1030301"/>
            <a:ext cx="4958195" cy="26046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common</a:t>
            </a: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vocabulary</a:t>
            </a:r>
            <a:endPar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rapports</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relationships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projets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projects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activités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activities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opinion de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opinion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 préféré(e)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favourite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préférence pour…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preference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for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M"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vous voulez</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want</a:t>
            </a:r>
            <a:endPar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M"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ce que vous aimez</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what</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like</a:t>
            </a: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5321014" y="856371"/>
            <a:ext cx="6058188" cy="311746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A88753-46C0-2EAB-A825-BA2D1C49B978}"/>
              </a:ext>
            </a:extLst>
          </p:cNvPr>
          <p:cNvSpPr txBox="1"/>
          <p:nvPr/>
        </p:nvSpPr>
        <p:spPr>
          <a:xfrm>
            <a:off x="5415476" y="825891"/>
            <a:ext cx="491670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hier (soir)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yesterday (evening)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week-end dernier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weekend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samedi dernier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Saturday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semaine dernière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récemment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recently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 récent(e)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 recent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week-end prochain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 weekend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l’avenir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pour votre prochain …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for your next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E9F8CC82-D0B7-C172-5529-3C78718EF50D}"/>
              </a:ext>
            </a:extLst>
          </p:cNvPr>
          <p:cNvSpPr txBox="1"/>
          <p:nvPr/>
        </p:nvSpPr>
        <p:spPr>
          <a:xfrm>
            <a:off x="190115" y="3762075"/>
            <a:ext cx="454154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étant donné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given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seeing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plus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cependant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revanche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néanmoins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aussi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also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plus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0E0076B-0D9A-E127-829E-372D19D04897}"/>
              </a:ext>
            </a:extLst>
          </p:cNvPr>
          <p:cNvSpPr/>
          <p:nvPr/>
        </p:nvSpPr>
        <p:spPr>
          <a:xfrm>
            <a:off x="115344" y="3676888"/>
            <a:ext cx="5161506" cy="311746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DC8AFD8-6205-C1C5-8EDD-4679E4056059}"/>
              </a:ext>
            </a:extLst>
          </p:cNvPr>
          <p:cNvSpPr txBox="1"/>
          <p:nvPr/>
        </p:nvSpPr>
        <p:spPr>
          <a:xfrm>
            <a:off x="5444478" y="4020333"/>
            <a:ext cx="454154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Opinion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préfère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prefer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dirais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say that</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crois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plus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Adjectives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captivant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captivating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fascinant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passionnant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p:txBody>
      </p:sp>
      <p:sp>
        <p:nvSpPr>
          <p:cNvPr id="24" name="Rectangle: Rounded Corners 23">
            <a:extLst>
              <a:ext uri="{FF2B5EF4-FFF2-40B4-BE49-F238E27FC236}">
                <a16:creationId xmlns:a16="http://schemas.microsoft.com/office/drawing/2014/main" id="{8B69B85C-AF7F-9E1D-F3BB-27FEE440313F}"/>
              </a:ext>
            </a:extLst>
          </p:cNvPr>
          <p:cNvSpPr/>
          <p:nvPr/>
        </p:nvSpPr>
        <p:spPr>
          <a:xfrm>
            <a:off x="5321014" y="4021562"/>
            <a:ext cx="3677843" cy="2739017"/>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9B9E4CE-F19B-2354-08CB-916AB82D53F6}"/>
              </a:ext>
            </a:extLst>
          </p:cNvPr>
          <p:cNvSpPr txBox="1"/>
          <p:nvPr/>
        </p:nvSpPr>
        <p:spPr>
          <a:xfrm>
            <a:off x="9636665" y="1678891"/>
            <a:ext cx="2438031" cy="1634490"/>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Sequencers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d’abord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first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puis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then</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après</a:t>
            </a: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after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finalement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finally</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164994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How the 90-word is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90-word is awarded marks in the same way as the 40-word question:</a:t>
            </a:r>
          </a:p>
        </p:txBody>
      </p:sp>
      <p:pic>
        <p:nvPicPr>
          <p:cNvPr id="5" name="Picture 4">
            <a:extLst>
              <a:ext uri="{FF2B5EF4-FFF2-40B4-BE49-F238E27FC236}">
                <a16:creationId xmlns:a16="http://schemas.microsoft.com/office/drawing/2014/main" id="{698E4B7C-1A10-0A56-D53D-408E26EB815D}"/>
              </a:ext>
            </a:extLst>
          </p:cNvPr>
          <p:cNvPicPr>
            <a:picLocks noChangeAspect="1"/>
          </p:cNvPicPr>
          <p:nvPr/>
        </p:nvPicPr>
        <p:blipFill>
          <a:blip r:embed="rId6"/>
          <a:stretch>
            <a:fillRect/>
          </a:stretch>
        </p:blipFill>
        <p:spPr>
          <a:xfrm>
            <a:off x="582434" y="1800808"/>
            <a:ext cx="7019310" cy="4579264"/>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B694D6DF-93D7-E738-39D2-AE268D985DF6}"/>
              </a:ext>
            </a:extLst>
          </p:cNvPr>
          <p:cNvSpPr txBox="1"/>
          <p:nvPr/>
        </p:nvSpPr>
        <p:spPr>
          <a:xfrm>
            <a:off x="7734548" y="1800808"/>
            <a:ext cx="387780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What it means: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 A minimum number of bullet points must be covered for the award of marks for Content, as follows: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10-7 marks: 4 bullet points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6-5 marks: 3 bullet points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4-3 marks: 2 bullet points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2-1 marks: 1 bullet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2. Keep to the structures you are confident with to maintain clear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3. Express opinions in a variety of ways and justify them.</a:t>
            </a:r>
          </a:p>
        </p:txBody>
      </p:sp>
    </p:spTree>
    <p:extLst>
      <p:ext uri="{BB962C8B-B14F-4D97-AF65-F5344CB8AC3E}">
        <p14:creationId xmlns:p14="http://schemas.microsoft.com/office/powerpoint/2010/main" val="134691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How the 90-word is assessed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90-word is awarded marks in the same way as the 40-word question:</a:t>
            </a:r>
          </a:p>
        </p:txBody>
      </p:sp>
      <p:sp>
        <p:nvSpPr>
          <p:cNvPr id="11" name="TextBox 10">
            <a:extLst>
              <a:ext uri="{FF2B5EF4-FFF2-40B4-BE49-F238E27FC236}">
                <a16:creationId xmlns:a16="http://schemas.microsoft.com/office/drawing/2014/main" id="{B694D6DF-93D7-E738-39D2-AE268D985DF6}"/>
              </a:ext>
            </a:extLst>
          </p:cNvPr>
          <p:cNvSpPr txBox="1"/>
          <p:nvPr/>
        </p:nvSpPr>
        <p:spPr>
          <a:xfrm>
            <a:off x="583146" y="1754293"/>
            <a:ext cx="3651420" cy="3847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What it means: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1. Use vocabulary that is specific to the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2. Use the present, past and future confidently. Have 3 verbs for each tense and prepare them before you write.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3. Link your sentences with a variety of conjunctions.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4. Use some pre-learnt complex phrases.</a:t>
            </a:r>
          </a:p>
        </p:txBody>
      </p:sp>
      <p:pic>
        <p:nvPicPr>
          <p:cNvPr id="7" name="Picture 6">
            <a:extLst>
              <a:ext uri="{FF2B5EF4-FFF2-40B4-BE49-F238E27FC236}">
                <a16:creationId xmlns:a16="http://schemas.microsoft.com/office/drawing/2014/main" id="{DD1607F7-98EE-6715-300E-149DE96BCC5C}"/>
              </a:ext>
            </a:extLst>
          </p:cNvPr>
          <p:cNvPicPr>
            <a:picLocks noChangeAspect="1"/>
          </p:cNvPicPr>
          <p:nvPr/>
        </p:nvPicPr>
        <p:blipFill>
          <a:blip r:embed="rId6"/>
          <a:stretch>
            <a:fillRect/>
          </a:stretch>
        </p:blipFill>
        <p:spPr>
          <a:xfrm>
            <a:off x="4234565" y="1650297"/>
            <a:ext cx="7331903" cy="43516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056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7" name="Picture 6">
            <a:extLst>
              <a:ext uri="{FF2B5EF4-FFF2-40B4-BE49-F238E27FC236}">
                <a16:creationId xmlns:a16="http://schemas.microsoft.com/office/drawing/2014/main" id="{C6773154-7E3D-E5D5-0951-E00A7F15999F}"/>
              </a:ext>
            </a:extLst>
          </p:cNvPr>
          <p:cNvPicPr>
            <a:picLocks noChangeAspect="1"/>
          </p:cNvPicPr>
          <p:nvPr/>
        </p:nvPicPr>
        <p:blipFill>
          <a:blip r:embed="rId6"/>
          <a:stretch>
            <a:fillRect/>
          </a:stretch>
        </p:blipFill>
        <p:spPr>
          <a:xfrm>
            <a:off x="697169" y="955294"/>
            <a:ext cx="4304015" cy="549639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Remember, taking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242731" y="1031682"/>
            <a:ext cx="6323738" cy="537499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60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First focus on writing 10 words per bullet point</a:t>
            </a:r>
          </a:p>
          <a:p>
            <a:pPr marL="457200" marR="0" lvl="0" indent="-457200" algn="l" defTabSz="914400" rtl="0" eaLnBrk="1" fontAlgn="auto" latinLnBrk="0" hangingPunct="1">
              <a:lnSpc>
                <a:spcPct val="150000"/>
              </a:lnSpc>
              <a:spcBef>
                <a:spcPts val="60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Skip 3 lines between each answer!</a:t>
            </a:r>
          </a:p>
          <a:p>
            <a:pPr marL="457200" marR="0" lvl="0" indent="-457200" algn="l" defTabSz="914400" rtl="0" eaLnBrk="1" fontAlgn="auto" latinLnBrk="0" hangingPunct="1">
              <a:lnSpc>
                <a:spcPct val="150000"/>
              </a:lnSpc>
              <a:spcBef>
                <a:spcPts val="60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(That’s so you can add more details later)</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ou</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reached 40 words!</a:t>
            </a:r>
          </a:p>
          <a:p>
            <a:pPr marL="457200" marR="0" lvl="0" indent="-457200" algn="l" defTabSz="914400" rtl="0" eaLnBrk="1" fontAlgn="auto" latinLnBrk="0" hangingPunct="1">
              <a:lnSpc>
                <a:spcPct val="150000"/>
              </a:lnSpc>
              <a:spcBef>
                <a:spcPts val="600"/>
              </a:spcBef>
              <a:spcAft>
                <a:spcPts val="0"/>
              </a:spcAft>
              <a:buClrTx/>
              <a:buSzTx/>
              <a:buFont typeface="+mj-lt"/>
              <a:buAutoNum type="arabicPeriod" startAt="4"/>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go back and try to add 10 more words per bullet point by:</a:t>
            </a:r>
          </a:p>
          <a:p>
            <a:pPr marL="914400" marR="0" lvl="1"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adding an extra or contrasting opinion</a:t>
            </a:r>
          </a:p>
          <a:p>
            <a:pPr marL="914400" marR="0" lvl="1"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adding an extra activity</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just like that, you reached 76 words!</a:t>
            </a:r>
          </a:p>
        </p:txBody>
      </p:sp>
      <p:sp>
        <p:nvSpPr>
          <p:cNvPr id="12" name="TextBox 11">
            <a:extLst>
              <a:ext uri="{FF2B5EF4-FFF2-40B4-BE49-F238E27FC236}">
                <a16:creationId xmlns:a16="http://schemas.microsoft.com/office/drawing/2014/main" id="{402BA222-B2AE-EAB3-7388-B63AF552B492}"/>
              </a:ext>
            </a:extLst>
          </p:cNvPr>
          <p:cNvSpPr txBox="1"/>
          <p:nvPr/>
        </p:nvSpPr>
        <p:spPr>
          <a:xfrm>
            <a:off x="955975" y="2899922"/>
            <a:ext cx="404521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J’aime le shopping car c’est très amusant.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Mon transport préféré pour aller en ville c’est le bus car c’est rapide.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Samedi dernier je suis allé aux magasins de sport, c’était vraiment génial.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Le week-end prochain, je vais aller au cinéma en ville.</a:t>
            </a:r>
          </a:p>
        </p:txBody>
      </p:sp>
      <p:sp>
        <p:nvSpPr>
          <p:cNvPr id="13" name="TextBox 12">
            <a:extLst>
              <a:ext uri="{FF2B5EF4-FFF2-40B4-BE49-F238E27FC236}">
                <a16:creationId xmlns:a16="http://schemas.microsoft.com/office/drawing/2014/main" id="{7DBDBBC2-FD0F-A6C4-D2D5-5A620CCCD9A2}"/>
              </a:ext>
            </a:extLst>
          </p:cNvPr>
          <p:cNvSpPr txBox="1"/>
          <p:nvPr/>
        </p:nvSpPr>
        <p:spPr>
          <a:xfrm>
            <a:off x="955975" y="3177678"/>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J’adore acheter des vêtements car c’est fascinant. </a:t>
            </a:r>
          </a:p>
        </p:txBody>
      </p:sp>
      <p:sp>
        <p:nvSpPr>
          <p:cNvPr id="15" name="TextBox 14">
            <a:extLst>
              <a:ext uri="{FF2B5EF4-FFF2-40B4-BE49-F238E27FC236}">
                <a16:creationId xmlns:a16="http://schemas.microsoft.com/office/drawing/2014/main" id="{EEBDFDE3-AC21-3A0B-44FB-3C2FAE46A61E}"/>
              </a:ext>
            </a:extLst>
          </p:cNvPr>
          <p:cNvSpPr txBox="1"/>
          <p:nvPr/>
        </p:nvSpPr>
        <p:spPr>
          <a:xfrm>
            <a:off x="955975" y="4284916"/>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Cependant je déteste le train car c’est super cher.</a:t>
            </a:r>
          </a:p>
        </p:txBody>
      </p:sp>
      <p:sp>
        <p:nvSpPr>
          <p:cNvPr id="16" name="TextBox 15">
            <a:extLst>
              <a:ext uri="{FF2B5EF4-FFF2-40B4-BE49-F238E27FC236}">
                <a16:creationId xmlns:a16="http://schemas.microsoft.com/office/drawing/2014/main" id="{E129F736-0D0D-D9BE-317D-016BA969DDC8}"/>
              </a:ext>
            </a:extLst>
          </p:cNvPr>
          <p:cNvSpPr txBox="1"/>
          <p:nvPr/>
        </p:nvSpPr>
        <p:spPr>
          <a:xfrm>
            <a:off x="955975" y="5365815"/>
            <a:ext cx="391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De plus, j’ai joué au foot au parc.</a:t>
            </a:r>
          </a:p>
        </p:txBody>
      </p:sp>
      <p:sp>
        <p:nvSpPr>
          <p:cNvPr id="17" name="TextBox 16">
            <a:extLst>
              <a:ext uri="{FF2B5EF4-FFF2-40B4-BE49-F238E27FC236}">
                <a16:creationId xmlns:a16="http://schemas.microsoft.com/office/drawing/2014/main" id="{B773CBCE-84D0-5591-40CF-F5CCBE221CAE}"/>
              </a:ext>
            </a:extLst>
          </p:cNvPr>
          <p:cNvSpPr txBox="1"/>
          <p:nvPr/>
        </p:nvSpPr>
        <p:spPr>
          <a:xfrm>
            <a:off x="2476499" y="5873087"/>
            <a:ext cx="27834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Je vais aussi jouer au tennis car c’est mon sport préféré.</a:t>
            </a:r>
          </a:p>
        </p:txBody>
      </p:sp>
    </p:spTree>
    <p:extLst>
      <p:ext uri="{BB962C8B-B14F-4D97-AF65-F5344CB8AC3E}">
        <p14:creationId xmlns:p14="http://schemas.microsoft.com/office/powerpoint/2010/main" val="30509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7" name="Picture 6">
            <a:extLst>
              <a:ext uri="{FF2B5EF4-FFF2-40B4-BE49-F238E27FC236}">
                <a16:creationId xmlns:a16="http://schemas.microsoft.com/office/drawing/2014/main" id="{C6773154-7E3D-E5D5-0951-E00A7F15999F}"/>
              </a:ext>
            </a:extLst>
          </p:cNvPr>
          <p:cNvPicPr>
            <a:picLocks noChangeAspect="1"/>
          </p:cNvPicPr>
          <p:nvPr/>
        </p:nvPicPr>
        <p:blipFill>
          <a:blip r:embed="rId6"/>
          <a:stretch>
            <a:fillRect/>
          </a:stretch>
        </p:blipFill>
        <p:spPr>
          <a:xfrm>
            <a:off x="697169" y="955294"/>
            <a:ext cx="4304015" cy="549639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Taking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236714" y="1051784"/>
            <a:ext cx="6493648" cy="5328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word count matters, remember that you can:</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gain 3 words by saying </a:t>
            </a: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who you do an activity with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(avec ma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avec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mes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amis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gain 2-3 words by </a:t>
            </a:r>
            <a:r>
              <a:rPr kumimoji="0" lang="en-GB" sz="2400" b="1" i="0" u="none" strike="noStrike" kern="1200" cap="none" spc="0" normalizeH="0" baseline="0" noProof="0" dirty="0">
                <a:ln>
                  <a:noFill/>
                </a:ln>
                <a:solidFill>
                  <a:srgbClr val="7030A0"/>
                </a:solidFill>
                <a:effectLst/>
                <a:uLnTx/>
                <a:uFillTx/>
                <a:latin typeface="Calibri" panose="020F0502020204030204"/>
                <a:ea typeface="+mn-ea"/>
                <a:cs typeface="+mn-cs"/>
              </a:rPr>
              <a:t>saying where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(au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cinéma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au parc)</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gain 2-3 words by </a:t>
            </a:r>
            <a:r>
              <a:rPr kumimoji="0" lang="en-GB" sz="2400" b="1" i="0" u="none" strike="noStrike" kern="1200" cap="none" spc="0" normalizeH="0" baseline="0" noProof="0" dirty="0">
                <a:ln>
                  <a:noFill/>
                </a:ln>
                <a:solidFill>
                  <a:srgbClr val="92D050"/>
                </a:solidFill>
                <a:effectLst/>
                <a:uLnTx/>
                <a:uFillTx/>
                <a:latin typeface="Calibri" panose="020F0502020204030204"/>
                <a:ea typeface="+mn-ea"/>
                <a:cs typeface="+mn-cs"/>
              </a:rPr>
              <a:t>adding time expressions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 week-end dernier,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l’année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prochaine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now you have 95 words!!!</a:t>
            </a:r>
          </a:p>
        </p:txBody>
      </p:sp>
      <p:sp>
        <p:nvSpPr>
          <p:cNvPr id="5" name="TextBox 4">
            <a:extLst>
              <a:ext uri="{FF2B5EF4-FFF2-40B4-BE49-F238E27FC236}">
                <a16:creationId xmlns:a16="http://schemas.microsoft.com/office/drawing/2014/main" id="{329047A9-1F00-4579-6602-B090A2CD46EA}"/>
              </a:ext>
            </a:extLst>
          </p:cNvPr>
          <p:cNvSpPr txBox="1"/>
          <p:nvPr/>
        </p:nvSpPr>
        <p:spPr>
          <a:xfrm>
            <a:off x="923925" y="2830061"/>
            <a:ext cx="3983249" cy="3550011"/>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J’aime le shopping car c’est très amusant. J’adore acheter des vêtements car c’est fascinant.</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Mon transport préféré pour aller en ville c’est le bus car c’est rapide. Cependant je déteste le train car c’est super cher.</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Samedi dernier je suis allé aux magasins de sport, c’était vraiment génial. De plus, j’ai joué au foot au parc.</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Le week-end prochain, je vais aller au cinéma en ville. Je vais aussi jouer au tennis car c’est mon sport préféré.</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D99F8A0-FF14-4F86-E753-93FB421BF1B3}"/>
              </a:ext>
            </a:extLst>
          </p:cNvPr>
          <p:cNvSpPr txBox="1"/>
          <p:nvPr/>
        </p:nvSpPr>
        <p:spPr>
          <a:xfrm>
            <a:off x="923925" y="2849632"/>
            <a:ext cx="4419600" cy="3550011"/>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J’aime le shopping car c’est très amusant. J’adore acheter des vêtements </a:t>
            </a:r>
            <a:r>
              <a:rPr kumimoji="0" lang="fr-FR"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avec ma sœur </a:t>
            </a:r>
            <a:r>
              <a:rPr kumimoji="0" lang="fr-FR"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au centre commercial </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car c’est fascinant.</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Mon transport préféré pour aller en ville c’est le bus car c’est rapide. Cependant je déteste le train car c’est super cher.</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Samedi dernier je suis allé aux magasins de sport, c’était vraiment génial. De plus, </a:t>
            </a:r>
            <a:r>
              <a:rPr kumimoji="0" lang="fr-FR" sz="1600" b="1" i="0" u="none"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le week-end dernier</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j’ai joué au foot </a:t>
            </a:r>
            <a:r>
              <a:rPr kumimoji="0" lang="fr-FR"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avec mon père</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au parc</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Le week-end prochain, je vais aller </a:t>
            </a:r>
            <a:r>
              <a:rPr kumimoji="0" lang="fr-FR"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au cinéma </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en ville </a:t>
            </a:r>
            <a:r>
              <a:rPr kumimoji="0" lang="fr-FR"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avec mes cousins</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Je vais aussi jouer au tennis </a:t>
            </a:r>
            <a:r>
              <a:rPr kumimoji="0" lang="fr-FR" sz="1600" b="1" i="0" u="none"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avec mon oncle </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car c’est mon sport préféré.</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52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r>
              <a:rPr lang="en-GB" sz="2400"/>
              <a:t>Let’s have a look at the mark scheme for question 1:</a:t>
            </a:r>
            <a:endParaRPr lang="fr-FR" sz="2400">
              <a:solidFill>
                <a:srgbClr val="C00000"/>
              </a:solidFill>
            </a:endParaRPr>
          </a:p>
          <a:p>
            <a:endParaRPr lang="en-GB" sz="2400"/>
          </a:p>
        </p:txBody>
      </p:sp>
      <p:pic>
        <p:nvPicPr>
          <p:cNvPr id="16" name="Picture 15">
            <a:extLst>
              <a:ext uri="{FF2B5EF4-FFF2-40B4-BE49-F238E27FC236}">
                <a16:creationId xmlns:a16="http://schemas.microsoft.com/office/drawing/2014/main" id="{6783B7BF-4102-3EB5-432F-6998451E3EC2}"/>
              </a:ext>
            </a:extLst>
          </p:cNvPr>
          <p:cNvPicPr>
            <a:picLocks noChangeAspect="1"/>
          </p:cNvPicPr>
          <p:nvPr/>
        </p:nvPicPr>
        <p:blipFill>
          <a:blip r:embed="rId6"/>
          <a:stretch>
            <a:fillRect/>
          </a:stretch>
        </p:blipFill>
        <p:spPr>
          <a:xfrm>
            <a:off x="709751" y="1322509"/>
            <a:ext cx="10368608" cy="3321680"/>
          </a:xfrm>
          <a:prstGeom prst="rect">
            <a:avLst/>
          </a:prstGeom>
        </p:spPr>
      </p:pic>
      <p:sp>
        <p:nvSpPr>
          <p:cNvPr id="18" name="TextBox 17">
            <a:extLst>
              <a:ext uri="{FF2B5EF4-FFF2-40B4-BE49-F238E27FC236}">
                <a16:creationId xmlns:a16="http://schemas.microsoft.com/office/drawing/2014/main" id="{19A04DEE-7E01-49B3-090D-BF1AF5305123}"/>
              </a:ext>
            </a:extLst>
          </p:cNvPr>
          <p:cNvSpPr txBox="1"/>
          <p:nvPr/>
        </p:nvSpPr>
        <p:spPr>
          <a:xfrm>
            <a:off x="709750" y="4674624"/>
            <a:ext cx="10368607" cy="2308324"/>
          </a:xfrm>
          <a:prstGeom prst="rect">
            <a:avLst/>
          </a:prstGeom>
          <a:noFill/>
        </p:spPr>
        <p:txBody>
          <a:bodyPr wrap="square">
            <a:spAutoFit/>
          </a:bodyPr>
          <a:lstStyle/>
          <a:p>
            <a:r>
              <a:rPr lang="en-GB" sz="2400"/>
              <a:t>For 2 marks </a:t>
            </a:r>
          </a:p>
          <a:p>
            <a:r>
              <a:rPr lang="en-GB" sz="2400"/>
              <a:t>• The response must be in the </a:t>
            </a:r>
            <a:r>
              <a:rPr lang="en-GB" sz="2400" b="1"/>
              <a:t>form of a sentence, using an appropriate conjugated verb. </a:t>
            </a:r>
          </a:p>
          <a:p>
            <a:r>
              <a:rPr lang="en-GB" sz="2400"/>
              <a:t>• The same verb/grammatical structure may be </a:t>
            </a:r>
            <a:r>
              <a:rPr lang="en-GB" sz="2400" b="1"/>
              <a:t>repeated </a:t>
            </a:r>
            <a:r>
              <a:rPr lang="en-GB" sz="2400"/>
              <a:t>in more than one sentence, e.g. ‘</a:t>
            </a:r>
            <a:r>
              <a:rPr lang="en-GB" sz="2400" b="1"/>
              <a:t>il y a</a:t>
            </a:r>
            <a:r>
              <a:rPr lang="en-GB" sz="2400"/>
              <a:t>’ plus different nouns. </a:t>
            </a:r>
          </a:p>
          <a:p>
            <a:endParaRPr lang="en-GB" sz="2400"/>
          </a:p>
        </p:txBody>
      </p:sp>
    </p:spTree>
    <p:extLst>
      <p:ext uri="{BB962C8B-B14F-4D97-AF65-F5344CB8AC3E}">
        <p14:creationId xmlns:p14="http://schemas.microsoft.com/office/powerpoint/2010/main" val="1501867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02105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Reminder: 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task will have words in the bullet points, which you must remember to change! For instance, they will address you as ‘vous’, so we need to know how to change these appropriately in our answers. Do you remember how to change these? </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votre’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(check gender of noun)</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vos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CB7676B8-D4F2-59DB-6720-4B0E9CF27091}"/>
              </a:ext>
            </a:extLst>
          </p:cNvPr>
          <p:cNvSpPr/>
          <p:nvPr/>
        </p:nvSpPr>
        <p:spPr>
          <a:xfrm>
            <a:off x="6357257" y="3603171"/>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F0744E57-7635-5C62-A735-AFDCF962A518}"/>
              </a:ext>
            </a:extLst>
          </p:cNvPr>
          <p:cNvSpPr/>
          <p:nvPr/>
        </p:nvSpPr>
        <p:spPr>
          <a:xfrm>
            <a:off x="6357257" y="4126020"/>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789B43-4EB6-DD12-1898-738489937986}"/>
              </a:ext>
            </a:extLst>
          </p:cNvPr>
          <p:cNvSpPr/>
          <p:nvPr/>
        </p:nvSpPr>
        <p:spPr>
          <a:xfrm>
            <a:off x="6357257" y="4718158"/>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B8ECA77-A4A8-37E3-9CE8-F8B584AF85BA}"/>
              </a:ext>
            </a:extLst>
          </p:cNvPr>
          <p:cNvSpPr/>
          <p:nvPr/>
        </p:nvSpPr>
        <p:spPr>
          <a:xfrm>
            <a:off x="6357257" y="5310296"/>
            <a:ext cx="5373104"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Tree>
    <p:extLst>
      <p:ext uri="{BB962C8B-B14F-4D97-AF65-F5344CB8AC3E}">
        <p14:creationId xmlns:p14="http://schemas.microsoft.com/office/powerpoint/2010/main" val="289141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91445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51398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Conjugated verbs are also an element to adapt in your answer. Do you remember the ways to change the verbs for each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in the present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remove the -s or -z at the end of the verb</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Beware of irregular verbs (vous allez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je vais, vous faites → je fais …)</a:t>
            </a: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 the past: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tu 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ê</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je suis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joué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fait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acheté</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attendu</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in the conditional</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tu vas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tu voudrais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vous voudriez</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becomes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je voudrais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the final verb remains the same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Examples: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jouer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faire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acheter</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attendre</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Rectangle 4">
            <a:extLst>
              <a:ext uri="{FF2B5EF4-FFF2-40B4-BE49-F238E27FC236}">
                <a16:creationId xmlns:a16="http://schemas.microsoft.com/office/drawing/2014/main" id="{3869EC6F-EFA3-CD27-189F-8EAA1B610F8D}"/>
              </a:ext>
            </a:extLst>
          </p:cNvPr>
          <p:cNvSpPr/>
          <p:nvPr/>
        </p:nvSpPr>
        <p:spPr>
          <a:xfrm>
            <a:off x="7273214" y="3577345"/>
            <a:ext cx="1110342"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3AA83E3-875B-439D-E400-0893EF3F5718}"/>
              </a:ext>
            </a:extLst>
          </p:cNvPr>
          <p:cNvSpPr/>
          <p:nvPr/>
        </p:nvSpPr>
        <p:spPr>
          <a:xfrm>
            <a:off x="7273214" y="3949717"/>
            <a:ext cx="1110342"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FE48BE6-5283-3252-89EB-05BFE0925857}"/>
              </a:ext>
            </a:extLst>
          </p:cNvPr>
          <p:cNvSpPr/>
          <p:nvPr/>
        </p:nvSpPr>
        <p:spPr>
          <a:xfrm>
            <a:off x="7273214" y="5150774"/>
            <a:ext cx="1110342"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6530A21-E126-90FA-AF86-058A7C96EBA1}"/>
              </a:ext>
            </a:extLst>
          </p:cNvPr>
          <p:cNvSpPr/>
          <p:nvPr/>
        </p:nvSpPr>
        <p:spPr>
          <a:xfrm>
            <a:off x="7273214" y="5564885"/>
            <a:ext cx="1632856" cy="34834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5774F01-EFEC-6429-885B-F1FCAFE5D4CD}"/>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Tree>
    <p:extLst>
      <p:ext uri="{BB962C8B-B14F-4D97-AF65-F5344CB8AC3E}">
        <p14:creationId xmlns:p14="http://schemas.microsoft.com/office/powerpoint/2010/main" val="243271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11" end="1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0"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17008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Grammar - the 3 tenses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visité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aimez</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faîtes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étudiez</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visité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pratiquez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êtes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 recycler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 faire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êtes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435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Remember that some generic verbs can be used for any topic! How do we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like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j’aime</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liked</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aimé</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like</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 aimer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eat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ate</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eat</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 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play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play</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go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went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go</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8035FF0D-90E1-60E6-31B5-F31163A4877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Tree>
    <p:extLst>
      <p:ext uri="{BB962C8B-B14F-4D97-AF65-F5344CB8AC3E}">
        <p14:creationId xmlns:p14="http://schemas.microsoft.com/office/powerpoint/2010/main" val="219851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Change the verb below into the ‘I’ form. Be careful of the tense: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visité</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visité.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aimez</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faîtes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étudiez</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7.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visité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pratiquez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avez fait</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vous êtes allé(e)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9.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 recycler</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vous allez faire</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10.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vous êtes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20B80ECE-F98F-804D-32DA-0EF29CE7A791}"/>
              </a:ext>
            </a:extLst>
          </p:cNvPr>
          <p:cNvSpPr txBox="1"/>
          <p:nvPr/>
        </p:nvSpPr>
        <p:spPr>
          <a:xfrm>
            <a:off x="692190" y="4003260"/>
            <a:ext cx="10982280" cy="24357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Remember that some generic verbs can be used for any topic! How do we say: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like</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j’aime</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liked</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aimé</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like</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 aimer</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eat</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ate</a:t>
            </a:r>
            <a:r>
              <a:rPr kumimoji="0" lang="fr-CA"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j’ai 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eat</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je vais 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play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played</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play</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 go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__ 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 went </a:t>
            </a:r>
            <a:r>
              <a:rPr kumimoji="0" lang="en-GB" sz="2400" b="1" i="0" u="none"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__ ___________</a:t>
            </a:r>
            <a:r>
              <a:rPr kumimoji="0" lang="en-GB"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I’m going to go</a:t>
            </a:r>
            <a:r>
              <a:rPr kumimoji="0" lang="fr-CA"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srgbClr val="00B050"/>
                </a:solidFill>
                <a:effectLst/>
                <a:uLnTx/>
                <a:uFillTx/>
                <a:latin typeface="Calibri" panose="020F0502020204030204" pitchFamily="34" charset="0"/>
                <a:ea typeface="Times New Roman" panose="02020603050405020304" pitchFamily="18" charset="0"/>
                <a:cs typeface="Calibri" panose="020F0502020204030204" pitchFamily="34" charset="0"/>
              </a:rPr>
              <a:t>____________</a:t>
            </a:r>
            <a:endPar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7" name="TextBox 6">
            <a:extLst>
              <a:ext uri="{FF2B5EF4-FFF2-40B4-BE49-F238E27FC236}">
                <a16:creationId xmlns:a16="http://schemas.microsoft.com/office/drawing/2014/main" id="{8035FF0D-90E1-60E6-31B5-F31163A4877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869B832D-9969-6BC0-3F48-ACEFF4E76093}"/>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9" name="TextBox 8">
            <a:extLst>
              <a:ext uri="{FF2B5EF4-FFF2-40B4-BE49-F238E27FC236}">
                <a16:creationId xmlns:a16="http://schemas.microsoft.com/office/drawing/2014/main" id="{93AF3C02-3E3B-1845-40B2-683C8BACE9EA}"/>
              </a:ext>
            </a:extLst>
          </p:cNvPr>
          <p:cNvSpPr txBox="1"/>
          <p:nvPr/>
        </p:nvSpPr>
        <p:spPr>
          <a:xfrm>
            <a:off x="2567578" y="4759460"/>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mange</a:t>
            </a:r>
          </a:p>
        </p:txBody>
      </p:sp>
      <p:sp>
        <p:nvSpPr>
          <p:cNvPr id="10" name="TextBox 9">
            <a:extLst>
              <a:ext uri="{FF2B5EF4-FFF2-40B4-BE49-F238E27FC236}">
                <a16:creationId xmlns:a16="http://schemas.microsoft.com/office/drawing/2014/main" id="{975C2929-1843-5237-3A05-999FA944417C}"/>
              </a:ext>
            </a:extLst>
          </p:cNvPr>
          <p:cNvSpPr txBox="1"/>
          <p:nvPr/>
        </p:nvSpPr>
        <p:spPr>
          <a:xfrm>
            <a:off x="5716097" y="4834038"/>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mangé</a:t>
            </a:r>
          </a:p>
        </p:txBody>
      </p:sp>
      <p:sp>
        <p:nvSpPr>
          <p:cNvPr id="13" name="TextBox 12">
            <a:extLst>
              <a:ext uri="{FF2B5EF4-FFF2-40B4-BE49-F238E27FC236}">
                <a16:creationId xmlns:a16="http://schemas.microsoft.com/office/drawing/2014/main" id="{30C267E7-D508-F904-9AA3-3E09A6ABF59C}"/>
              </a:ext>
            </a:extLst>
          </p:cNvPr>
          <p:cNvSpPr txBox="1"/>
          <p:nvPr/>
        </p:nvSpPr>
        <p:spPr>
          <a:xfrm>
            <a:off x="10418081" y="4834038"/>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manger</a:t>
            </a:r>
          </a:p>
        </p:txBody>
      </p:sp>
      <p:sp>
        <p:nvSpPr>
          <p:cNvPr id="15" name="TextBox 14">
            <a:extLst>
              <a:ext uri="{FF2B5EF4-FFF2-40B4-BE49-F238E27FC236}">
                <a16:creationId xmlns:a16="http://schemas.microsoft.com/office/drawing/2014/main" id="{C11E8621-687B-8CD8-84C7-7B55ABDE3067}"/>
              </a:ext>
            </a:extLst>
          </p:cNvPr>
          <p:cNvSpPr txBox="1"/>
          <p:nvPr/>
        </p:nvSpPr>
        <p:spPr>
          <a:xfrm>
            <a:off x="2421398" y="5316557"/>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joue</a:t>
            </a:r>
          </a:p>
        </p:txBody>
      </p:sp>
      <p:sp>
        <p:nvSpPr>
          <p:cNvPr id="16" name="TextBox 15">
            <a:extLst>
              <a:ext uri="{FF2B5EF4-FFF2-40B4-BE49-F238E27FC236}">
                <a16:creationId xmlns:a16="http://schemas.microsoft.com/office/drawing/2014/main" id="{59473265-7E75-1FA3-827D-5B380508167D}"/>
              </a:ext>
            </a:extLst>
          </p:cNvPr>
          <p:cNvSpPr txBox="1"/>
          <p:nvPr/>
        </p:nvSpPr>
        <p:spPr>
          <a:xfrm>
            <a:off x="5569916" y="5391135"/>
            <a:ext cx="140938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 joué</a:t>
            </a:r>
          </a:p>
        </p:txBody>
      </p:sp>
      <p:sp>
        <p:nvSpPr>
          <p:cNvPr id="17" name="TextBox 16">
            <a:extLst>
              <a:ext uri="{FF2B5EF4-FFF2-40B4-BE49-F238E27FC236}">
                <a16:creationId xmlns:a16="http://schemas.microsoft.com/office/drawing/2014/main" id="{DD20B8A1-A89D-48BD-E674-39A534A8FFD5}"/>
              </a:ext>
            </a:extLst>
          </p:cNvPr>
          <p:cNvSpPr txBox="1"/>
          <p:nvPr/>
        </p:nvSpPr>
        <p:spPr>
          <a:xfrm>
            <a:off x="9657184" y="5391135"/>
            <a:ext cx="17631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vais jouer</a:t>
            </a:r>
          </a:p>
        </p:txBody>
      </p:sp>
      <p:sp>
        <p:nvSpPr>
          <p:cNvPr id="18" name="TextBox 17">
            <a:extLst>
              <a:ext uri="{FF2B5EF4-FFF2-40B4-BE49-F238E27FC236}">
                <a16:creationId xmlns:a16="http://schemas.microsoft.com/office/drawing/2014/main" id="{FF432122-7ABB-FB97-84D1-6E3F756057F0}"/>
              </a:ext>
            </a:extLst>
          </p:cNvPr>
          <p:cNvSpPr txBox="1"/>
          <p:nvPr/>
        </p:nvSpPr>
        <p:spPr>
          <a:xfrm>
            <a:off x="2256557" y="5843829"/>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vais</a:t>
            </a:r>
          </a:p>
        </p:txBody>
      </p:sp>
      <p:sp>
        <p:nvSpPr>
          <p:cNvPr id="19" name="TextBox 18">
            <a:extLst>
              <a:ext uri="{FF2B5EF4-FFF2-40B4-BE49-F238E27FC236}">
                <a16:creationId xmlns:a16="http://schemas.microsoft.com/office/drawing/2014/main" id="{329F0B79-BD83-927E-3577-5DCEF75702E0}"/>
              </a:ext>
            </a:extLst>
          </p:cNvPr>
          <p:cNvSpPr txBox="1"/>
          <p:nvPr/>
        </p:nvSpPr>
        <p:spPr>
          <a:xfrm>
            <a:off x="5405075" y="5918407"/>
            <a:ext cx="15742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je suis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allé</a:t>
            </a:r>
          </a:p>
        </p:txBody>
      </p:sp>
      <p:sp>
        <p:nvSpPr>
          <p:cNvPr id="20" name="TextBox 19">
            <a:extLst>
              <a:ext uri="{FF2B5EF4-FFF2-40B4-BE49-F238E27FC236}">
                <a16:creationId xmlns:a16="http://schemas.microsoft.com/office/drawing/2014/main" id="{3DF80BAD-838D-E073-B73E-D2FB10A27600}"/>
              </a:ext>
            </a:extLst>
          </p:cNvPr>
          <p:cNvSpPr txBox="1"/>
          <p:nvPr/>
        </p:nvSpPr>
        <p:spPr>
          <a:xfrm>
            <a:off x="9492343" y="5918407"/>
            <a:ext cx="17631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vais aller</a:t>
            </a:r>
          </a:p>
        </p:txBody>
      </p:sp>
      <p:sp>
        <p:nvSpPr>
          <p:cNvPr id="21" name="TextBox 20">
            <a:extLst>
              <a:ext uri="{FF2B5EF4-FFF2-40B4-BE49-F238E27FC236}">
                <a16:creationId xmlns:a16="http://schemas.microsoft.com/office/drawing/2014/main" id="{18844193-2706-179E-211D-5A8C11B9BE67}"/>
              </a:ext>
            </a:extLst>
          </p:cNvPr>
          <p:cNvSpPr txBox="1"/>
          <p:nvPr/>
        </p:nvSpPr>
        <p:spPr>
          <a:xfrm>
            <a:off x="3830320" y="1954056"/>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j’aime</a:t>
            </a:r>
          </a:p>
        </p:txBody>
      </p:sp>
      <p:sp>
        <p:nvSpPr>
          <p:cNvPr id="22" name="TextBox 21">
            <a:extLst>
              <a:ext uri="{FF2B5EF4-FFF2-40B4-BE49-F238E27FC236}">
                <a16:creationId xmlns:a16="http://schemas.microsoft.com/office/drawing/2014/main" id="{14B24E3C-E102-96EF-397B-2BB57CB32945}"/>
              </a:ext>
            </a:extLst>
          </p:cNvPr>
          <p:cNvSpPr txBox="1"/>
          <p:nvPr/>
        </p:nvSpPr>
        <p:spPr>
          <a:xfrm>
            <a:off x="3865664" y="2292410"/>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étudi</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a:t>
            </a:r>
          </a:p>
        </p:txBody>
      </p:sp>
      <p:sp>
        <p:nvSpPr>
          <p:cNvPr id="26" name="TextBox 25">
            <a:extLst>
              <a:ext uri="{FF2B5EF4-FFF2-40B4-BE49-F238E27FC236}">
                <a16:creationId xmlns:a16="http://schemas.microsoft.com/office/drawing/2014/main" id="{3F6796DA-475C-4097-A1BD-0A7EEB9AB524}"/>
              </a:ext>
            </a:extLst>
          </p:cNvPr>
          <p:cNvSpPr txBox="1"/>
          <p:nvPr/>
        </p:nvSpPr>
        <p:spPr>
          <a:xfrm>
            <a:off x="3865664" y="2644561"/>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pratique</a:t>
            </a:r>
          </a:p>
        </p:txBody>
      </p:sp>
      <p:sp>
        <p:nvSpPr>
          <p:cNvPr id="27" name="TextBox 26">
            <a:extLst>
              <a:ext uri="{FF2B5EF4-FFF2-40B4-BE49-F238E27FC236}">
                <a16:creationId xmlns:a16="http://schemas.microsoft.com/office/drawing/2014/main" id="{A02DD843-CEA4-A984-C0E3-A98774E97074}"/>
              </a:ext>
            </a:extLst>
          </p:cNvPr>
          <p:cNvSpPr txBox="1"/>
          <p:nvPr/>
        </p:nvSpPr>
        <p:spPr>
          <a:xfrm>
            <a:off x="3830320" y="3035650"/>
            <a:ext cx="20199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suis allé(e)</a:t>
            </a:r>
          </a:p>
        </p:txBody>
      </p:sp>
      <p:sp>
        <p:nvSpPr>
          <p:cNvPr id="28" name="TextBox 27">
            <a:extLst>
              <a:ext uri="{FF2B5EF4-FFF2-40B4-BE49-F238E27FC236}">
                <a16:creationId xmlns:a16="http://schemas.microsoft.com/office/drawing/2014/main" id="{B3989423-BECD-09CD-58C3-1BB5FB522B16}"/>
              </a:ext>
            </a:extLst>
          </p:cNvPr>
          <p:cNvSpPr txBox="1"/>
          <p:nvPr/>
        </p:nvSpPr>
        <p:spPr>
          <a:xfrm>
            <a:off x="3830320" y="3413349"/>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vais faire</a:t>
            </a:r>
          </a:p>
        </p:txBody>
      </p:sp>
      <p:sp>
        <p:nvSpPr>
          <p:cNvPr id="29" name="TextBox 28">
            <a:extLst>
              <a:ext uri="{FF2B5EF4-FFF2-40B4-BE49-F238E27FC236}">
                <a16:creationId xmlns:a16="http://schemas.microsoft.com/office/drawing/2014/main" id="{51D9E484-BFC7-9C0E-FE19-889260FF5428}"/>
              </a:ext>
            </a:extLst>
          </p:cNvPr>
          <p:cNvSpPr txBox="1"/>
          <p:nvPr/>
        </p:nvSpPr>
        <p:spPr>
          <a:xfrm>
            <a:off x="9172703" y="1942968"/>
            <a:ext cx="11483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fais</a:t>
            </a:r>
          </a:p>
        </p:txBody>
      </p:sp>
      <p:sp>
        <p:nvSpPr>
          <p:cNvPr id="30" name="TextBox 29">
            <a:extLst>
              <a:ext uri="{FF2B5EF4-FFF2-40B4-BE49-F238E27FC236}">
                <a16:creationId xmlns:a16="http://schemas.microsoft.com/office/drawing/2014/main" id="{E9A97253-E5F8-A1F2-9380-1798330897D1}"/>
              </a:ext>
            </a:extLst>
          </p:cNvPr>
          <p:cNvSpPr txBox="1"/>
          <p:nvPr/>
        </p:nvSpPr>
        <p:spPr>
          <a:xfrm>
            <a:off x="9208047" y="2281322"/>
            <a:ext cx="17346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 visité</a:t>
            </a:r>
          </a:p>
        </p:txBody>
      </p:sp>
      <p:sp>
        <p:nvSpPr>
          <p:cNvPr id="31" name="TextBox 30">
            <a:extLst>
              <a:ext uri="{FF2B5EF4-FFF2-40B4-BE49-F238E27FC236}">
                <a16:creationId xmlns:a16="http://schemas.microsoft.com/office/drawing/2014/main" id="{50BD8CBA-4300-078A-577A-777C0DA0E3D8}"/>
              </a:ext>
            </a:extLst>
          </p:cNvPr>
          <p:cNvSpPr txBox="1"/>
          <p:nvPr/>
        </p:nvSpPr>
        <p:spPr>
          <a:xfrm>
            <a:off x="9208047" y="2633473"/>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 fait</a:t>
            </a:r>
          </a:p>
        </p:txBody>
      </p:sp>
      <p:sp>
        <p:nvSpPr>
          <p:cNvPr id="32" name="TextBox 31">
            <a:extLst>
              <a:ext uri="{FF2B5EF4-FFF2-40B4-BE49-F238E27FC236}">
                <a16:creationId xmlns:a16="http://schemas.microsoft.com/office/drawing/2014/main" id="{727AD416-6B14-07B9-266D-3AA1C32E3C2C}"/>
              </a:ext>
            </a:extLst>
          </p:cNvPr>
          <p:cNvSpPr txBox="1"/>
          <p:nvPr/>
        </p:nvSpPr>
        <p:spPr>
          <a:xfrm>
            <a:off x="9172703" y="3024562"/>
            <a:ext cx="23937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vais recycler</a:t>
            </a:r>
          </a:p>
        </p:txBody>
      </p:sp>
      <p:sp>
        <p:nvSpPr>
          <p:cNvPr id="33" name="TextBox 32">
            <a:extLst>
              <a:ext uri="{FF2B5EF4-FFF2-40B4-BE49-F238E27FC236}">
                <a16:creationId xmlns:a16="http://schemas.microsoft.com/office/drawing/2014/main" id="{9E59F702-28B3-C6FC-AD94-ABFD4CC84C75}"/>
              </a:ext>
            </a:extLst>
          </p:cNvPr>
          <p:cNvSpPr txBox="1"/>
          <p:nvPr/>
        </p:nvSpPr>
        <p:spPr>
          <a:xfrm>
            <a:off x="9172703" y="3402261"/>
            <a:ext cx="17700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suis</a:t>
            </a:r>
          </a:p>
        </p:txBody>
      </p:sp>
    </p:spTree>
    <p:extLst>
      <p:ext uri="{BB962C8B-B14F-4D97-AF65-F5344CB8AC3E}">
        <p14:creationId xmlns:p14="http://schemas.microsoft.com/office/powerpoint/2010/main" val="44558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build="p"/>
      <p:bldP spid="15" grpId="0" build="p"/>
      <p:bldP spid="16" grpId="0" build="p"/>
      <p:bldP spid="17" grpId="0" build="p"/>
      <p:bldP spid="18" grpId="0" build="p"/>
      <p:bldP spid="19" grpId="0" build="p"/>
      <p:bldP spid="20" grpId="0" build="p"/>
      <p:bldP spid="21" grpId="0" build="p"/>
      <p:bldP spid="22" grpId="0" build="p"/>
      <p:bldP spid="26" grpId="0" build="p"/>
      <p:bldP spid="27" grpId="0" build="p"/>
      <p:bldP spid="28" grpId="0" build="p"/>
      <p:bldP spid="29" grpId="0" build="p"/>
      <p:bldP spid="30" grpId="0" build="p"/>
      <p:bldP spid="31" grpId="0" build="p"/>
      <p:bldP spid="32" grpId="0" build="p"/>
      <p:bldP spid="3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0351D8F-0B61-1236-DFBE-6E9731EF732D}"/>
              </a:ext>
            </a:extLst>
          </p:cNvPr>
          <p:cNvSpPr txBox="1"/>
          <p:nvPr/>
        </p:nvSpPr>
        <p:spPr>
          <a:xfrm>
            <a:off x="582434" y="1006326"/>
            <a:ext cx="9209016" cy="2277547"/>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le shopping et votre ville.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Décrivez</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votre</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opinion du shopping</a:t>
            </a:r>
            <a:endPar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votre transport préféré pour aller en 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une visite aux magasins samedi dernier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activités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en</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ville</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 week-end prochain</a:t>
            </a:r>
            <a:endPar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É</a:t>
            </a:r>
            <a:r>
              <a:rPr kumimoji="0" lang="fr-FR"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crivez</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environ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710549" y="3339763"/>
            <a:ext cx="10859410"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1.</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Identify the bullet point in the </a:t>
            </a: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the bullet point in the </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future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Prepare 3 verbs for each tense to make sure they are accurate. Use generic verbs that you have learnt off by heart when you are unsure.</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Remember to include them in your essay and you have secured that most of your references to the past and future are successful! Congratulations!</a:t>
            </a:r>
          </a:p>
        </p:txBody>
      </p:sp>
      <p:sp>
        <p:nvSpPr>
          <p:cNvPr id="4" name="TextBox 3">
            <a:extLst>
              <a:ext uri="{FF2B5EF4-FFF2-40B4-BE49-F238E27FC236}">
                <a16:creationId xmlns:a16="http://schemas.microsoft.com/office/drawing/2014/main" id="{0C375996-07DF-5FA8-7BEA-5F504059A176}"/>
              </a:ext>
            </a:extLst>
          </p:cNvPr>
          <p:cNvSpPr txBox="1"/>
          <p:nvPr/>
        </p:nvSpPr>
        <p:spPr>
          <a:xfrm>
            <a:off x="4945224" y="2291886"/>
            <a:ext cx="5863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Past</a:t>
            </a:r>
          </a:p>
        </p:txBody>
      </p:sp>
      <p:sp>
        <p:nvSpPr>
          <p:cNvPr id="5" name="TextBox 4">
            <a:extLst>
              <a:ext uri="{FF2B5EF4-FFF2-40B4-BE49-F238E27FC236}">
                <a16:creationId xmlns:a16="http://schemas.microsoft.com/office/drawing/2014/main" id="{C9B89B89-8B73-989E-2B4F-609CA9A50248}"/>
              </a:ext>
            </a:extLst>
          </p:cNvPr>
          <p:cNvSpPr txBox="1"/>
          <p:nvPr/>
        </p:nvSpPr>
        <p:spPr>
          <a:xfrm>
            <a:off x="5034293" y="2520214"/>
            <a:ext cx="8120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Future</a:t>
            </a:r>
          </a:p>
        </p:txBody>
      </p:sp>
      <p:sp>
        <p:nvSpPr>
          <p:cNvPr id="11" name="TextBox 10">
            <a:extLst>
              <a:ext uri="{FF2B5EF4-FFF2-40B4-BE49-F238E27FC236}">
                <a16:creationId xmlns:a16="http://schemas.microsoft.com/office/drawing/2014/main" id="{A1B8BA33-6BEE-8BB7-F5B3-4161FCB830D1}"/>
              </a:ext>
            </a:extLst>
          </p:cNvPr>
          <p:cNvSpPr txBox="1"/>
          <p:nvPr/>
        </p:nvSpPr>
        <p:spPr>
          <a:xfrm>
            <a:off x="5825785" y="2129051"/>
            <a:ext cx="2954976" cy="369332"/>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je suis </a:t>
            </a:r>
            <a:r>
              <a:rPr kumimoji="0" lang="en-GB" sz="1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allé</a:t>
            </a: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j’ai</a:t>
            </a: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acheté</a:t>
            </a: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c’était</a:t>
            </a:r>
            <a:endParaRPr kumimoji="0" lang="en-GB"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736D9F-1D35-EF87-5B8C-322536F4CA57}"/>
              </a:ext>
            </a:extLst>
          </p:cNvPr>
          <p:cNvSpPr txBox="1"/>
          <p:nvPr/>
        </p:nvSpPr>
        <p:spPr>
          <a:xfrm>
            <a:off x="5825785" y="2548609"/>
            <a:ext cx="4405758" cy="369332"/>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je </a:t>
            </a:r>
            <a:r>
              <a:rPr kumimoji="0" lang="en-GB" sz="1800" b="1" i="0" u="none" strike="noStrike" kern="1200" cap="none" spc="0" normalizeH="0" baseline="0" noProof="0" dirty="0" err="1">
                <a:ln>
                  <a:noFill/>
                </a:ln>
                <a:solidFill>
                  <a:srgbClr val="00B050"/>
                </a:solidFill>
                <a:effectLst/>
                <a:uLnTx/>
                <a:uFillTx/>
                <a:latin typeface="Calibri" panose="020F0502020204030204"/>
                <a:ea typeface="+mn-ea"/>
                <a:cs typeface="+mn-cs"/>
              </a:rPr>
              <a:t>vais</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 manger; je </a:t>
            </a:r>
            <a:r>
              <a:rPr kumimoji="0" lang="en-GB" sz="1800" b="1" i="0" u="none" strike="noStrike" kern="1200" cap="none" spc="0" normalizeH="0" baseline="0" noProof="0" dirty="0" err="1">
                <a:ln>
                  <a:noFill/>
                </a:ln>
                <a:solidFill>
                  <a:srgbClr val="00B050"/>
                </a:solidFill>
                <a:effectLst/>
                <a:uLnTx/>
                <a:uFillTx/>
                <a:latin typeface="Calibri" panose="020F0502020204030204"/>
                <a:ea typeface="+mn-ea"/>
                <a:cs typeface="+mn-cs"/>
              </a:rPr>
              <a:t>vais</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00B050"/>
                </a:solidFill>
                <a:effectLst/>
                <a:uLnTx/>
                <a:uFillTx/>
                <a:latin typeface="Calibri" panose="020F0502020204030204"/>
                <a:ea typeface="+mn-ea"/>
                <a:cs typeface="+mn-cs"/>
              </a:rPr>
              <a:t>jouer</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 je </a:t>
            </a:r>
            <a:r>
              <a:rPr kumimoji="0" lang="en-GB" sz="1800" b="1" i="0" u="none" strike="noStrike" kern="1200" cap="none" spc="0" normalizeH="0" baseline="0" noProof="0" dirty="0" err="1">
                <a:ln>
                  <a:noFill/>
                </a:ln>
                <a:solidFill>
                  <a:srgbClr val="00B050"/>
                </a:solidFill>
                <a:effectLst/>
                <a:uLnTx/>
                <a:uFillTx/>
                <a:latin typeface="Calibri" panose="020F0502020204030204"/>
                <a:ea typeface="+mn-ea"/>
                <a:cs typeface="+mn-cs"/>
              </a:rPr>
              <a:t>vais</a:t>
            </a:r>
            <a:r>
              <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1800" b="1" i="0" u="none" strike="noStrike" kern="1200" cap="none" spc="0" normalizeH="0" baseline="0" noProof="0" dirty="0" err="1">
                <a:ln>
                  <a:noFill/>
                </a:ln>
                <a:solidFill>
                  <a:srgbClr val="00B050"/>
                </a:solidFill>
                <a:effectLst/>
                <a:uLnTx/>
                <a:uFillTx/>
                <a:latin typeface="Calibri" panose="020F0502020204030204"/>
                <a:ea typeface="+mn-ea"/>
                <a:cs typeface="+mn-cs"/>
              </a:rPr>
              <a:t>regarder</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1D005-AC16-5D52-5E2E-8BB6A8D167C0}"/>
              </a:ext>
            </a:extLst>
          </p:cNvPr>
          <p:cNvSpPr txBox="1"/>
          <p:nvPr/>
        </p:nvSpPr>
        <p:spPr>
          <a:xfrm>
            <a:off x="709425" y="1909300"/>
            <a:ext cx="9209016" cy="4228786"/>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région.</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ce</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que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faîtes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normalement</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 week-end</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avantages et les inconvénients d’habiter dans une grande ville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ce que vous avez visité récemment dans votre région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ce</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que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allez</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faire le week-end prochain</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É</a:t>
            </a:r>
            <a:r>
              <a:rPr kumimoji="0" lang="fr-FR"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crivez</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environ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0" marR="0" lvl="0" indent="0" algn="r" defTabSz="914400" rtl="0" eaLnBrk="1" fontAlgn="auto" latinLnBrk="0" hangingPunct="1">
              <a:lnSpc>
                <a:spcPct val="150000"/>
              </a:lnSpc>
              <a:spcBef>
                <a:spcPts val="300"/>
              </a:spcBef>
              <a:spcAft>
                <a:spcPts val="0"/>
              </a:spcAft>
              <a:buClrTx/>
              <a:buSzTx/>
              <a:buFontTx/>
              <a:buNone/>
              <a:tabLst/>
              <a:defRPr/>
            </a:pP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582434" y="1008853"/>
            <a:ext cx="1085941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Your turn! Identify the bullet points in the past and future tenses.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Prepare 3 conjugated verbs for each tense.</a:t>
            </a:r>
          </a:p>
        </p:txBody>
      </p:sp>
      <p:sp>
        <p:nvSpPr>
          <p:cNvPr id="4" name="TextBox 3">
            <a:extLst>
              <a:ext uri="{FF2B5EF4-FFF2-40B4-BE49-F238E27FC236}">
                <a16:creationId xmlns:a16="http://schemas.microsoft.com/office/drawing/2014/main" id="{0C375996-07DF-5FA8-7BEA-5F504059A176}"/>
              </a:ext>
            </a:extLst>
          </p:cNvPr>
          <p:cNvSpPr txBox="1"/>
          <p:nvPr/>
        </p:nvSpPr>
        <p:spPr>
          <a:xfrm>
            <a:off x="7505460" y="4037697"/>
            <a:ext cx="72180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Past</a:t>
            </a:r>
          </a:p>
        </p:txBody>
      </p:sp>
      <p:sp>
        <p:nvSpPr>
          <p:cNvPr id="5" name="TextBox 4">
            <a:extLst>
              <a:ext uri="{FF2B5EF4-FFF2-40B4-BE49-F238E27FC236}">
                <a16:creationId xmlns:a16="http://schemas.microsoft.com/office/drawing/2014/main" id="{C9B89B89-8B73-989E-2B4F-609CA9A50248}"/>
              </a:ext>
            </a:extLst>
          </p:cNvPr>
          <p:cNvSpPr txBox="1"/>
          <p:nvPr/>
        </p:nvSpPr>
        <p:spPr>
          <a:xfrm>
            <a:off x="6561488" y="4579767"/>
            <a:ext cx="10243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Future</a:t>
            </a:r>
          </a:p>
        </p:txBody>
      </p:sp>
      <p:sp>
        <p:nvSpPr>
          <p:cNvPr id="11" name="TextBox 10">
            <a:extLst>
              <a:ext uri="{FF2B5EF4-FFF2-40B4-BE49-F238E27FC236}">
                <a16:creationId xmlns:a16="http://schemas.microsoft.com/office/drawing/2014/main" id="{A1B8BA33-6BEE-8BB7-F5B3-4161FCB830D1}"/>
              </a:ext>
            </a:extLst>
          </p:cNvPr>
          <p:cNvSpPr txBox="1"/>
          <p:nvPr/>
        </p:nvSpPr>
        <p:spPr>
          <a:xfrm>
            <a:off x="7621549" y="4435620"/>
            <a:ext cx="3710055" cy="461665"/>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je suis </a:t>
            </a:r>
            <a:r>
              <a:rPr kumimoji="0" lang="en-GB" sz="24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allé</a:t>
            </a: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j’ai</a:t>
            </a: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visité</a:t>
            </a: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c’était</a:t>
            </a:r>
            <a:endPar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A6736D9F-1D35-EF87-5B8C-322536F4CA57}"/>
              </a:ext>
            </a:extLst>
          </p:cNvPr>
          <p:cNvSpPr txBox="1"/>
          <p:nvPr/>
        </p:nvSpPr>
        <p:spPr>
          <a:xfrm>
            <a:off x="6555182" y="5057306"/>
            <a:ext cx="4693914" cy="461665"/>
          </a:xfrm>
          <a:prstGeom prst="rect">
            <a:avLst/>
          </a:prstGeom>
          <a:solidFill>
            <a:srgbClr val="EEF5F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je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vais</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jouer</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 je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vais</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aller</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ça</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va</a:t>
            </a:r>
            <a:r>
              <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00B050"/>
                </a:solidFill>
                <a:effectLst/>
                <a:uLnTx/>
                <a:uFillTx/>
                <a:latin typeface="Calibri" panose="020F0502020204030204"/>
                <a:ea typeface="+mn-ea"/>
                <a:cs typeface="+mn-cs"/>
              </a:rPr>
              <a:t>être</a:t>
            </a:r>
            <a:endParaRPr kumimoji="0" lang="en-GB" sz="2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3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P spid="1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61B74ACF-AE06-40B3-E14A-D041A3BE6B20}"/>
              </a:ext>
            </a:extLst>
          </p:cNvPr>
          <p:cNvSpPr txBox="1"/>
          <p:nvPr/>
        </p:nvSpPr>
        <p:spPr>
          <a:xfrm>
            <a:off x="582434" y="1006326"/>
            <a:ext cx="5930333" cy="2277547"/>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le shopping et votre ville.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Décrivez</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votre</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opinion du shopping</a:t>
            </a:r>
            <a:endPar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votre transport préféré pour aller en 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une visite aux magasins samedi dernier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activités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en</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ville</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 week-end prochain</a:t>
            </a:r>
            <a:endPar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É</a:t>
            </a:r>
            <a:r>
              <a:rPr kumimoji="0" lang="fr-FR"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crivez</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environ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593817" y="3398913"/>
            <a:ext cx="11194174" cy="18004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Remember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a variety of opinion phrases: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je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pense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que, je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crois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que, je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dirais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que, à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mon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avis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conjunctions of contrast: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mais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cependant</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néanmoins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revanche, par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contre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d’un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coté</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 de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l’autre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coté</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C97CE8C-66BC-B48B-8E55-02DF4F023FE9}"/>
              </a:ext>
            </a:extLst>
          </p:cNvPr>
          <p:cNvSpPr txBox="1"/>
          <p:nvPr/>
        </p:nvSpPr>
        <p:spPr>
          <a:xfrm>
            <a:off x="7053943" y="692709"/>
            <a:ext cx="4661622" cy="31239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it is important to prepare one </a:t>
            </a:r>
            <a:r>
              <a:rPr kumimoji="0" lang="en-GB" sz="24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complex and justified opinion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advance. The most effective way to do that is by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using contrasting opinions and linking them with conjunctions of contrast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If done well, you can easily reach 20-words!</a:t>
            </a:r>
          </a:p>
        </p:txBody>
      </p:sp>
      <p:sp>
        <p:nvSpPr>
          <p:cNvPr id="13" name="Arrow: Down 12">
            <a:extLst>
              <a:ext uri="{FF2B5EF4-FFF2-40B4-BE49-F238E27FC236}">
                <a16:creationId xmlns:a16="http://schemas.microsoft.com/office/drawing/2014/main" id="{1F47F425-E0C4-DCC0-9B5F-1D9E17B687F9}"/>
              </a:ext>
            </a:extLst>
          </p:cNvPr>
          <p:cNvSpPr/>
          <p:nvPr/>
        </p:nvSpPr>
        <p:spPr>
          <a:xfrm rot="3248495">
            <a:off x="4842904" y="1739180"/>
            <a:ext cx="494523" cy="578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585F093-8396-9715-D593-A7A7AAEBF305}"/>
              </a:ext>
            </a:extLst>
          </p:cNvPr>
          <p:cNvSpPr txBox="1"/>
          <p:nvPr/>
        </p:nvSpPr>
        <p:spPr>
          <a:xfrm>
            <a:off x="550983" y="5245051"/>
            <a:ext cx="11194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Je dirais que</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mon transport préféré pour aller en ville est le bus,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car</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je crois que</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c’est très pratique.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Néanmoins</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ma sœur déteste le bus, elle préfère le métro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car elle pense que</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c’est plus rapide. (37 </a:t>
            </a:r>
            <a:r>
              <a:rPr kumimoji="0" lang="fr-MC" sz="2400" b="0" i="1" u="none" strike="noStrike" kern="1200" cap="none" spc="0" normalizeH="0" baseline="0" noProof="0" dirty="0" err="1">
                <a:ln>
                  <a:noFill/>
                </a:ln>
                <a:solidFill>
                  <a:srgbClr val="4472C4"/>
                </a:solidFill>
                <a:effectLst/>
                <a:uLnTx/>
                <a:uFillTx/>
                <a:latin typeface="Calibri" panose="020F0502020204030204"/>
                <a:ea typeface="+mn-ea"/>
                <a:cs typeface="+mn-cs"/>
              </a:rPr>
              <a:t>words</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a:t>
            </a:r>
            <a:endPar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8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4"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27" presetClass="emph" presetSubtype="0" fill="remove" grpId="0" nodeType="afterEffect">
                                  <p:stCondLst>
                                    <p:cond delay="0"/>
                                  </p:stCondLst>
                                  <p:childTnLst>
                                    <p:animClr clrSpc="rgb" dir="cw">
                                      <p:cBhvr override="childStyle">
                                        <p:cTn id="13" dur="250" autoRev="1" fill="remove"/>
                                        <p:tgtEl>
                                          <p:spTgt spid="13"/>
                                        </p:tgtEl>
                                        <p:attrNameLst>
                                          <p:attrName>style.color</p:attrName>
                                        </p:attrNameLst>
                                      </p:cBhvr>
                                      <p:to>
                                        <a:schemeClr val="bg1"/>
                                      </p:to>
                                    </p:animClr>
                                    <p:animClr clrSpc="rgb" dir="cw">
                                      <p:cBhvr>
                                        <p:cTn id="14" dur="250" autoRev="1" fill="remove"/>
                                        <p:tgtEl>
                                          <p:spTgt spid="13"/>
                                        </p:tgtEl>
                                        <p:attrNameLst>
                                          <p:attrName>fillcolor</p:attrName>
                                        </p:attrNameLst>
                                      </p:cBhvr>
                                      <p:to>
                                        <a:schemeClr val="bg1"/>
                                      </p:to>
                                    </p:animClr>
                                    <p:set>
                                      <p:cBhvr>
                                        <p:cTn id="15" dur="250" autoRev="1" fill="remove"/>
                                        <p:tgtEl>
                                          <p:spTgt spid="13"/>
                                        </p:tgtEl>
                                        <p:attrNameLst>
                                          <p:attrName>fill.type</p:attrName>
                                        </p:attrNameLst>
                                      </p:cBhvr>
                                      <p:to>
                                        <p:strVal val="solid"/>
                                      </p:to>
                                    </p:set>
                                    <p:set>
                                      <p:cBhvr>
                                        <p:cTn id="16" dur="250" autoRev="1" fill="remove"/>
                                        <p:tgtEl>
                                          <p:spTgt spid="13"/>
                                        </p:tgtEl>
                                        <p:attrNameLst>
                                          <p:attrName>fill.on</p:attrName>
                                        </p:attrNameLst>
                                      </p:cBhvr>
                                      <p:to>
                                        <p:strVal val="true"/>
                                      </p:to>
                                    </p:set>
                                  </p:childTnLst>
                                </p:cTn>
                              </p:par>
                            </p:childTnLst>
                          </p:cTn>
                        </p:par>
                        <p:par>
                          <p:cTn id="17" fill="hold">
                            <p:stCondLst>
                              <p:cond delay="500"/>
                            </p:stCondLst>
                            <p:childTnLst>
                              <p:par>
                                <p:cTn id="18" presetID="27" presetClass="emph" presetSubtype="0" fill="remove" grpId="1" nodeType="afterEffect">
                                  <p:stCondLst>
                                    <p:cond delay="0"/>
                                  </p:stCondLst>
                                  <p:childTnLst>
                                    <p:animClr clrSpc="rgb" dir="cw">
                                      <p:cBhvr override="childStyle">
                                        <p:cTn id="19" dur="250" autoRev="1" fill="remove"/>
                                        <p:tgtEl>
                                          <p:spTgt spid="13"/>
                                        </p:tgtEl>
                                        <p:attrNameLst>
                                          <p:attrName>style.color</p:attrName>
                                        </p:attrNameLst>
                                      </p:cBhvr>
                                      <p:to>
                                        <a:schemeClr val="bg1"/>
                                      </p:to>
                                    </p:animClr>
                                    <p:animClr clrSpc="rgb" dir="cw">
                                      <p:cBhvr>
                                        <p:cTn id="20" dur="250" autoRev="1" fill="remove"/>
                                        <p:tgtEl>
                                          <p:spTgt spid="13"/>
                                        </p:tgtEl>
                                        <p:attrNameLst>
                                          <p:attrName>fillcolor</p:attrName>
                                        </p:attrNameLst>
                                      </p:cBhvr>
                                      <p:to>
                                        <a:schemeClr val="bg1"/>
                                      </p:to>
                                    </p:animClr>
                                    <p:set>
                                      <p:cBhvr>
                                        <p:cTn id="21" dur="250" autoRev="1" fill="remove"/>
                                        <p:tgtEl>
                                          <p:spTgt spid="13"/>
                                        </p:tgtEl>
                                        <p:attrNameLst>
                                          <p:attrName>fill.type</p:attrName>
                                        </p:attrNameLst>
                                      </p:cBhvr>
                                      <p:to>
                                        <p:strVal val="solid"/>
                                      </p:to>
                                    </p:set>
                                    <p:set>
                                      <p:cBhvr>
                                        <p:cTn id="22" dur="250" autoRev="1" fill="remove"/>
                                        <p:tgtEl>
                                          <p:spTgt spid="13"/>
                                        </p:tgtEl>
                                        <p:attrNameLst>
                                          <p:attrName>fill.on</p:attrName>
                                        </p:attrNameLst>
                                      </p:cBhvr>
                                      <p:to>
                                        <p:strVal val="true"/>
                                      </p:to>
                                    </p:set>
                                  </p:childTnLst>
                                </p:cTn>
                              </p:par>
                            </p:childTnLst>
                          </p:cTn>
                        </p:par>
                        <p:par>
                          <p:cTn id="23" fill="hold">
                            <p:stCondLst>
                              <p:cond delay="1000"/>
                            </p:stCondLst>
                            <p:childTnLst>
                              <p:par>
                                <p:cTn id="24" presetID="27" presetClass="emph" presetSubtype="0" fill="remove" grpId="2" nodeType="afterEffect">
                                  <p:stCondLst>
                                    <p:cond delay="0"/>
                                  </p:stCondLst>
                                  <p:childTnLst>
                                    <p:animClr clrSpc="rgb" dir="cw">
                                      <p:cBhvr override="childStyle">
                                        <p:cTn id="25" dur="250" autoRev="1" fill="remove"/>
                                        <p:tgtEl>
                                          <p:spTgt spid="13"/>
                                        </p:tgtEl>
                                        <p:attrNameLst>
                                          <p:attrName>style.color</p:attrName>
                                        </p:attrNameLst>
                                      </p:cBhvr>
                                      <p:to>
                                        <a:schemeClr val="bg1"/>
                                      </p:to>
                                    </p:animClr>
                                    <p:animClr clrSpc="rgb" dir="cw">
                                      <p:cBhvr>
                                        <p:cTn id="26" dur="250" autoRev="1" fill="remove"/>
                                        <p:tgtEl>
                                          <p:spTgt spid="13"/>
                                        </p:tgtEl>
                                        <p:attrNameLst>
                                          <p:attrName>fillcolor</p:attrName>
                                        </p:attrNameLst>
                                      </p:cBhvr>
                                      <p:to>
                                        <a:schemeClr val="bg1"/>
                                      </p:to>
                                    </p:animClr>
                                    <p:set>
                                      <p:cBhvr>
                                        <p:cTn id="27" dur="250" autoRev="1" fill="remove"/>
                                        <p:tgtEl>
                                          <p:spTgt spid="13"/>
                                        </p:tgtEl>
                                        <p:attrNameLst>
                                          <p:attrName>fill.type</p:attrName>
                                        </p:attrNameLst>
                                      </p:cBhvr>
                                      <p:to>
                                        <p:strVal val="solid"/>
                                      </p:to>
                                    </p:set>
                                    <p:set>
                                      <p:cBhvr>
                                        <p:cTn id="28" dur="250" autoRev="1" fill="remove"/>
                                        <p:tgtEl>
                                          <p:spTgt spid="13"/>
                                        </p:tgtEl>
                                        <p:attrNameLst>
                                          <p:attrName>fill.on</p:attrName>
                                        </p:attrNameLst>
                                      </p:cBhvr>
                                      <p:to>
                                        <p:strVal val="true"/>
                                      </p:to>
                                    </p:set>
                                  </p:childTnLst>
                                </p:cTn>
                              </p:par>
                            </p:childTnLst>
                          </p:cTn>
                        </p:par>
                        <p:par>
                          <p:cTn id="29" fill="hold">
                            <p:stCondLst>
                              <p:cond delay="1500"/>
                            </p:stCondLst>
                            <p:childTnLst>
                              <p:par>
                                <p:cTn id="30" presetID="27" presetClass="emph" presetSubtype="0" fill="remove" grpId="3" nodeType="afterEffect">
                                  <p:stCondLst>
                                    <p:cond delay="0"/>
                                  </p:stCondLst>
                                  <p:childTnLst>
                                    <p:animClr clrSpc="rgb" dir="cw">
                                      <p:cBhvr override="childStyle">
                                        <p:cTn id="31" dur="250" autoRev="1" fill="remove"/>
                                        <p:tgtEl>
                                          <p:spTgt spid="13"/>
                                        </p:tgtEl>
                                        <p:attrNameLst>
                                          <p:attrName>style.color</p:attrName>
                                        </p:attrNameLst>
                                      </p:cBhvr>
                                      <p:to>
                                        <a:schemeClr val="bg1"/>
                                      </p:to>
                                    </p:animClr>
                                    <p:animClr clrSpc="rgb" dir="cw">
                                      <p:cBhvr>
                                        <p:cTn id="32" dur="250" autoRev="1" fill="remove"/>
                                        <p:tgtEl>
                                          <p:spTgt spid="13"/>
                                        </p:tgtEl>
                                        <p:attrNameLst>
                                          <p:attrName>fillcolor</p:attrName>
                                        </p:attrNameLst>
                                      </p:cBhvr>
                                      <p:to>
                                        <a:schemeClr val="bg1"/>
                                      </p:to>
                                    </p:animClr>
                                    <p:set>
                                      <p:cBhvr>
                                        <p:cTn id="33" dur="250" autoRev="1" fill="remove"/>
                                        <p:tgtEl>
                                          <p:spTgt spid="13"/>
                                        </p:tgtEl>
                                        <p:attrNameLst>
                                          <p:attrName>fill.type</p:attrName>
                                        </p:attrNameLst>
                                      </p:cBhvr>
                                      <p:to>
                                        <p:strVal val="solid"/>
                                      </p:to>
                                    </p:set>
                                    <p:set>
                                      <p:cBhvr>
                                        <p:cTn id="34" dur="250" autoRev="1" fill="remove"/>
                                        <p:tgtEl>
                                          <p:spTgt spid="13"/>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13" grpId="2" animBg="1"/>
      <p:bldP spid="13" grpId="3" animBg="1"/>
      <p:bldP spid="13" grpId="4"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331D005-AC16-5D52-5E2E-8BB6A8D167C0}"/>
              </a:ext>
            </a:extLst>
          </p:cNvPr>
          <p:cNvSpPr txBox="1"/>
          <p:nvPr/>
        </p:nvSpPr>
        <p:spPr>
          <a:xfrm>
            <a:off x="709425" y="1909300"/>
            <a:ext cx="9209016" cy="3113096"/>
          </a:xfrm>
          <a:prstGeom prst="rect">
            <a:avLst/>
          </a:prstGeom>
          <a:solidFill>
            <a:schemeClr val="bg1"/>
          </a:solidFill>
        </p:spPr>
        <p:txBody>
          <a:bodyPr wrap="square">
            <a:spAutoFit/>
          </a:bodyPr>
          <a:lstStyle/>
          <a:p>
            <a:pPr marL="36000" marR="360045"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région.</a:t>
            </a: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ce</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que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faîtes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normalement</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 week-end</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avantages et les inconvénients d’habiter dans une grande ville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ce que vous avez visité récemment dans votre région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ce</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que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allez</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faire le week-end prochain</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É</a:t>
            </a:r>
            <a:r>
              <a:rPr kumimoji="0" lang="fr-FR"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crivez</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environ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Prepare 2 key elements before starting your essay!</a:t>
            </a:r>
          </a:p>
        </p:txBody>
      </p:sp>
      <p:sp>
        <p:nvSpPr>
          <p:cNvPr id="10" name="TextBox 9">
            <a:extLst>
              <a:ext uri="{FF2B5EF4-FFF2-40B4-BE49-F238E27FC236}">
                <a16:creationId xmlns:a16="http://schemas.microsoft.com/office/drawing/2014/main" id="{9869A540-0865-7196-3A2C-4D333D9E2D76}"/>
              </a:ext>
            </a:extLst>
          </p:cNvPr>
          <p:cNvSpPr txBox="1"/>
          <p:nvPr/>
        </p:nvSpPr>
        <p:spPr>
          <a:xfrm>
            <a:off x="582434" y="1008853"/>
            <a:ext cx="10859410"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Your turn! Identify the bullet point requiring opinions.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Prepare complex, justified opinions, using a contrasting structure:</a:t>
            </a:r>
          </a:p>
        </p:txBody>
      </p:sp>
      <p:sp>
        <p:nvSpPr>
          <p:cNvPr id="7" name="Arrow: Down 6">
            <a:extLst>
              <a:ext uri="{FF2B5EF4-FFF2-40B4-BE49-F238E27FC236}">
                <a16:creationId xmlns:a16="http://schemas.microsoft.com/office/drawing/2014/main" id="{BA942D23-4E68-18FC-110B-3B7D4BB0AB82}"/>
              </a:ext>
            </a:extLst>
          </p:cNvPr>
          <p:cNvSpPr/>
          <p:nvPr/>
        </p:nvSpPr>
        <p:spPr>
          <a:xfrm rot="3248495">
            <a:off x="8925443" y="3049399"/>
            <a:ext cx="494523" cy="57849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B994CC2-E9CB-A5A8-8955-B8C658E1539A}"/>
              </a:ext>
            </a:extLst>
          </p:cNvPr>
          <p:cNvSpPr txBox="1"/>
          <p:nvPr/>
        </p:nvSpPr>
        <p:spPr>
          <a:xfrm>
            <a:off x="550983" y="5245051"/>
            <a:ext cx="111941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Je dirais que</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c’est super d’habiter dans une grande ville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car</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il y a beaucoup d’activités et de magasins.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Cependant</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 ma mère déteste habiter dans une grande ville </a:t>
            </a:r>
            <a:r>
              <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rPr>
              <a:t>parce qu’elle pense qu’</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il y a trop de pollution. (37 </a:t>
            </a:r>
            <a:r>
              <a:rPr kumimoji="0" lang="fr-MC" sz="2400" b="0" i="1" u="none" strike="noStrike" kern="1200" cap="none" spc="0" normalizeH="0" baseline="0" noProof="0" dirty="0" err="1">
                <a:ln>
                  <a:noFill/>
                </a:ln>
                <a:solidFill>
                  <a:srgbClr val="4472C4"/>
                </a:solidFill>
                <a:effectLst/>
                <a:uLnTx/>
                <a:uFillTx/>
                <a:latin typeface="Calibri" panose="020F0502020204030204"/>
                <a:ea typeface="+mn-ea"/>
                <a:cs typeface="+mn-cs"/>
              </a:rPr>
              <a:t>words</a:t>
            </a:r>
            <a:r>
              <a:rPr kumimoji="0" lang="fr-MC" sz="2400" b="0" i="1" u="none" strike="noStrike" kern="1200" cap="none" spc="0" normalizeH="0" baseline="0" noProof="0" dirty="0">
                <a:ln>
                  <a:noFill/>
                </a:ln>
                <a:solidFill>
                  <a:srgbClr val="4472C4"/>
                </a:solidFill>
                <a:effectLst/>
                <a:uLnTx/>
                <a:uFillTx/>
                <a:latin typeface="Calibri" panose="020F0502020204030204"/>
                <a:ea typeface="+mn-ea"/>
                <a:cs typeface="+mn-cs"/>
              </a:rPr>
              <a:t>)</a:t>
            </a:r>
            <a:endParaRPr kumimoji="0" lang="fr-MC" sz="24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9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4"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7" presetClass="emph" presetSubtype="0" fill="remove" grpId="0" nodeType="afterEffect">
                                  <p:stCondLst>
                                    <p:cond delay="0"/>
                                  </p:stCondLst>
                                  <p:childTnLst>
                                    <p:animClr clrSpc="rgb" dir="cw">
                                      <p:cBhvr override="childStyle">
                                        <p:cTn id="9" dur="250" autoRev="1" fill="remove"/>
                                        <p:tgtEl>
                                          <p:spTgt spid="7"/>
                                        </p:tgtEl>
                                        <p:attrNameLst>
                                          <p:attrName>style.color</p:attrName>
                                        </p:attrNameLst>
                                      </p:cBhvr>
                                      <p:to>
                                        <a:schemeClr val="bg1"/>
                                      </p:to>
                                    </p:animClr>
                                    <p:animClr clrSpc="rgb" dir="cw">
                                      <p:cBhvr>
                                        <p:cTn id="10" dur="250" autoRev="1" fill="remove"/>
                                        <p:tgtEl>
                                          <p:spTgt spid="7"/>
                                        </p:tgtEl>
                                        <p:attrNameLst>
                                          <p:attrName>fillcolor</p:attrName>
                                        </p:attrNameLst>
                                      </p:cBhvr>
                                      <p:to>
                                        <a:schemeClr val="bg1"/>
                                      </p:to>
                                    </p:animClr>
                                    <p:set>
                                      <p:cBhvr>
                                        <p:cTn id="11" dur="250" autoRev="1" fill="remove"/>
                                        <p:tgtEl>
                                          <p:spTgt spid="7"/>
                                        </p:tgtEl>
                                        <p:attrNameLst>
                                          <p:attrName>fill.type</p:attrName>
                                        </p:attrNameLst>
                                      </p:cBhvr>
                                      <p:to>
                                        <p:strVal val="solid"/>
                                      </p:to>
                                    </p:set>
                                    <p:set>
                                      <p:cBhvr>
                                        <p:cTn id="12" dur="250" autoRev="1" fill="remove"/>
                                        <p:tgtEl>
                                          <p:spTgt spid="7"/>
                                        </p:tgtEl>
                                        <p:attrNameLst>
                                          <p:attrName>fill.on</p:attrName>
                                        </p:attrNameLst>
                                      </p:cBhvr>
                                      <p:to>
                                        <p:strVal val="true"/>
                                      </p:to>
                                    </p:set>
                                  </p:childTnLst>
                                </p:cTn>
                              </p:par>
                            </p:childTnLst>
                          </p:cTn>
                        </p:par>
                        <p:par>
                          <p:cTn id="13" fill="hold">
                            <p:stCondLst>
                              <p:cond delay="500"/>
                            </p:stCondLst>
                            <p:childTnLst>
                              <p:par>
                                <p:cTn id="14" presetID="27" presetClass="emph" presetSubtype="0" fill="remove" grpId="1" nodeType="afterEffect">
                                  <p:stCondLst>
                                    <p:cond delay="0"/>
                                  </p:stCondLst>
                                  <p:childTnLst>
                                    <p:animClr clrSpc="rgb" dir="cw">
                                      <p:cBhvr override="childStyle">
                                        <p:cTn id="15" dur="250" autoRev="1" fill="remove"/>
                                        <p:tgtEl>
                                          <p:spTgt spid="7"/>
                                        </p:tgtEl>
                                        <p:attrNameLst>
                                          <p:attrName>style.color</p:attrName>
                                        </p:attrNameLst>
                                      </p:cBhvr>
                                      <p:to>
                                        <a:schemeClr val="bg1"/>
                                      </p:to>
                                    </p:animClr>
                                    <p:animClr clrSpc="rgb" dir="cw">
                                      <p:cBhvr>
                                        <p:cTn id="16" dur="250" autoRev="1" fill="remove"/>
                                        <p:tgtEl>
                                          <p:spTgt spid="7"/>
                                        </p:tgtEl>
                                        <p:attrNameLst>
                                          <p:attrName>fillcolor</p:attrName>
                                        </p:attrNameLst>
                                      </p:cBhvr>
                                      <p:to>
                                        <a:schemeClr val="bg1"/>
                                      </p:to>
                                    </p:animClr>
                                    <p:set>
                                      <p:cBhvr>
                                        <p:cTn id="17" dur="250" autoRev="1" fill="remove"/>
                                        <p:tgtEl>
                                          <p:spTgt spid="7"/>
                                        </p:tgtEl>
                                        <p:attrNameLst>
                                          <p:attrName>fill.type</p:attrName>
                                        </p:attrNameLst>
                                      </p:cBhvr>
                                      <p:to>
                                        <p:strVal val="solid"/>
                                      </p:to>
                                    </p:set>
                                    <p:set>
                                      <p:cBhvr>
                                        <p:cTn id="18" dur="250" autoRev="1" fill="remove"/>
                                        <p:tgtEl>
                                          <p:spTgt spid="7"/>
                                        </p:tgtEl>
                                        <p:attrNameLst>
                                          <p:attrName>fill.on</p:attrName>
                                        </p:attrNameLst>
                                      </p:cBhvr>
                                      <p:to>
                                        <p:strVal val="true"/>
                                      </p:to>
                                    </p:set>
                                  </p:childTnLst>
                                </p:cTn>
                              </p:par>
                            </p:childTnLst>
                          </p:cTn>
                        </p:par>
                        <p:par>
                          <p:cTn id="19" fill="hold">
                            <p:stCondLst>
                              <p:cond delay="1000"/>
                            </p:stCondLst>
                            <p:childTnLst>
                              <p:par>
                                <p:cTn id="20" presetID="27" presetClass="emph" presetSubtype="0" fill="remove" grpId="2" nodeType="afterEffect">
                                  <p:stCondLst>
                                    <p:cond delay="0"/>
                                  </p:stCondLst>
                                  <p:childTnLst>
                                    <p:animClr clrSpc="rgb" dir="cw">
                                      <p:cBhvr override="childStyle">
                                        <p:cTn id="21" dur="250" autoRev="1" fill="remove"/>
                                        <p:tgtEl>
                                          <p:spTgt spid="7"/>
                                        </p:tgtEl>
                                        <p:attrNameLst>
                                          <p:attrName>style.color</p:attrName>
                                        </p:attrNameLst>
                                      </p:cBhvr>
                                      <p:to>
                                        <a:schemeClr val="bg1"/>
                                      </p:to>
                                    </p:animClr>
                                    <p:animClr clrSpc="rgb" dir="cw">
                                      <p:cBhvr>
                                        <p:cTn id="22" dur="250" autoRev="1" fill="remove"/>
                                        <p:tgtEl>
                                          <p:spTgt spid="7"/>
                                        </p:tgtEl>
                                        <p:attrNameLst>
                                          <p:attrName>fillcolor</p:attrName>
                                        </p:attrNameLst>
                                      </p:cBhvr>
                                      <p:to>
                                        <a:schemeClr val="bg1"/>
                                      </p:to>
                                    </p:animClr>
                                    <p:set>
                                      <p:cBhvr>
                                        <p:cTn id="23" dur="250" autoRev="1" fill="remove"/>
                                        <p:tgtEl>
                                          <p:spTgt spid="7"/>
                                        </p:tgtEl>
                                        <p:attrNameLst>
                                          <p:attrName>fill.type</p:attrName>
                                        </p:attrNameLst>
                                      </p:cBhvr>
                                      <p:to>
                                        <p:strVal val="solid"/>
                                      </p:to>
                                    </p:set>
                                    <p:set>
                                      <p:cBhvr>
                                        <p:cTn id="24" dur="250" autoRev="1" fill="remove"/>
                                        <p:tgtEl>
                                          <p:spTgt spid="7"/>
                                        </p:tgtEl>
                                        <p:attrNameLst>
                                          <p:attrName>fill.on</p:attrName>
                                        </p:attrNameLst>
                                      </p:cBhvr>
                                      <p:to>
                                        <p:strVal val="true"/>
                                      </p:to>
                                    </p:set>
                                  </p:childTnLst>
                                </p:cTn>
                              </p:par>
                            </p:childTnLst>
                          </p:cTn>
                        </p:par>
                        <p:par>
                          <p:cTn id="25" fill="hold">
                            <p:stCondLst>
                              <p:cond delay="1500"/>
                            </p:stCondLst>
                            <p:childTnLst>
                              <p:par>
                                <p:cTn id="26" presetID="27" presetClass="emph" presetSubtype="0" fill="remove" grpId="3" nodeType="afterEffect">
                                  <p:stCondLst>
                                    <p:cond delay="0"/>
                                  </p:stCondLst>
                                  <p:childTnLst>
                                    <p:animClr clrSpc="rgb" dir="cw">
                                      <p:cBhvr override="childStyle">
                                        <p:cTn id="27" dur="250" autoRev="1" fill="remove"/>
                                        <p:tgtEl>
                                          <p:spTgt spid="7"/>
                                        </p:tgtEl>
                                        <p:attrNameLst>
                                          <p:attrName>style.color</p:attrName>
                                        </p:attrNameLst>
                                      </p:cBhvr>
                                      <p:to>
                                        <a:schemeClr val="bg1"/>
                                      </p:to>
                                    </p:animClr>
                                    <p:animClr clrSpc="rgb" dir="cw">
                                      <p:cBhvr>
                                        <p:cTn id="28" dur="250" autoRev="1" fill="remove"/>
                                        <p:tgtEl>
                                          <p:spTgt spid="7"/>
                                        </p:tgtEl>
                                        <p:attrNameLst>
                                          <p:attrName>fillcolor</p:attrName>
                                        </p:attrNameLst>
                                      </p:cBhvr>
                                      <p:to>
                                        <a:schemeClr val="bg1"/>
                                      </p:to>
                                    </p:animClr>
                                    <p:set>
                                      <p:cBhvr>
                                        <p:cTn id="29" dur="250" autoRev="1" fill="remove"/>
                                        <p:tgtEl>
                                          <p:spTgt spid="7"/>
                                        </p:tgtEl>
                                        <p:attrNameLst>
                                          <p:attrName>fill.type</p:attrName>
                                        </p:attrNameLst>
                                      </p:cBhvr>
                                      <p:to>
                                        <p:strVal val="solid"/>
                                      </p:to>
                                    </p:set>
                                    <p:set>
                                      <p:cBhvr>
                                        <p:cTn id="30" dur="250" autoRev="1" fill="remove"/>
                                        <p:tgtEl>
                                          <p:spTgt spid="7"/>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7" grpId="3" animBg="1"/>
      <p:bldP spid="7" grpId="4"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Summary of strategies for the 90-words</a:t>
            </a:r>
          </a:p>
        </p:txBody>
      </p:sp>
      <p:sp>
        <p:nvSpPr>
          <p:cNvPr id="10" name="TextBox 9">
            <a:extLst>
              <a:ext uri="{FF2B5EF4-FFF2-40B4-BE49-F238E27FC236}">
                <a16:creationId xmlns:a16="http://schemas.microsoft.com/office/drawing/2014/main" id="{9869A540-0865-7196-3A2C-4D333D9E2D76}"/>
              </a:ext>
            </a:extLst>
          </p:cNvPr>
          <p:cNvSpPr txBox="1"/>
          <p:nvPr/>
        </p:nvSpPr>
        <p:spPr>
          <a:xfrm>
            <a:off x="582434" y="1182977"/>
            <a:ext cx="1085941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Let’s recaps all the strategies we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talke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 about: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spot the bullet points in the past and the future tenses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down 3 verbs in the past and 3 verbs in the future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spot the bullet point requiring an opinion</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a complex, justified opinion, using contrast</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are ready to write your essay, but remember:</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tackle it like the 40-word, write 10 words per bullet point and skip 3 lines; </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then come back to it and write another 10 words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keep to structures that you are confident with to maintain clarity</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vary your opinion phrases, your conjunctions and your adjectives</a:t>
            </a:r>
          </a:p>
        </p:txBody>
      </p:sp>
    </p:spTree>
    <p:extLst>
      <p:ext uri="{BB962C8B-B14F-4D97-AF65-F5344CB8AC3E}">
        <p14:creationId xmlns:p14="http://schemas.microsoft.com/office/powerpoint/2010/main" val="365046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62001" y="1036358"/>
            <a:ext cx="384932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Apply all the strategies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3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complex opinion</a:t>
            </a:r>
          </a:p>
        </p:txBody>
      </p:sp>
      <p:sp>
        <p:nvSpPr>
          <p:cNvPr id="4" name="TextBox 3">
            <a:extLst>
              <a:ext uri="{FF2B5EF4-FFF2-40B4-BE49-F238E27FC236}">
                <a16:creationId xmlns:a16="http://schemas.microsoft.com/office/drawing/2014/main" id="{537005E3-EC23-19E6-0BB3-BAA3CCFC3BE0}"/>
              </a:ext>
            </a:extLst>
          </p:cNvPr>
          <p:cNvSpPr txBox="1"/>
          <p:nvPr/>
        </p:nvSpPr>
        <p:spPr>
          <a:xfrm>
            <a:off x="3709812" y="952908"/>
            <a:ext cx="8147510" cy="2708434"/>
          </a:xfrm>
          <a:prstGeom prst="rect">
            <a:avLst/>
          </a:prstGeom>
          <a:solidFill>
            <a:schemeClr val="bg1"/>
          </a:solidFill>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région.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ù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habitez</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vos activités le week-end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ce que vous avez fait récemment pour protéger l’environnement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projets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pour aider les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personnes</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en</a:t>
            </a:r>
            <a:r>
              <a:rPr kumimoji="0" lang="en-GB"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20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difficulté</a:t>
            </a:r>
            <a:endPar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Ecrivez environ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sp>
        <p:nvSpPr>
          <p:cNvPr id="18" name="TextBox 17">
            <a:extLst>
              <a:ext uri="{FF2B5EF4-FFF2-40B4-BE49-F238E27FC236}">
                <a16:creationId xmlns:a16="http://schemas.microsoft.com/office/drawing/2014/main" id="{76BA5876-FED8-6944-DEA7-9A3F606D1E56}"/>
              </a:ext>
            </a:extLst>
          </p:cNvPr>
          <p:cNvSpPr txBox="1"/>
          <p:nvPr/>
        </p:nvSpPr>
        <p:spPr>
          <a:xfrm>
            <a:off x="795337" y="4016048"/>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use structures you feel confident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give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about one of the bullet points</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43620" y="507531"/>
            <a:ext cx="715215" cy="715215"/>
          </a:xfrm>
          <a:prstGeom prst="rect">
            <a:avLst/>
          </a:prstGeom>
        </p:spPr>
      </p:pic>
    </p:spTree>
    <p:extLst>
      <p:ext uri="{BB962C8B-B14F-4D97-AF65-F5344CB8AC3E}">
        <p14:creationId xmlns:p14="http://schemas.microsoft.com/office/powerpoint/2010/main" val="52849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600000"/>
                                        <p:tgtEl>
                                          <p:spTgt spid="14"/>
                                        </p:tgtEl>
                                      </p:cBhvr>
                                    </p:animEffect>
                                  </p:childTnLst>
                                </p:cTn>
                              </p:par>
                            </p:childTnLst>
                          </p:cTn>
                        </p:par>
                        <p:par>
                          <p:cTn id="8" fill="hold">
                            <p:stCondLst>
                              <p:cond delay="60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Picture 4">
            <a:extLst>
              <a:ext uri="{FF2B5EF4-FFF2-40B4-BE49-F238E27FC236}">
                <a16:creationId xmlns:a16="http://schemas.microsoft.com/office/drawing/2014/main" id="{30CF5896-28AE-E85A-D9FD-4BC4E55EB084}"/>
              </a:ext>
            </a:extLst>
          </p:cNvPr>
          <p:cNvPicPr>
            <a:picLocks noChangeAspect="1"/>
          </p:cNvPicPr>
          <p:nvPr/>
        </p:nvPicPr>
        <p:blipFill rotWithShape="1">
          <a:blip r:embed="rId6"/>
          <a:srcRect b="45069"/>
          <a:stretch/>
        </p:blipFill>
        <p:spPr>
          <a:xfrm>
            <a:off x="629765" y="1655697"/>
            <a:ext cx="3909791" cy="2827526"/>
          </a:xfrm>
          <a:prstGeom prst="rect">
            <a:avLst/>
          </a:prstGeom>
        </p:spPr>
      </p:pic>
      <p:pic>
        <p:nvPicPr>
          <p:cNvPr id="7" name="Picture 6">
            <a:extLst>
              <a:ext uri="{FF2B5EF4-FFF2-40B4-BE49-F238E27FC236}">
                <a16:creationId xmlns:a16="http://schemas.microsoft.com/office/drawing/2014/main" id="{B838CCE6-8856-CA9A-93E1-8EB3572BF4BB}"/>
              </a:ext>
            </a:extLst>
          </p:cNvPr>
          <p:cNvPicPr>
            <a:picLocks noChangeAspect="1"/>
          </p:cNvPicPr>
          <p:nvPr/>
        </p:nvPicPr>
        <p:blipFill rotWithShape="1">
          <a:blip r:embed="rId6"/>
          <a:srcRect t="54395"/>
          <a:stretch/>
        </p:blipFill>
        <p:spPr>
          <a:xfrm>
            <a:off x="5614540" y="1505668"/>
            <a:ext cx="5209082" cy="3127584"/>
          </a:xfrm>
          <a:prstGeom prst="rect">
            <a:avLst/>
          </a:prstGeom>
        </p:spPr>
      </p:pic>
      <p:sp>
        <p:nvSpPr>
          <p:cNvPr id="9" name="TextBox 8">
            <a:extLst>
              <a:ext uri="{FF2B5EF4-FFF2-40B4-BE49-F238E27FC236}">
                <a16:creationId xmlns:a16="http://schemas.microsoft.com/office/drawing/2014/main" id="{D685F257-EDC6-7DCF-33C1-C9E1EB38E766}"/>
              </a:ext>
            </a:extLst>
          </p:cNvPr>
          <p:cNvSpPr txBox="1"/>
          <p:nvPr/>
        </p:nvSpPr>
        <p:spPr>
          <a:xfrm>
            <a:off x="6367931" y="1712768"/>
            <a:ext cx="9160495"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une mère et 2 enfants.</a:t>
            </a:r>
          </a:p>
        </p:txBody>
      </p:sp>
      <p:sp>
        <p:nvSpPr>
          <p:cNvPr id="10" name="TextBox 9">
            <a:extLst>
              <a:ext uri="{FF2B5EF4-FFF2-40B4-BE49-F238E27FC236}">
                <a16:creationId xmlns:a16="http://schemas.microsoft.com/office/drawing/2014/main" id="{9AE7E8AD-F3D3-255B-3733-3C3CACF1CB75}"/>
              </a:ext>
            </a:extLst>
          </p:cNvPr>
          <p:cNvSpPr txBox="1"/>
          <p:nvPr/>
        </p:nvSpPr>
        <p:spPr>
          <a:xfrm>
            <a:off x="6367931" y="2537577"/>
            <a:ext cx="4747033" cy="830997"/>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9 personnes et ils sont contents.</a:t>
            </a:r>
          </a:p>
        </p:txBody>
      </p:sp>
      <p:sp>
        <p:nvSpPr>
          <p:cNvPr id="11" name="TextBox 10">
            <a:extLst>
              <a:ext uri="{FF2B5EF4-FFF2-40B4-BE49-F238E27FC236}">
                <a16:creationId xmlns:a16="http://schemas.microsoft.com/office/drawing/2014/main" id="{0D7D1CDF-DC21-4505-7426-CF5BD06EDC08}"/>
              </a:ext>
            </a:extLst>
          </p:cNvPr>
          <p:cNvSpPr txBox="1"/>
          <p:nvPr/>
        </p:nvSpPr>
        <p:spPr>
          <a:xfrm>
            <a:off x="6367931" y="3293960"/>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Beaucoup de fruits.</a:t>
            </a:r>
          </a:p>
        </p:txBody>
      </p:sp>
      <p:sp>
        <p:nvSpPr>
          <p:cNvPr id="12" name="TextBox 11">
            <a:extLst>
              <a:ext uri="{FF2B5EF4-FFF2-40B4-BE49-F238E27FC236}">
                <a16:creationId xmlns:a16="http://schemas.microsoft.com/office/drawing/2014/main" id="{95F97A03-4A50-3C98-72BE-5B64C4E63D8A}"/>
              </a:ext>
            </a:extLst>
          </p:cNvPr>
          <p:cNvSpPr txBox="1"/>
          <p:nvPr/>
        </p:nvSpPr>
        <p:spPr>
          <a:xfrm>
            <a:off x="6367930" y="3983827"/>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Manger.</a:t>
            </a:r>
          </a:p>
        </p:txBody>
      </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r>
              <a:rPr lang="en-GB" sz="2400"/>
              <a:t>What do you think about this student’s answers?</a:t>
            </a:r>
            <a:endParaRPr lang="fr-FR" sz="2400">
              <a:solidFill>
                <a:srgbClr val="C00000"/>
              </a:solidFill>
            </a:endParaRPr>
          </a:p>
          <a:p>
            <a:endParaRPr lang="en-GB" sz="2400"/>
          </a:p>
        </p:txBody>
      </p:sp>
      <p:sp>
        <p:nvSpPr>
          <p:cNvPr id="4" name="TextBox 3">
            <a:extLst>
              <a:ext uri="{FF2B5EF4-FFF2-40B4-BE49-F238E27FC236}">
                <a16:creationId xmlns:a16="http://schemas.microsoft.com/office/drawing/2014/main" id="{140940B9-6DAE-B760-D3E7-663C452CED59}"/>
              </a:ext>
            </a:extLst>
          </p:cNvPr>
          <p:cNvSpPr txBox="1"/>
          <p:nvPr/>
        </p:nvSpPr>
        <p:spPr>
          <a:xfrm>
            <a:off x="694955" y="1047486"/>
            <a:ext cx="9160495" cy="830997"/>
          </a:xfrm>
          <a:prstGeom prst="rect">
            <a:avLst/>
          </a:prstGeom>
          <a:noFill/>
        </p:spPr>
        <p:txBody>
          <a:bodyPr wrap="square" rtlCol="0">
            <a:spAutoFit/>
          </a:bodyPr>
          <a:lstStyle/>
          <a:p>
            <a:r>
              <a:rPr lang="en-GB" sz="2400"/>
              <a:t>How many marks will they get?</a:t>
            </a:r>
            <a:endParaRPr lang="fr-FR" sz="2400">
              <a:solidFill>
                <a:srgbClr val="C00000"/>
              </a:solidFill>
            </a:endParaRPr>
          </a:p>
          <a:p>
            <a:endParaRPr lang="en-GB" sz="2400"/>
          </a:p>
        </p:txBody>
      </p:sp>
      <p:pic>
        <p:nvPicPr>
          <p:cNvPr id="15" name="Picture 14">
            <a:extLst>
              <a:ext uri="{FF2B5EF4-FFF2-40B4-BE49-F238E27FC236}">
                <a16:creationId xmlns:a16="http://schemas.microsoft.com/office/drawing/2014/main" id="{024F32BE-CBE4-6042-AC8C-C05FBB55C67D}"/>
              </a:ext>
            </a:extLst>
          </p:cNvPr>
          <p:cNvPicPr>
            <a:picLocks noChangeAspect="1"/>
          </p:cNvPicPr>
          <p:nvPr/>
        </p:nvPicPr>
        <p:blipFill rotWithShape="1">
          <a:blip r:embed="rId7"/>
          <a:srcRect t="46713"/>
          <a:stretch/>
        </p:blipFill>
        <p:spPr>
          <a:xfrm>
            <a:off x="919094" y="4715534"/>
            <a:ext cx="10368608" cy="1770016"/>
          </a:xfrm>
          <a:prstGeom prst="rect">
            <a:avLst/>
          </a:prstGeom>
        </p:spPr>
      </p:pic>
      <p:sp>
        <p:nvSpPr>
          <p:cNvPr id="16" name="TextBox 15">
            <a:extLst>
              <a:ext uri="{FF2B5EF4-FFF2-40B4-BE49-F238E27FC236}">
                <a16:creationId xmlns:a16="http://schemas.microsoft.com/office/drawing/2014/main" id="{5EA737F9-5954-4040-5C51-FEFBBA79C0D4}"/>
              </a:ext>
            </a:extLst>
          </p:cNvPr>
          <p:cNvSpPr txBox="1"/>
          <p:nvPr/>
        </p:nvSpPr>
        <p:spPr>
          <a:xfrm>
            <a:off x="10530140" y="1356584"/>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17" name="TextBox 16">
            <a:extLst>
              <a:ext uri="{FF2B5EF4-FFF2-40B4-BE49-F238E27FC236}">
                <a16:creationId xmlns:a16="http://schemas.microsoft.com/office/drawing/2014/main" id="{56DC0A76-05C8-1B4A-5256-2343B1915C1A}"/>
              </a:ext>
            </a:extLst>
          </p:cNvPr>
          <p:cNvSpPr txBox="1"/>
          <p:nvPr/>
        </p:nvSpPr>
        <p:spPr>
          <a:xfrm>
            <a:off x="10530140" y="2211401"/>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18" name="TextBox 17">
            <a:extLst>
              <a:ext uri="{FF2B5EF4-FFF2-40B4-BE49-F238E27FC236}">
                <a16:creationId xmlns:a16="http://schemas.microsoft.com/office/drawing/2014/main" id="{F984A8A3-462A-A6B7-236A-8A41389FF9BB}"/>
              </a:ext>
            </a:extLst>
          </p:cNvPr>
          <p:cNvSpPr txBox="1"/>
          <p:nvPr/>
        </p:nvSpPr>
        <p:spPr>
          <a:xfrm>
            <a:off x="9562493" y="3119041"/>
            <a:ext cx="2115704" cy="584775"/>
          </a:xfrm>
          <a:prstGeom prst="rect">
            <a:avLst/>
          </a:prstGeom>
          <a:solidFill>
            <a:srgbClr val="BDD7EE"/>
          </a:solidFill>
        </p:spPr>
        <p:txBody>
          <a:bodyPr wrap="square" rtlCol="0">
            <a:spAutoFit/>
          </a:bodyPr>
          <a:lstStyle/>
          <a:p>
            <a:r>
              <a:rPr lang="en-GB" sz="3200" b="1">
                <a:solidFill>
                  <a:srgbClr val="C00000"/>
                </a:solidFill>
              </a:rPr>
              <a:t>1 – no verb</a:t>
            </a:r>
          </a:p>
        </p:txBody>
      </p:sp>
      <p:sp>
        <p:nvSpPr>
          <p:cNvPr id="19" name="TextBox 18">
            <a:extLst>
              <a:ext uri="{FF2B5EF4-FFF2-40B4-BE49-F238E27FC236}">
                <a16:creationId xmlns:a16="http://schemas.microsoft.com/office/drawing/2014/main" id="{E32FBE3E-A262-5F0D-EDDB-4726A28A0EF2}"/>
              </a:ext>
            </a:extLst>
          </p:cNvPr>
          <p:cNvSpPr txBox="1"/>
          <p:nvPr/>
        </p:nvSpPr>
        <p:spPr>
          <a:xfrm>
            <a:off x="7814836" y="3896095"/>
            <a:ext cx="3115598" cy="584775"/>
          </a:xfrm>
          <a:prstGeom prst="rect">
            <a:avLst/>
          </a:prstGeom>
          <a:solidFill>
            <a:srgbClr val="BDD7EE"/>
          </a:solidFill>
        </p:spPr>
        <p:txBody>
          <a:bodyPr wrap="square" rtlCol="0">
            <a:spAutoFit/>
          </a:bodyPr>
          <a:lstStyle/>
          <a:p>
            <a:r>
              <a:rPr lang="en-GB" sz="3200" b="1">
                <a:solidFill>
                  <a:srgbClr val="C00000"/>
                </a:solidFill>
              </a:rPr>
              <a:t>0 – single word</a:t>
            </a:r>
          </a:p>
        </p:txBody>
      </p:sp>
    </p:spTree>
    <p:extLst>
      <p:ext uri="{BB962C8B-B14F-4D97-AF65-F5344CB8AC3E}">
        <p14:creationId xmlns:p14="http://schemas.microsoft.com/office/powerpoint/2010/main" val="6248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4" grpId="0"/>
      <p:bldP spid="16" grpId="0" animBg="1"/>
      <p:bldP spid="17" grpId="0" animBg="1"/>
      <p:bldP spid="18" grpId="0" animBg="1"/>
      <p:bldP spid="19"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3">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62001" y="1036358"/>
            <a:ext cx="504560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Check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the check list below:</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wrote about all 4 bullet points - write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B1,B2,B3,B4</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next to each paragraph.</a:t>
            </a:r>
          </a:p>
        </p:txBody>
      </p:sp>
      <p:sp>
        <p:nvSpPr>
          <p:cNvPr id="4" name="TextBox 3">
            <a:extLst>
              <a:ext uri="{FF2B5EF4-FFF2-40B4-BE49-F238E27FC236}">
                <a16:creationId xmlns:a16="http://schemas.microsoft.com/office/drawing/2014/main" id="{537005E3-EC23-19E6-0BB3-BAA3CCFC3BE0}"/>
              </a:ext>
            </a:extLst>
          </p:cNvPr>
          <p:cNvSpPr txBox="1"/>
          <p:nvPr/>
        </p:nvSpPr>
        <p:spPr>
          <a:xfrm>
            <a:off x="5309118" y="952908"/>
            <a:ext cx="6548204" cy="2277547"/>
          </a:xfrm>
          <a:prstGeom prst="rect">
            <a:avLst/>
          </a:prstGeom>
          <a:solidFill>
            <a:schemeClr val="bg1"/>
          </a:solidFill>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région.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ù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habitez</a:t>
            </a:r>
            <a:endPar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vos activités le week-end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ce que vous avez fait récemment pour protéger l’environnement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projets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pour aider les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personnes</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en</a:t>
            </a:r>
            <a:r>
              <a:rPr kumimoji="0" lang="en-GB"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6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difficulté</a:t>
            </a:r>
            <a:endPar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Ecrivez environ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16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fr-FR" sz="16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43620" y="507531"/>
            <a:ext cx="715215" cy="715215"/>
          </a:xfrm>
          <a:prstGeom prst="rect">
            <a:avLst/>
          </a:prstGeom>
        </p:spPr>
      </p:pic>
      <p:sp>
        <p:nvSpPr>
          <p:cNvPr id="10" name="TextBox 9">
            <a:extLst>
              <a:ext uri="{FF2B5EF4-FFF2-40B4-BE49-F238E27FC236}">
                <a16:creationId xmlns:a16="http://schemas.microsoft.com/office/drawing/2014/main" id="{A848FA11-86C5-8724-7E0A-3E7668525386}"/>
              </a:ext>
            </a:extLst>
          </p:cNvPr>
          <p:cNvSpPr txBox="1"/>
          <p:nvPr/>
        </p:nvSpPr>
        <p:spPr>
          <a:xfrm>
            <a:off x="62001" y="3389982"/>
            <a:ext cx="11795321" cy="26203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conjugated 3 verbs in the past and 3 verbs in the future -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highlight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them in your essay.</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gave my opinions - write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next to them; and I justified them - write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J</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next to them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used a variety of conjunctions - circle them.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used a variety of opinion phrases - </a:t>
            </a:r>
            <a:r>
              <a:rPr kumimoji="0" lang="en-GB" sz="2400" b="0" i="0" u="sng" strike="noStrike" kern="1200" cap="none" spc="0" normalizeH="0" baseline="0" noProof="0" dirty="0">
                <a:ln>
                  <a:noFill/>
                </a:ln>
                <a:solidFill>
                  <a:prstClr val="black"/>
                </a:solidFill>
                <a:effectLst/>
                <a:uLnTx/>
                <a:uFillTx/>
                <a:latin typeface="Calibri" panose="020F0502020204030204"/>
                <a:ea typeface="+mn-ea"/>
                <a:cs typeface="+mn-cs"/>
              </a:rPr>
              <a:t>underline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didn’t reuse the following words from the bullet points: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vous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habitez</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vos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vous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avez</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Rectangle: Rounded Corners 10">
            <a:extLst>
              <a:ext uri="{FF2B5EF4-FFF2-40B4-BE49-F238E27FC236}">
                <a16:creationId xmlns:a16="http://schemas.microsoft.com/office/drawing/2014/main" id="{EE35BDEA-4308-F55E-5873-C20E723DAD71}"/>
              </a:ext>
            </a:extLst>
          </p:cNvPr>
          <p:cNvSpPr/>
          <p:nvPr/>
        </p:nvSpPr>
        <p:spPr>
          <a:xfrm>
            <a:off x="4506686" y="4532229"/>
            <a:ext cx="727787" cy="3359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707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1FEF89F-71CF-8118-7A5D-2DA0B4651BAF}"/>
              </a:ext>
            </a:extLst>
          </p:cNvPr>
          <p:cNvSpPr txBox="1"/>
          <p:nvPr/>
        </p:nvSpPr>
        <p:spPr>
          <a:xfrm>
            <a:off x="5408795" y="577019"/>
            <a:ext cx="6251750" cy="2062103"/>
          </a:xfrm>
          <a:prstGeom prst="rect">
            <a:avLst/>
          </a:prstGeom>
          <a:solidFill>
            <a:schemeClr val="bg1"/>
          </a:solidFill>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région.</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a:t>
            </a:r>
            <a:r>
              <a:rPr kumimoji="0" lang="en-GB"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ù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vous</a:t>
            </a:r>
            <a:r>
              <a:rPr kumimoji="0" lang="en-GB"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habitez</a:t>
            </a:r>
            <a:endPar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vos activités le week-end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ce que vous avez fait récemment pour protéger l’environnement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vos</a:t>
            </a:r>
            <a:r>
              <a:rPr kumimoji="0" lang="en-GB"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projets</a:t>
            </a:r>
            <a:r>
              <a:rPr kumimoji="0" lang="en-GB"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pour aider les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personnes</a:t>
            </a:r>
            <a:r>
              <a:rPr kumimoji="0" lang="en-GB"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en</a:t>
            </a:r>
            <a:r>
              <a:rPr kumimoji="0" lang="en-GB"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difficulté</a:t>
            </a:r>
            <a:endPar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Ecrivez environ </a:t>
            </a:r>
            <a:r>
              <a:rPr kumimoji="0" lang="fr-FR"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90</a:t>
            </a: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fr-FR" sz="14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5469" y="-88099"/>
              <a:ext cx="1213651" cy="1213651"/>
            </a:xfrm>
            <a:prstGeom prst="rect">
              <a:avLst/>
            </a:prstGeom>
          </p:spPr>
        </p:pic>
      </p:grpSp>
      <p:pic>
        <p:nvPicPr>
          <p:cNvPr id="4" name="Picture 3">
            <a:extLst>
              <a:ext uri="{FF2B5EF4-FFF2-40B4-BE49-F238E27FC236}">
                <a16:creationId xmlns:a16="http://schemas.microsoft.com/office/drawing/2014/main" id="{3F1D9D3B-043C-5746-954B-9B6F08009552}"/>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1" name="TextBox 20">
            <a:extLst>
              <a:ext uri="{FF2B5EF4-FFF2-40B4-BE49-F238E27FC236}">
                <a16:creationId xmlns:a16="http://schemas.microsoft.com/office/drawing/2014/main" id="{8A02B984-2DE1-4B1F-0B5A-540600F21B4C}"/>
              </a:ext>
            </a:extLst>
          </p:cNvPr>
          <p:cNvSpPr txBox="1"/>
          <p:nvPr/>
        </p:nvSpPr>
        <p:spPr>
          <a:xfrm>
            <a:off x="469981" y="1076363"/>
            <a:ext cx="5045604"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Self-assess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the mark scheme below: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Decide the level for Content and Quality of language.</a:t>
            </a:r>
          </a:p>
        </p:txBody>
      </p:sp>
      <p:pic>
        <p:nvPicPr>
          <p:cNvPr id="23" name="Picture 22">
            <a:extLst>
              <a:ext uri="{FF2B5EF4-FFF2-40B4-BE49-F238E27FC236}">
                <a16:creationId xmlns:a16="http://schemas.microsoft.com/office/drawing/2014/main" id="{6C544B2F-23F2-FFF8-F436-896E1EE0AC58}"/>
              </a:ext>
            </a:extLst>
          </p:cNvPr>
          <p:cNvPicPr>
            <a:picLocks noChangeAspect="1"/>
          </p:cNvPicPr>
          <p:nvPr/>
        </p:nvPicPr>
        <p:blipFill>
          <a:blip r:embed="rId8"/>
          <a:stretch>
            <a:fillRect/>
          </a:stretch>
        </p:blipFill>
        <p:spPr>
          <a:xfrm>
            <a:off x="41083" y="2986740"/>
            <a:ext cx="5687737" cy="3710571"/>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9FDF2907-7C0A-55DF-7E99-78A7A1A1927A}"/>
              </a:ext>
            </a:extLst>
          </p:cNvPr>
          <p:cNvPicPr>
            <a:picLocks noChangeAspect="1"/>
          </p:cNvPicPr>
          <p:nvPr/>
        </p:nvPicPr>
        <p:blipFill>
          <a:blip r:embed="rId9"/>
          <a:stretch>
            <a:fillRect/>
          </a:stretch>
        </p:blipFill>
        <p:spPr>
          <a:xfrm>
            <a:off x="5822946" y="2986740"/>
            <a:ext cx="6251750" cy="3710571"/>
          </a:xfrm>
          <a:prstGeom prst="rect">
            <a:avLst/>
          </a:prstGeom>
          <a:ln>
            <a:noFill/>
          </a:ln>
          <a:effectLst>
            <a:outerShdw blurRad="292100" dist="139700" dir="2700000" algn="tl" rotWithShape="0">
              <a:srgbClr val="333333">
                <a:alpha val="65000"/>
              </a:srgbClr>
            </a:outerShdw>
          </a:effectLst>
        </p:spPr>
      </p:pic>
      <p:sp>
        <p:nvSpPr>
          <p:cNvPr id="25" name="Rectangle: Rounded Corners 24">
            <a:extLst>
              <a:ext uri="{FF2B5EF4-FFF2-40B4-BE49-F238E27FC236}">
                <a16:creationId xmlns:a16="http://schemas.microsoft.com/office/drawing/2014/main" id="{895D247C-4A97-CA27-AA7C-25D6009919AC}"/>
              </a:ext>
            </a:extLst>
          </p:cNvPr>
          <p:cNvSpPr/>
          <p:nvPr/>
        </p:nvSpPr>
        <p:spPr>
          <a:xfrm>
            <a:off x="67550" y="3263739"/>
            <a:ext cx="632841" cy="3433571"/>
          </a:xfrm>
          <a:prstGeom prst="roundRect">
            <a:avLst/>
          </a:prstGeom>
          <a:solidFill>
            <a:srgbClr val="FFFF00">
              <a:alpha val="38000"/>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281B08FE-198C-F358-6E20-98E3EB3BF645}"/>
              </a:ext>
            </a:extLst>
          </p:cNvPr>
          <p:cNvSpPr/>
          <p:nvPr/>
        </p:nvSpPr>
        <p:spPr>
          <a:xfrm>
            <a:off x="5851533" y="3312262"/>
            <a:ext cx="632841" cy="3433571"/>
          </a:xfrm>
          <a:prstGeom prst="roundRect">
            <a:avLst/>
          </a:prstGeom>
          <a:solidFill>
            <a:srgbClr val="FFFF00">
              <a:alpha val="38000"/>
            </a:srgb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C12F688-381F-2760-512B-84689FA10403}"/>
              </a:ext>
            </a:extLst>
          </p:cNvPr>
          <p:cNvSpPr txBox="1"/>
          <p:nvPr/>
        </p:nvSpPr>
        <p:spPr>
          <a:xfrm>
            <a:off x="3263435" y="2386575"/>
            <a:ext cx="2041702" cy="1200329"/>
          </a:xfrm>
          <a:prstGeom prst="rect">
            <a:avLst/>
          </a:prstGeom>
          <a:solidFill>
            <a:schemeClr val="bg1"/>
          </a:solidFill>
          <a:ln>
            <a:solidFill>
              <a:srgbClr val="FF0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10-7 marks: 4 BP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6-5 marks: 3 BP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4-3 marks: 2 BP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FF0000"/>
                </a:solidFill>
                <a:effectLst/>
                <a:uLnTx/>
                <a:uFillTx/>
                <a:latin typeface="Calibri" panose="020F0502020204030204"/>
                <a:ea typeface="+mn-ea"/>
                <a:cs typeface="+mn-cs"/>
              </a:rPr>
              <a:t>2-1 marks: 1 BP</a:t>
            </a:r>
          </a:p>
        </p:txBody>
      </p:sp>
    </p:spTree>
    <p:extLst>
      <p:ext uri="{BB962C8B-B14F-4D97-AF65-F5344CB8AC3E}">
        <p14:creationId xmlns:p14="http://schemas.microsoft.com/office/powerpoint/2010/main" val="404352201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233071" y="173418"/>
          <a:ext cx="11469723" cy="6089333"/>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44714">
                  <a:extLst>
                    <a:ext uri="{9D8B030D-6E8A-4147-A177-3AD203B41FA5}">
                      <a16:colId xmlns:a16="http://schemas.microsoft.com/office/drawing/2014/main" val="111939444"/>
                    </a:ext>
                  </a:extLst>
                </a:gridCol>
                <a:gridCol w="4374894">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dirty="0">
                          <a:solidFill>
                            <a:schemeClr val="tx1"/>
                          </a:solidFill>
                          <a:effectLst/>
                        </a:rPr>
                        <a:t>WEEK 3</a:t>
                      </a:r>
                      <a:br>
                        <a:rPr lang="en-GB" sz="2400" dirty="0">
                          <a:solidFill>
                            <a:schemeClr val="tx1"/>
                          </a:solidFill>
                          <a:effectLst/>
                        </a:rPr>
                      </a:br>
                      <a:endParaRPr lang="en-GB" sz="2400" dirty="0">
                        <a:solidFill>
                          <a:schemeClr val="tx1"/>
                        </a:solidFill>
                        <a:effectLst/>
                      </a:endParaRPr>
                    </a:p>
                    <a:p>
                      <a:pPr>
                        <a:lnSpc>
                          <a:spcPct val="107000"/>
                        </a:lnSpc>
                        <a:spcAft>
                          <a:spcPts val="800"/>
                        </a:spcAft>
                      </a:pPr>
                      <a:r>
                        <a:rPr lang="en-GB" sz="2400" dirty="0">
                          <a:solidFill>
                            <a:schemeClr val="tx1"/>
                          </a:solidFill>
                          <a:effectLst/>
                        </a:rPr>
                        <a:t>22/01/24</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 and jobs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photo description: using 'il y a' + definite article (or number in digit) + noun to describe objects; practising 3rd person singular and plural with 'etre' + adjectives (content/triste)</a:t>
                      </a:r>
                      <a:b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 la photo il y 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voiture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moto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vélo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chaise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une table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 bureau</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la nourriture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boissons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bâtiments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arbres</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ADJ</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 / triste</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translation: focus on accuracy of key verbs in the present</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-ER/je, il, </a:t>
                      </a:r>
                      <a:r>
                        <a:rPr lang="en-GB"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a:t>
                      </a: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common irregular (je </a:t>
                      </a:r>
                      <a:r>
                        <a:rPr lang="en-GB"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vais</a:t>
                      </a: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je </a:t>
                      </a:r>
                      <a:r>
                        <a:rPr lang="en-GB"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fais</a:t>
                      </a: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j’ai</a:t>
                      </a: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je suis, je </a:t>
                      </a:r>
                      <a:r>
                        <a:rPr lang="en-GB"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peux</a:t>
                      </a: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je </a:t>
                      </a:r>
                      <a:r>
                        <a:rPr lang="en-GB" sz="20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dois</a:t>
                      </a:r>
                      <a:r>
                        <a:rPr lang="en-GB"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21923320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7EF3AFC-8F2F-151F-AF8F-E0DF3F753384}"/>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have</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go</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is/are</a:t>
            </a:r>
          </a:p>
        </p:txBody>
      </p:sp>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using the present tense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032888" y="298357"/>
            <a:ext cx="506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7" name="Rectangle 6">
            <a:extLst>
              <a:ext uri="{FF2B5EF4-FFF2-40B4-BE49-F238E27FC236}">
                <a16:creationId xmlns:a16="http://schemas.microsoft.com/office/drawing/2014/main" id="{9E88F626-B876-2B48-2EF5-B0ABE8E7DA73}"/>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C22D9F9-3440-9167-124C-E6AA5F32861F}"/>
              </a:ext>
            </a:extLst>
          </p:cNvPr>
          <p:cNvPicPr>
            <a:picLocks noChangeAspect="1"/>
          </p:cNvPicPr>
          <p:nvPr/>
        </p:nvPicPr>
        <p:blipFill rotWithShape="1">
          <a:blip r:embed="rId8"/>
          <a:srcRect t="54395"/>
          <a:stretch/>
        </p:blipFill>
        <p:spPr>
          <a:xfrm>
            <a:off x="4227768" y="3683819"/>
            <a:ext cx="4490688" cy="2696253"/>
          </a:xfrm>
          <a:prstGeom prst="rect">
            <a:avLst/>
          </a:prstGeom>
        </p:spPr>
      </p:pic>
      <p:pic>
        <p:nvPicPr>
          <p:cNvPr id="1026" name="Picture 2" descr="Meal Planning: Benefits &amp; How-To's of Family Dinners | American Heart  Association">
            <a:extLst>
              <a:ext uri="{FF2B5EF4-FFF2-40B4-BE49-F238E27FC236}">
                <a16:creationId xmlns:a16="http://schemas.microsoft.com/office/drawing/2014/main" id="{04F6C4B2-1A64-BB52-8F74-491486D030F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9151" y="3683819"/>
            <a:ext cx="3988616" cy="268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9924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EF69404-78D7-75A8-5043-BF4AC57C52AE}"/>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play</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am</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have</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 go</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60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is/are</a:t>
            </a:r>
          </a:p>
        </p:txBody>
      </p:sp>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translate key verbs in the future tense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2" name="TextBox 1">
            <a:extLst>
              <a:ext uri="{FF2B5EF4-FFF2-40B4-BE49-F238E27FC236}">
                <a16:creationId xmlns:a16="http://schemas.microsoft.com/office/drawing/2014/main" id="{BA863289-2B7F-8D93-7315-C36AC2235ADE}"/>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22" name="Rectangle 21">
            <a:extLst>
              <a:ext uri="{FF2B5EF4-FFF2-40B4-BE49-F238E27FC236}">
                <a16:creationId xmlns:a16="http://schemas.microsoft.com/office/drawing/2014/main" id="{287A945A-DD22-78FF-C993-FE1EF5FF7EE0}"/>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Write 4 sentences to describe this photo.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F9A9538C-1E1B-7B9B-1DF8-11BCB80A55B9}"/>
              </a:ext>
            </a:extLst>
          </p:cNvPr>
          <p:cNvPicPr>
            <a:picLocks noChangeAspect="1"/>
          </p:cNvPicPr>
          <p:nvPr/>
        </p:nvPicPr>
        <p:blipFill rotWithShape="1">
          <a:blip r:embed="rId7"/>
          <a:srcRect t="54395"/>
          <a:stretch/>
        </p:blipFill>
        <p:spPr>
          <a:xfrm>
            <a:off x="4227768" y="3683819"/>
            <a:ext cx="4490688" cy="2696253"/>
          </a:xfrm>
          <a:prstGeom prst="rect">
            <a:avLst/>
          </a:prstGeom>
        </p:spPr>
      </p:pic>
      <p:pic>
        <p:nvPicPr>
          <p:cNvPr id="24" name="Picture 2" descr="Meal Planning: Benefits &amp; How-To's of Family Dinners | American Heart  Association">
            <a:extLst>
              <a:ext uri="{FF2B5EF4-FFF2-40B4-BE49-F238E27FC236}">
                <a16:creationId xmlns:a16="http://schemas.microsoft.com/office/drawing/2014/main" id="{0924D03A-EEDC-579C-AC06-47767C10906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39151" y="3683819"/>
            <a:ext cx="3988616" cy="268207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B0083A0-AB39-B886-B947-7541E2420FE1}"/>
              </a:ext>
            </a:extLst>
          </p:cNvPr>
          <p:cNvSpPr txBox="1"/>
          <p:nvPr/>
        </p:nvSpPr>
        <p:spPr>
          <a:xfrm>
            <a:off x="4736449" y="3882682"/>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la photo il y a un homme.</a:t>
            </a:r>
          </a:p>
        </p:txBody>
      </p:sp>
      <p:sp>
        <p:nvSpPr>
          <p:cNvPr id="25" name="TextBox 24">
            <a:extLst>
              <a:ext uri="{FF2B5EF4-FFF2-40B4-BE49-F238E27FC236}">
                <a16:creationId xmlns:a16="http://schemas.microsoft.com/office/drawing/2014/main" id="{ED4B8A5E-CA1E-1F87-5D87-D601C46E47AB}"/>
              </a:ext>
            </a:extLst>
          </p:cNvPr>
          <p:cNvSpPr txBox="1"/>
          <p:nvPr/>
        </p:nvSpPr>
        <p:spPr>
          <a:xfrm>
            <a:off x="4797248" y="4543210"/>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la photo il y a une femme.</a:t>
            </a:r>
          </a:p>
        </p:txBody>
      </p:sp>
      <p:sp>
        <p:nvSpPr>
          <p:cNvPr id="26" name="TextBox 25">
            <a:extLst>
              <a:ext uri="{FF2B5EF4-FFF2-40B4-BE49-F238E27FC236}">
                <a16:creationId xmlns:a16="http://schemas.microsoft.com/office/drawing/2014/main" id="{BAD4F3A4-0A4D-AE46-A547-81F080006FC9}"/>
              </a:ext>
            </a:extLst>
          </p:cNvPr>
          <p:cNvSpPr txBox="1"/>
          <p:nvPr/>
        </p:nvSpPr>
        <p:spPr>
          <a:xfrm>
            <a:off x="4736448" y="5131377"/>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la photo il y a un </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gar</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çon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7" name="TextBox 26">
            <a:extLst>
              <a:ext uri="{FF2B5EF4-FFF2-40B4-BE49-F238E27FC236}">
                <a16:creationId xmlns:a16="http://schemas.microsoft.com/office/drawing/2014/main" id="{CAC4EC59-5C7B-EAFB-0F45-CA9FE9295CD6}"/>
              </a:ext>
            </a:extLst>
          </p:cNvPr>
          <p:cNvSpPr txBox="1"/>
          <p:nvPr/>
        </p:nvSpPr>
        <p:spPr>
          <a:xfrm>
            <a:off x="4810955" y="5809807"/>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400" b="1"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la photo il y a une fille.</a:t>
            </a:r>
          </a:p>
        </p:txBody>
      </p:sp>
      <p:sp>
        <p:nvSpPr>
          <p:cNvPr id="28" name="TextBox 27">
            <a:extLst>
              <a:ext uri="{FF2B5EF4-FFF2-40B4-BE49-F238E27FC236}">
                <a16:creationId xmlns:a16="http://schemas.microsoft.com/office/drawing/2014/main" id="{3F24FCEC-B34B-6DEE-4883-2050C679BD6F}"/>
              </a:ext>
            </a:extLst>
          </p:cNvPr>
          <p:cNvSpPr txBox="1"/>
          <p:nvPr/>
        </p:nvSpPr>
        <p:spPr>
          <a:xfrm>
            <a:off x="10244113" y="3817000"/>
            <a:ext cx="1446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joue</a:t>
            </a:r>
          </a:p>
        </p:txBody>
      </p:sp>
      <p:sp>
        <p:nvSpPr>
          <p:cNvPr id="29" name="TextBox 28">
            <a:extLst>
              <a:ext uri="{FF2B5EF4-FFF2-40B4-BE49-F238E27FC236}">
                <a16:creationId xmlns:a16="http://schemas.microsoft.com/office/drawing/2014/main" id="{07A6634C-32E2-4D94-9430-8D142A810F57}"/>
              </a:ext>
            </a:extLst>
          </p:cNvPr>
          <p:cNvSpPr txBox="1"/>
          <p:nvPr/>
        </p:nvSpPr>
        <p:spPr>
          <a:xfrm>
            <a:off x="10244113" y="4230404"/>
            <a:ext cx="1446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suis</a:t>
            </a:r>
          </a:p>
        </p:txBody>
      </p:sp>
      <p:sp>
        <p:nvSpPr>
          <p:cNvPr id="30" name="TextBox 29">
            <a:extLst>
              <a:ext uri="{FF2B5EF4-FFF2-40B4-BE49-F238E27FC236}">
                <a16:creationId xmlns:a16="http://schemas.microsoft.com/office/drawing/2014/main" id="{1DBB66FD-67B6-98B5-4760-46748AA8CFFF}"/>
              </a:ext>
            </a:extLst>
          </p:cNvPr>
          <p:cNvSpPr txBox="1"/>
          <p:nvPr/>
        </p:nvSpPr>
        <p:spPr>
          <a:xfrm>
            <a:off x="10244113" y="4689537"/>
            <a:ext cx="1446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a:t>
            </a:r>
          </a:p>
        </p:txBody>
      </p:sp>
      <p:sp>
        <p:nvSpPr>
          <p:cNvPr id="31" name="TextBox 30">
            <a:extLst>
              <a:ext uri="{FF2B5EF4-FFF2-40B4-BE49-F238E27FC236}">
                <a16:creationId xmlns:a16="http://schemas.microsoft.com/office/drawing/2014/main" id="{BF316DA1-61BF-5F60-56D2-10ACD6EF2034}"/>
              </a:ext>
            </a:extLst>
          </p:cNvPr>
          <p:cNvSpPr txBox="1"/>
          <p:nvPr/>
        </p:nvSpPr>
        <p:spPr>
          <a:xfrm>
            <a:off x="10086192" y="5134900"/>
            <a:ext cx="1446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vais</a:t>
            </a:r>
          </a:p>
        </p:txBody>
      </p:sp>
      <p:sp>
        <p:nvSpPr>
          <p:cNvPr id="32" name="TextBox 31">
            <a:extLst>
              <a:ext uri="{FF2B5EF4-FFF2-40B4-BE49-F238E27FC236}">
                <a16:creationId xmlns:a16="http://schemas.microsoft.com/office/drawing/2014/main" id="{8296232C-9E52-F7D3-CD3E-8A1FB9C74502}"/>
              </a:ext>
            </a:extLst>
          </p:cNvPr>
          <p:cNvSpPr txBox="1"/>
          <p:nvPr/>
        </p:nvSpPr>
        <p:spPr>
          <a:xfrm>
            <a:off x="10086192" y="5604931"/>
            <a:ext cx="1446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c’est</a:t>
            </a:r>
          </a:p>
        </p:txBody>
      </p:sp>
      <p:sp>
        <p:nvSpPr>
          <p:cNvPr id="33" name="TextBox 32">
            <a:extLst>
              <a:ext uri="{FF2B5EF4-FFF2-40B4-BE49-F238E27FC236}">
                <a16:creationId xmlns:a16="http://schemas.microsoft.com/office/drawing/2014/main" id="{E9353A0A-2E06-B2C1-BF75-C26085057E04}"/>
              </a:ext>
            </a:extLst>
          </p:cNvPr>
          <p:cNvSpPr txBox="1"/>
          <p:nvPr/>
        </p:nvSpPr>
        <p:spPr>
          <a:xfrm>
            <a:off x="10967183" y="5991135"/>
            <a:ext cx="1446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Tree>
    <p:extLst>
      <p:ext uri="{BB962C8B-B14F-4D97-AF65-F5344CB8AC3E}">
        <p14:creationId xmlns:p14="http://schemas.microsoft.com/office/powerpoint/2010/main" val="308811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D9AC07B5-38AA-576D-E072-8D16C8975AF4}"/>
              </a:ext>
            </a:extLst>
          </p:cNvPr>
          <p:cNvSpPr txBox="1"/>
          <p:nvPr/>
        </p:nvSpPr>
        <p:spPr>
          <a:xfrm>
            <a:off x="163016" y="1413632"/>
            <a:ext cx="3746512" cy="538391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There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is</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personnes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femme(s)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man/men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fille(s)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girl(s)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garçon(s)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boy(s)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enfants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1/2/3</a:t>
            </a: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grands-parents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étudiants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students</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voiture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car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moto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motorbike</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table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table</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chaise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chair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desk/office</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la nourriture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boissons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drinks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bâtiments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buildings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arbres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trees</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75460"/>
            <a:ext cx="10605482" cy="6718896"/>
            <a:chOff x="1469214" y="75460"/>
            <a:chExt cx="10605482" cy="671889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7546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17304" y="1411510"/>
            <a:ext cx="3792224" cy="537102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222F7E4-9EC0-B106-80D0-8D17B14C0A86}"/>
              </a:ext>
            </a:extLst>
          </p:cNvPr>
          <p:cNvSpPr txBox="1"/>
          <p:nvPr/>
        </p:nvSpPr>
        <p:spPr>
          <a:xfrm>
            <a:off x="14078262" y="1420456"/>
            <a:ext cx="3138058" cy="14151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beau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mauvais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chaud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froid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13949723" y="1420456"/>
            <a:ext cx="3266598" cy="1549305"/>
          </a:xfrm>
          <a:prstGeom prst="roundRect">
            <a:avLst>
              <a:gd name="adj" fmla="val 86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6087375" y="1444085"/>
            <a:ext cx="2968603" cy="35398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endPar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Elle/il est …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Elles/ils sont …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grand(e)(s)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petit(e)(s)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a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ont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have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courts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longs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yeux marron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6028070" y="1420456"/>
            <a:ext cx="3104991" cy="332609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9DD5277-F84E-11EA-A230-3A6F3505FFDB}"/>
              </a:ext>
            </a:extLst>
          </p:cNvPr>
          <p:cNvSpPr txBox="1"/>
          <p:nvPr/>
        </p:nvSpPr>
        <p:spPr>
          <a:xfrm>
            <a:off x="9353035" y="1449213"/>
            <a:ext cx="4238248" cy="313868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OR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à</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maison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piscine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 cantine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OR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collège</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parc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dans OR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dans</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cabinet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doctor’s</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cabinet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restaurant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hôtel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hotel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magasin</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p:txBody>
      </p:sp>
      <p:sp>
        <p:nvSpPr>
          <p:cNvPr id="5" name="Rectangle: Rounded Corners 4">
            <a:extLst>
              <a:ext uri="{FF2B5EF4-FFF2-40B4-BE49-F238E27FC236}">
                <a16:creationId xmlns:a16="http://schemas.microsoft.com/office/drawing/2014/main" id="{6591EFF8-6871-B221-15C7-F77A3143EBCA}"/>
              </a:ext>
            </a:extLst>
          </p:cNvPr>
          <p:cNvSpPr/>
          <p:nvPr/>
        </p:nvSpPr>
        <p:spPr>
          <a:xfrm>
            <a:off x="9293732" y="1420457"/>
            <a:ext cx="4495320" cy="330366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C8A2924-E21E-F1F8-2993-98ECF571C3C9}"/>
              </a:ext>
            </a:extLst>
          </p:cNvPr>
          <p:cNvSpPr txBox="1"/>
          <p:nvPr/>
        </p:nvSpPr>
        <p:spPr>
          <a:xfrm>
            <a:off x="4038066" y="1479622"/>
            <a:ext cx="3448584" cy="3153748"/>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 en train de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 en train de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jouer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play</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manger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eat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boire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drink[</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parler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talk[</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écouter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listen</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regarder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watch</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travailler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work</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visiter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visit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BA77330C-68DA-085E-D6D0-5DC73BFA632E}"/>
              </a:ext>
            </a:extLst>
          </p:cNvPr>
          <p:cNvSpPr/>
          <p:nvPr/>
        </p:nvSpPr>
        <p:spPr>
          <a:xfrm>
            <a:off x="4019550" y="1420456"/>
            <a:ext cx="1879981" cy="332609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26604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626-3047-6B4B-3E2C-256D06A7183F}"/>
              </a:ext>
            </a:extLst>
          </p:cNvPr>
          <p:cNvSpPr txBox="1"/>
          <p:nvPr/>
        </p:nvSpPr>
        <p:spPr>
          <a:xfrm>
            <a:off x="582434" y="1125552"/>
            <a:ext cx="1085941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Reminders: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Writing Q1 Photo description, you can use ‘Sur la photo il y a …’ four times.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use digit numbers if you are unsure about your spelling.</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can also use the PALMW strategy from the Speaking Photo card:</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Ensure you keep your sentences simple, short to communicate clearly.</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let’s review how to increase your accuracy in the photo description.</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Describing the photo in the Writing</a:t>
            </a:r>
          </a:p>
        </p:txBody>
      </p:sp>
      <p:pic>
        <p:nvPicPr>
          <p:cNvPr id="4" name="Picture 3">
            <a:extLst>
              <a:ext uri="{FF2B5EF4-FFF2-40B4-BE49-F238E27FC236}">
                <a16:creationId xmlns:a16="http://schemas.microsoft.com/office/drawing/2014/main" id="{EEA0682B-B807-8B8B-14EA-66908EB13F2D}"/>
              </a:ext>
            </a:extLst>
          </p:cNvPr>
          <p:cNvPicPr>
            <a:picLocks noChangeAspect="1"/>
          </p:cNvPicPr>
          <p:nvPr/>
        </p:nvPicPr>
        <p:blipFill>
          <a:blip r:embed="rId6"/>
          <a:stretch>
            <a:fillRect/>
          </a:stretch>
        </p:blipFill>
        <p:spPr>
          <a:xfrm>
            <a:off x="582434" y="2926045"/>
            <a:ext cx="11095763" cy="2320346"/>
          </a:xfrm>
          <a:prstGeom prst="rect">
            <a:avLst/>
          </a:prstGeom>
        </p:spPr>
      </p:pic>
    </p:spTree>
    <p:extLst>
      <p:ext uri="{BB962C8B-B14F-4D97-AF65-F5344CB8AC3E}">
        <p14:creationId xmlns:p14="http://schemas.microsoft.com/office/powerpoint/2010/main" val="401248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626-3047-6B4B-3E2C-256D06A7183F}"/>
              </a:ext>
            </a:extLst>
          </p:cNvPr>
          <p:cNvSpPr txBox="1"/>
          <p:nvPr/>
        </p:nvSpPr>
        <p:spPr>
          <a:xfrm>
            <a:off x="4495454" y="1125552"/>
            <a:ext cx="6946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Complete each photo description with a noun:</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4C863CF2-EDCC-9842-567F-30837D52EE36}"/>
              </a:ext>
            </a:extLst>
          </p:cNvPr>
          <p:cNvSpPr txBox="1"/>
          <p:nvPr/>
        </p:nvSpPr>
        <p:spPr>
          <a:xfrm>
            <a:off x="628146" y="1098421"/>
            <a:ext cx="3746512" cy="538391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There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is</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personnes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femme(s)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man/men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fille(s)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girl(s)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garçon(s)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boy(s)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enfants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1/2/3</a:t>
            </a: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grands-parents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des étudiants 	</a:t>
            </a:r>
            <a:r>
              <a:rPr kumimoji="0" lang="fr-CM"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students</a:t>
            </a:r>
            <a:endPar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une voiture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car</a:t>
            </a:r>
            <a:endParaRPr kumimoji="0" lang="en-GB"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une moto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motorbike</a:t>
            </a:r>
            <a:endParaRPr kumimoji="0" lang="en-GB"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une table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table</a:t>
            </a:r>
            <a:endParaRPr kumimoji="0" lang="en-GB"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une chaise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chair</a:t>
            </a:r>
            <a:endParaRPr kumimoji="0" lang="en-GB"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 desk/office</a:t>
            </a:r>
            <a:endParaRPr kumimoji="0" lang="en-GB"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 la nourriture	</a:t>
            </a:r>
            <a:r>
              <a:rPr kumimoji="0" lang="fr-CM"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des boissons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drinks</a:t>
            </a:r>
            <a:endParaRPr kumimoji="0" lang="en-GB"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des bâtiments	</a:t>
            </a:r>
            <a:r>
              <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buildings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des arbres	</a:t>
            </a:r>
            <a:r>
              <a:rPr kumimoji="0" lang="fr-CM" sz="1400" b="1" i="0" u="none" strike="noStrike" kern="1200" cap="none" spc="0" normalizeH="0" baseline="0" noProof="0" dirty="0" err="1">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trees</a:t>
            </a:r>
            <a:endParaRPr kumimoji="0" lang="fr-CM" sz="1400" b="1" i="0" u="none" strike="noStrike" kern="1200" cap="none" spc="0" normalizeH="0" baseline="0" noProof="0" dirty="0">
              <a:ln>
                <a:noFill/>
              </a:ln>
              <a:solidFill>
                <a:srgbClr val="0070C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54C75545-094D-8DD9-775D-69FDA87C60AB}"/>
              </a:ext>
            </a:extLst>
          </p:cNvPr>
          <p:cNvSpPr/>
          <p:nvPr/>
        </p:nvSpPr>
        <p:spPr>
          <a:xfrm>
            <a:off x="582434" y="1096299"/>
            <a:ext cx="3792224" cy="537102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1A8D33B-6CE9-4F85-964D-4540C92D33D2}"/>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541165" y="1662301"/>
            <a:ext cx="3179268" cy="2119512"/>
          </a:xfrm>
          <a:prstGeom prst="rect">
            <a:avLst/>
          </a:prstGeom>
        </p:spPr>
      </p:pic>
      <p:pic>
        <p:nvPicPr>
          <p:cNvPr id="12" name="Picture 11">
            <a:extLst>
              <a:ext uri="{FF2B5EF4-FFF2-40B4-BE49-F238E27FC236}">
                <a16:creationId xmlns:a16="http://schemas.microsoft.com/office/drawing/2014/main" id="{4558AE58-9910-C3AD-429D-9364B2C5BACD}"/>
              </a:ext>
            </a:extLst>
          </p:cNvPr>
          <p:cNvPicPr>
            <a:picLocks noChangeAspect="1"/>
          </p:cNvPicPr>
          <p:nvPr/>
        </p:nvPicPr>
        <p:blipFill rotWithShape="1">
          <a:blip r:embed="rId8"/>
          <a:srcRect t="54395"/>
          <a:stretch/>
        </p:blipFill>
        <p:spPr>
          <a:xfrm>
            <a:off x="7720433" y="1662302"/>
            <a:ext cx="3957764" cy="2119512"/>
          </a:xfrm>
          <a:prstGeom prst="rect">
            <a:avLst/>
          </a:prstGeom>
        </p:spPr>
      </p:pic>
      <p:sp>
        <p:nvSpPr>
          <p:cNvPr id="13" name="TextBox 12">
            <a:extLst>
              <a:ext uri="{FF2B5EF4-FFF2-40B4-BE49-F238E27FC236}">
                <a16:creationId xmlns:a16="http://schemas.microsoft.com/office/drawing/2014/main" id="{668EC3F9-AB15-53F9-D732-1AA0168EB432}"/>
              </a:ext>
            </a:extLst>
          </p:cNvPr>
          <p:cNvSpPr txBox="1"/>
          <p:nvPr/>
        </p:nvSpPr>
        <p:spPr>
          <a:xfrm>
            <a:off x="8147227" y="1707293"/>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15" name="TextBox 14">
            <a:extLst>
              <a:ext uri="{FF2B5EF4-FFF2-40B4-BE49-F238E27FC236}">
                <a16:creationId xmlns:a16="http://schemas.microsoft.com/office/drawing/2014/main" id="{555B0FE9-6BAA-95C1-7BD0-75EEA1FB9D4A}"/>
              </a:ext>
            </a:extLst>
          </p:cNvPr>
          <p:cNvSpPr txBox="1"/>
          <p:nvPr/>
        </p:nvSpPr>
        <p:spPr>
          <a:xfrm>
            <a:off x="8147227" y="2258256"/>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16" name="TextBox 15">
            <a:extLst>
              <a:ext uri="{FF2B5EF4-FFF2-40B4-BE49-F238E27FC236}">
                <a16:creationId xmlns:a16="http://schemas.microsoft.com/office/drawing/2014/main" id="{5279AFC5-5884-8B98-4EEC-D95C138DD582}"/>
              </a:ext>
            </a:extLst>
          </p:cNvPr>
          <p:cNvSpPr txBox="1"/>
          <p:nvPr/>
        </p:nvSpPr>
        <p:spPr>
          <a:xfrm>
            <a:off x="8147225" y="2754436"/>
            <a:ext cx="34623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17" name="TextBox 16">
            <a:extLst>
              <a:ext uri="{FF2B5EF4-FFF2-40B4-BE49-F238E27FC236}">
                <a16:creationId xmlns:a16="http://schemas.microsoft.com/office/drawing/2014/main" id="{1709AD5B-CC0F-ECBF-4ADC-B699EAA3813D}"/>
              </a:ext>
            </a:extLst>
          </p:cNvPr>
          <p:cNvSpPr txBox="1"/>
          <p:nvPr/>
        </p:nvSpPr>
        <p:spPr>
          <a:xfrm>
            <a:off x="8147225" y="3268125"/>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pic>
        <p:nvPicPr>
          <p:cNvPr id="18" name="Picture 17">
            <a:extLst>
              <a:ext uri="{FF2B5EF4-FFF2-40B4-BE49-F238E27FC236}">
                <a16:creationId xmlns:a16="http://schemas.microsoft.com/office/drawing/2014/main" id="{E558CB31-29A3-D4E3-7EE0-8D1C3947451D}"/>
              </a:ext>
            </a:extLst>
          </p:cNvPr>
          <p:cNvPicPr>
            <a:picLocks noChangeAspect="1"/>
          </p:cNvPicPr>
          <p:nvPr/>
        </p:nvPicPr>
        <p:blipFill rotWithShape="1">
          <a:blip r:embed="rId8"/>
          <a:srcRect t="54395"/>
          <a:stretch/>
        </p:blipFill>
        <p:spPr>
          <a:xfrm>
            <a:off x="7720433" y="4107010"/>
            <a:ext cx="3957764" cy="2119512"/>
          </a:xfrm>
          <a:prstGeom prst="rect">
            <a:avLst/>
          </a:prstGeom>
        </p:spPr>
      </p:pic>
      <p:sp>
        <p:nvSpPr>
          <p:cNvPr id="19" name="TextBox 18">
            <a:extLst>
              <a:ext uri="{FF2B5EF4-FFF2-40B4-BE49-F238E27FC236}">
                <a16:creationId xmlns:a16="http://schemas.microsoft.com/office/drawing/2014/main" id="{8A6C3455-7C1B-069F-2E5C-A358B8C6F4F7}"/>
              </a:ext>
            </a:extLst>
          </p:cNvPr>
          <p:cNvSpPr txBox="1"/>
          <p:nvPr/>
        </p:nvSpPr>
        <p:spPr>
          <a:xfrm>
            <a:off x="8147227" y="4152001"/>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20" name="TextBox 19">
            <a:extLst>
              <a:ext uri="{FF2B5EF4-FFF2-40B4-BE49-F238E27FC236}">
                <a16:creationId xmlns:a16="http://schemas.microsoft.com/office/drawing/2014/main" id="{B0D27829-46F9-7753-94D5-68378DEDAC86}"/>
              </a:ext>
            </a:extLst>
          </p:cNvPr>
          <p:cNvSpPr txBox="1"/>
          <p:nvPr/>
        </p:nvSpPr>
        <p:spPr>
          <a:xfrm>
            <a:off x="8147227" y="4702964"/>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21" name="TextBox 20">
            <a:extLst>
              <a:ext uri="{FF2B5EF4-FFF2-40B4-BE49-F238E27FC236}">
                <a16:creationId xmlns:a16="http://schemas.microsoft.com/office/drawing/2014/main" id="{D0383C9A-539A-741F-BF3D-DC68A91273AA}"/>
              </a:ext>
            </a:extLst>
          </p:cNvPr>
          <p:cNvSpPr txBox="1"/>
          <p:nvPr/>
        </p:nvSpPr>
        <p:spPr>
          <a:xfrm>
            <a:off x="8147225" y="5199144"/>
            <a:ext cx="34623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22" name="TextBox 21">
            <a:extLst>
              <a:ext uri="{FF2B5EF4-FFF2-40B4-BE49-F238E27FC236}">
                <a16:creationId xmlns:a16="http://schemas.microsoft.com/office/drawing/2014/main" id="{9C4820A5-0353-47A3-CCAD-B53B94A0F74B}"/>
              </a:ext>
            </a:extLst>
          </p:cNvPr>
          <p:cNvSpPr txBox="1"/>
          <p:nvPr/>
        </p:nvSpPr>
        <p:spPr>
          <a:xfrm>
            <a:off x="8147225" y="5712833"/>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pic>
        <p:nvPicPr>
          <p:cNvPr id="2050" name="Picture 2" descr="Car VS Motorcycle: Which Is Right For You? | Youi">
            <a:extLst>
              <a:ext uri="{FF2B5EF4-FFF2-40B4-BE49-F238E27FC236}">
                <a16:creationId xmlns:a16="http://schemas.microsoft.com/office/drawing/2014/main" id="{25CEFC97-A0A3-3107-239C-7F778918094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07" r="14777"/>
          <a:stretch/>
        </p:blipFill>
        <p:spPr bwMode="auto">
          <a:xfrm>
            <a:off x="4537181" y="4125870"/>
            <a:ext cx="3179269" cy="211297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011941E-E430-DC41-7C81-53240E61B83C}"/>
              </a:ext>
            </a:extLst>
          </p:cNvPr>
          <p:cNvSpPr txBox="1"/>
          <p:nvPr/>
        </p:nvSpPr>
        <p:spPr>
          <a:xfrm>
            <a:off x="582434" y="449968"/>
            <a:ext cx="1043271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alibri" panose="020F0502020204030204"/>
                <a:ea typeface="+mn-ea"/>
                <a:cs typeface="+mn-cs"/>
              </a:rPr>
              <a:t>Describing the photo in the Writing</a:t>
            </a:r>
          </a:p>
        </p:txBody>
      </p:sp>
    </p:spTree>
    <p:extLst>
      <p:ext uri="{BB962C8B-B14F-4D97-AF65-F5344CB8AC3E}">
        <p14:creationId xmlns:p14="http://schemas.microsoft.com/office/powerpoint/2010/main" val="12966854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0B0626-3047-6B4B-3E2C-256D06A7183F}"/>
              </a:ext>
            </a:extLst>
          </p:cNvPr>
          <p:cNvSpPr txBox="1"/>
          <p:nvPr/>
        </p:nvSpPr>
        <p:spPr>
          <a:xfrm>
            <a:off x="4495454" y="1125552"/>
            <a:ext cx="6946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Complete each photo description with a noun:</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4C863CF2-EDCC-9842-567F-30837D52EE36}"/>
              </a:ext>
            </a:extLst>
          </p:cNvPr>
          <p:cNvSpPr txBox="1"/>
          <p:nvPr/>
        </p:nvSpPr>
        <p:spPr>
          <a:xfrm>
            <a:off x="628146" y="1098421"/>
            <a:ext cx="3746512" cy="538391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There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is</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personnes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femme(s)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man/men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fille(s)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girl(s)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garçon(s)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boy(s)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enfants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1/2/3</a:t>
            </a: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grands-parents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étudiants 	</a:t>
            </a:r>
            <a:r>
              <a:rPr kumimoji="0" lang="fr-CM" sz="14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students</a:t>
            </a:r>
            <a:endPar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voiture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car</a:t>
            </a:r>
            <a:endParaRPr kumimoji="0" lang="en-GB"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moto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motorbike</a:t>
            </a:r>
            <a:endParaRPr kumimoji="0" lang="en-GB"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table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table</a:t>
            </a:r>
            <a:endParaRPr kumimoji="0" lang="en-GB"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chaise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chair</a:t>
            </a:r>
            <a:endParaRPr kumimoji="0" lang="en-GB"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desk/office</a:t>
            </a:r>
            <a:endParaRPr kumimoji="0" lang="en-GB"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la nourriture	</a:t>
            </a:r>
            <a:r>
              <a:rPr kumimoji="0" lang="fr-CM" sz="14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food</a:t>
            </a:r>
            <a:endPar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boissons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drinks</a:t>
            </a:r>
            <a:endParaRPr kumimoji="0" lang="en-GB" sz="14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bâtiments	</a:t>
            </a:r>
            <a:r>
              <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buildings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arbres	</a:t>
            </a:r>
            <a:r>
              <a:rPr kumimoji="0" lang="fr-CM" sz="1400" b="1"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trees</a:t>
            </a:r>
            <a:endParaRPr kumimoji="0" lang="fr-CM" sz="14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54C75545-094D-8DD9-775D-69FDA87C60AB}"/>
              </a:ext>
            </a:extLst>
          </p:cNvPr>
          <p:cNvSpPr/>
          <p:nvPr/>
        </p:nvSpPr>
        <p:spPr>
          <a:xfrm>
            <a:off x="582434" y="1096299"/>
            <a:ext cx="3792224" cy="537102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1A8D33B-6CE9-4F85-964D-4540C92D33D2}"/>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4541165" y="1662301"/>
            <a:ext cx="3179268" cy="2119512"/>
          </a:xfrm>
          <a:prstGeom prst="rect">
            <a:avLst/>
          </a:prstGeom>
        </p:spPr>
      </p:pic>
      <p:pic>
        <p:nvPicPr>
          <p:cNvPr id="12" name="Picture 11">
            <a:extLst>
              <a:ext uri="{FF2B5EF4-FFF2-40B4-BE49-F238E27FC236}">
                <a16:creationId xmlns:a16="http://schemas.microsoft.com/office/drawing/2014/main" id="{4558AE58-9910-C3AD-429D-9364B2C5BACD}"/>
              </a:ext>
            </a:extLst>
          </p:cNvPr>
          <p:cNvPicPr>
            <a:picLocks noChangeAspect="1"/>
          </p:cNvPicPr>
          <p:nvPr/>
        </p:nvPicPr>
        <p:blipFill rotWithShape="1">
          <a:blip r:embed="rId8"/>
          <a:srcRect t="54395"/>
          <a:stretch/>
        </p:blipFill>
        <p:spPr>
          <a:xfrm>
            <a:off x="7720433" y="1662302"/>
            <a:ext cx="3957764" cy="2119512"/>
          </a:xfrm>
          <a:prstGeom prst="rect">
            <a:avLst/>
          </a:prstGeom>
        </p:spPr>
      </p:pic>
      <p:sp>
        <p:nvSpPr>
          <p:cNvPr id="13" name="TextBox 12">
            <a:extLst>
              <a:ext uri="{FF2B5EF4-FFF2-40B4-BE49-F238E27FC236}">
                <a16:creationId xmlns:a16="http://schemas.microsoft.com/office/drawing/2014/main" id="{668EC3F9-AB15-53F9-D732-1AA0168EB432}"/>
              </a:ext>
            </a:extLst>
          </p:cNvPr>
          <p:cNvSpPr txBox="1"/>
          <p:nvPr/>
        </p:nvSpPr>
        <p:spPr>
          <a:xfrm>
            <a:off x="8147227" y="1707293"/>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15" name="TextBox 14">
            <a:extLst>
              <a:ext uri="{FF2B5EF4-FFF2-40B4-BE49-F238E27FC236}">
                <a16:creationId xmlns:a16="http://schemas.microsoft.com/office/drawing/2014/main" id="{555B0FE9-6BAA-95C1-7BD0-75EEA1FB9D4A}"/>
              </a:ext>
            </a:extLst>
          </p:cNvPr>
          <p:cNvSpPr txBox="1"/>
          <p:nvPr/>
        </p:nvSpPr>
        <p:spPr>
          <a:xfrm>
            <a:off x="8147227" y="2258256"/>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16" name="TextBox 15">
            <a:extLst>
              <a:ext uri="{FF2B5EF4-FFF2-40B4-BE49-F238E27FC236}">
                <a16:creationId xmlns:a16="http://schemas.microsoft.com/office/drawing/2014/main" id="{5279AFC5-5884-8B98-4EEC-D95C138DD582}"/>
              </a:ext>
            </a:extLst>
          </p:cNvPr>
          <p:cNvSpPr txBox="1"/>
          <p:nvPr/>
        </p:nvSpPr>
        <p:spPr>
          <a:xfrm>
            <a:off x="8147225" y="2754436"/>
            <a:ext cx="34623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17" name="TextBox 16">
            <a:extLst>
              <a:ext uri="{FF2B5EF4-FFF2-40B4-BE49-F238E27FC236}">
                <a16:creationId xmlns:a16="http://schemas.microsoft.com/office/drawing/2014/main" id="{1709AD5B-CC0F-ECBF-4ADC-B699EAA3813D}"/>
              </a:ext>
            </a:extLst>
          </p:cNvPr>
          <p:cNvSpPr txBox="1"/>
          <p:nvPr/>
        </p:nvSpPr>
        <p:spPr>
          <a:xfrm>
            <a:off x="8147225" y="3268125"/>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pic>
        <p:nvPicPr>
          <p:cNvPr id="18" name="Picture 17">
            <a:extLst>
              <a:ext uri="{FF2B5EF4-FFF2-40B4-BE49-F238E27FC236}">
                <a16:creationId xmlns:a16="http://schemas.microsoft.com/office/drawing/2014/main" id="{E558CB31-29A3-D4E3-7EE0-8D1C3947451D}"/>
              </a:ext>
            </a:extLst>
          </p:cNvPr>
          <p:cNvPicPr>
            <a:picLocks noChangeAspect="1"/>
          </p:cNvPicPr>
          <p:nvPr/>
        </p:nvPicPr>
        <p:blipFill rotWithShape="1">
          <a:blip r:embed="rId8"/>
          <a:srcRect t="54395"/>
          <a:stretch/>
        </p:blipFill>
        <p:spPr>
          <a:xfrm>
            <a:off x="7720433" y="4107010"/>
            <a:ext cx="3957764" cy="2119512"/>
          </a:xfrm>
          <a:prstGeom prst="rect">
            <a:avLst/>
          </a:prstGeom>
        </p:spPr>
      </p:pic>
      <p:sp>
        <p:nvSpPr>
          <p:cNvPr id="19" name="TextBox 18">
            <a:extLst>
              <a:ext uri="{FF2B5EF4-FFF2-40B4-BE49-F238E27FC236}">
                <a16:creationId xmlns:a16="http://schemas.microsoft.com/office/drawing/2014/main" id="{8A6C3455-7C1B-069F-2E5C-A358B8C6F4F7}"/>
              </a:ext>
            </a:extLst>
          </p:cNvPr>
          <p:cNvSpPr txBox="1"/>
          <p:nvPr/>
        </p:nvSpPr>
        <p:spPr>
          <a:xfrm>
            <a:off x="8147227" y="4152001"/>
            <a:ext cx="37187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20" name="TextBox 19">
            <a:extLst>
              <a:ext uri="{FF2B5EF4-FFF2-40B4-BE49-F238E27FC236}">
                <a16:creationId xmlns:a16="http://schemas.microsoft.com/office/drawing/2014/main" id="{B0D27829-46F9-7753-94D5-68378DEDAC86}"/>
              </a:ext>
            </a:extLst>
          </p:cNvPr>
          <p:cNvSpPr txBox="1"/>
          <p:nvPr/>
        </p:nvSpPr>
        <p:spPr>
          <a:xfrm>
            <a:off x="8147227" y="4702964"/>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21" name="TextBox 20">
            <a:extLst>
              <a:ext uri="{FF2B5EF4-FFF2-40B4-BE49-F238E27FC236}">
                <a16:creationId xmlns:a16="http://schemas.microsoft.com/office/drawing/2014/main" id="{D0383C9A-539A-741F-BF3D-DC68A91273AA}"/>
              </a:ext>
            </a:extLst>
          </p:cNvPr>
          <p:cNvSpPr txBox="1"/>
          <p:nvPr/>
        </p:nvSpPr>
        <p:spPr>
          <a:xfrm>
            <a:off x="8147225" y="5199144"/>
            <a:ext cx="346234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sp>
        <p:nvSpPr>
          <p:cNvPr id="22" name="TextBox 21">
            <a:extLst>
              <a:ext uri="{FF2B5EF4-FFF2-40B4-BE49-F238E27FC236}">
                <a16:creationId xmlns:a16="http://schemas.microsoft.com/office/drawing/2014/main" id="{9C4820A5-0353-47A3-CCAD-B53B94A0F74B}"/>
              </a:ext>
            </a:extLst>
          </p:cNvPr>
          <p:cNvSpPr txBox="1"/>
          <p:nvPr/>
        </p:nvSpPr>
        <p:spPr>
          <a:xfrm>
            <a:off x="8147225" y="5712833"/>
            <a:ext cx="37187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S</a:t>
            </a:r>
            <a:r>
              <a:rPr kumimoji="0" lang="fr-FR" sz="2200" b="0" i="0" u="none" strike="noStrike" kern="1200" cap="none" spc="0" normalizeH="0" baseline="0" noProof="0" dirty="0" err="1">
                <a:ln>
                  <a:noFill/>
                </a:ln>
                <a:solidFill>
                  <a:srgbClr val="C00000"/>
                </a:solidFill>
                <a:effectLst/>
                <a:uLnTx/>
                <a:uFillTx/>
                <a:latin typeface="Calibri" panose="020F0502020204030204"/>
                <a:ea typeface="+mn-ea"/>
                <a:cs typeface="+mn-cs"/>
              </a:rPr>
              <a:t>ur</a:t>
            </a:r>
            <a:r>
              <a:rPr kumimoji="0" lang="fr-FR" sz="2200" b="0" i="0" u="none" strike="noStrike" kern="1200" cap="none" spc="0" normalizeH="0" baseline="0" noProof="0" dirty="0">
                <a:ln>
                  <a:noFill/>
                </a:ln>
                <a:solidFill>
                  <a:srgbClr val="C00000"/>
                </a:solidFill>
                <a:effectLst/>
                <a:uLnTx/>
                <a:uFillTx/>
                <a:latin typeface="Calibri" panose="020F0502020204030204"/>
                <a:ea typeface="+mn-ea"/>
                <a:cs typeface="+mn-cs"/>
              </a:rPr>
              <a:t> la photo il y a</a:t>
            </a:r>
          </a:p>
        </p:txBody>
      </p:sp>
      <p:pic>
        <p:nvPicPr>
          <p:cNvPr id="2050" name="Picture 2" descr="Car VS Motorcycle: Which Is Right For You? | Youi">
            <a:extLst>
              <a:ext uri="{FF2B5EF4-FFF2-40B4-BE49-F238E27FC236}">
                <a16:creationId xmlns:a16="http://schemas.microsoft.com/office/drawing/2014/main" id="{25CEFC97-A0A3-3107-239C-7F778918094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107" r="14777"/>
          <a:stretch/>
        </p:blipFill>
        <p:spPr bwMode="auto">
          <a:xfrm>
            <a:off x="4537181" y="4125870"/>
            <a:ext cx="3179269" cy="211297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BF83D6AD-6357-32E2-B0F6-972C1F248AAC}"/>
              </a:ext>
            </a:extLst>
          </p:cNvPr>
          <p:cNvSpPr txBox="1"/>
          <p:nvPr/>
        </p:nvSpPr>
        <p:spPr>
          <a:xfrm>
            <a:off x="10159099" y="2240487"/>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 homme</a:t>
            </a:r>
          </a:p>
        </p:txBody>
      </p:sp>
      <p:sp>
        <p:nvSpPr>
          <p:cNvPr id="24" name="TextBox 23">
            <a:extLst>
              <a:ext uri="{FF2B5EF4-FFF2-40B4-BE49-F238E27FC236}">
                <a16:creationId xmlns:a16="http://schemas.microsoft.com/office/drawing/2014/main" id="{F449C29D-D6F9-BF4D-ACA5-0CC70F2CAA8A}"/>
              </a:ext>
            </a:extLst>
          </p:cNvPr>
          <p:cNvSpPr txBox="1"/>
          <p:nvPr/>
        </p:nvSpPr>
        <p:spPr>
          <a:xfrm>
            <a:off x="10159099" y="1725062"/>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 </a:t>
            </a:r>
            <a:r>
              <a:rPr kumimoji="0" lang="fr-FR" sz="22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gar</a:t>
            </a:r>
            <a:r>
              <a:rPr kumimoji="0" lang="en-GB" sz="22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çon</a:t>
            </a:r>
            <a:endPar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E41E442-24A0-4A02-CE8D-8F6D103E260A}"/>
              </a:ext>
            </a:extLst>
          </p:cNvPr>
          <p:cNvSpPr txBox="1"/>
          <p:nvPr/>
        </p:nvSpPr>
        <p:spPr>
          <a:xfrm>
            <a:off x="10159099" y="2749281"/>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 vélo</a:t>
            </a:r>
          </a:p>
        </p:txBody>
      </p:sp>
      <p:sp>
        <p:nvSpPr>
          <p:cNvPr id="26" name="TextBox 25">
            <a:extLst>
              <a:ext uri="{FF2B5EF4-FFF2-40B4-BE49-F238E27FC236}">
                <a16:creationId xmlns:a16="http://schemas.microsoft.com/office/drawing/2014/main" id="{0B024E58-7984-F37A-3286-ACBEE3EACA31}"/>
              </a:ext>
            </a:extLst>
          </p:cNvPr>
          <p:cNvSpPr txBox="1"/>
          <p:nvPr/>
        </p:nvSpPr>
        <p:spPr>
          <a:xfrm>
            <a:off x="10159099" y="3241949"/>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des arbres</a:t>
            </a:r>
          </a:p>
        </p:txBody>
      </p:sp>
      <p:sp>
        <p:nvSpPr>
          <p:cNvPr id="27" name="TextBox 26">
            <a:extLst>
              <a:ext uri="{FF2B5EF4-FFF2-40B4-BE49-F238E27FC236}">
                <a16:creationId xmlns:a16="http://schemas.microsoft.com/office/drawing/2014/main" id="{7517BBB1-E24A-3B38-72DD-7E5C2C9DD104}"/>
              </a:ext>
            </a:extLst>
          </p:cNvPr>
          <p:cNvSpPr txBox="1"/>
          <p:nvPr/>
        </p:nvSpPr>
        <p:spPr>
          <a:xfrm>
            <a:off x="10180627" y="4698051"/>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 moto</a:t>
            </a:r>
          </a:p>
        </p:txBody>
      </p:sp>
      <p:sp>
        <p:nvSpPr>
          <p:cNvPr id="28" name="TextBox 27">
            <a:extLst>
              <a:ext uri="{FF2B5EF4-FFF2-40B4-BE49-F238E27FC236}">
                <a16:creationId xmlns:a16="http://schemas.microsoft.com/office/drawing/2014/main" id="{E715C305-3ED3-5DD7-380A-45F27596E906}"/>
              </a:ext>
            </a:extLst>
          </p:cNvPr>
          <p:cNvSpPr txBox="1"/>
          <p:nvPr/>
        </p:nvSpPr>
        <p:spPr>
          <a:xfrm>
            <a:off x="10180627" y="4182626"/>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 homme</a:t>
            </a:r>
          </a:p>
        </p:txBody>
      </p:sp>
      <p:sp>
        <p:nvSpPr>
          <p:cNvPr id="29" name="TextBox 28">
            <a:extLst>
              <a:ext uri="{FF2B5EF4-FFF2-40B4-BE49-F238E27FC236}">
                <a16:creationId xmlns:a16="http://schemas.microsoft.com/office/drawing/2014/main" id="{C5DC85C2-069C-99FC-8B10-95006C032AAB}"/>
              </a:ext>
            </a:extLst>
          </p:cNvPr>
          <p:cNvSpPr txBox="1"/>
          <p:nvPr/>
        </p:nvSpPr>
        <p:spPr>
          <a:xfrm>
            <a:off x="10180627" y="5206845"/>
            <a:ext cx="168532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1 voiture</a:t>
            </a:r>
          </a:p>
        </p:txBody>
      </p:sp>
      <p:sp>
        <p:nvSpPr>
          <p:cNvPr id="30" name="TextBox 29">
            <a:extLst>
              <a:ext uri="{FF2B5EF4-FFF2-40B4-BE49-F238E27FC236}">
                <a16:creationId xmlns:a16="http://schemas.microsoft.com/office/drawing/2014/main" id="{BDE7A1E3-38A2-7F38-E0FC-66EDE4DBF7B5}"/>
              </a:ext>
            </a:extLst>
          </p:cNvPr>
          <p:cNvSpPr txBox="1"/>
          <p:nvPr/>
        </p:nvSpPr>
        <p:spPr>
          <a:xfrm>
            <a:off x="10180627" y="5699513"/>
            <a:ext cx="148120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des arbres</a:t>
            </a:r>
          </a:p>
        </p:txBody>
      </p:sp>
      <p:sp>
        <p:nvSpPr>
          <p:cNvPr id="31" name="TextBox 30">
            <a:extLst>
              <a:ext uri="{FF2B5EF4-FFF2-40B4-BE49-F238E27FC236}">
                <a16:creationId xmlns:a16="http://schemas.microsoft.com/office/drawing/2014/main" id="{0F398565-87DE-F541-027E-E114B7EE6F49}"/>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21803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77516" y="1213651"/>
            <a:ext cx="11100681"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Articles are little words that comes before the nouns. There are several types of articles: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definite articles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AD47">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indefinite articles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[a/an]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1D6DE909-5FDA-9B8B-F147-3A472D8A3FEB}"/>
              </a:ext>
            </a:extLst>
          </p:cNvPr>
          <p:cNvSpPr txBox="1"/>
          <p:nvPr/>
        </p:nvSpPr>
        <p:spPr>
          <a:xfrm>
            <a:off x="577516" y="2509198"/>
            <a:ext cx="11100681" cy="360098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Like nouns and adjectives,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articles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are affected by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gender/number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so they must match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gender/number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 the noun. Do you remember them all?</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Getting the articles accurately in a photo description will secure you communicate clearly, without ambiguity so let’s practise!</a:t>
            </a:r>
          </a:p>
        </p:txBody>
      </p:sp>
      <p:graphicFrame>
        <p:nvGraphicFramePr>
          <p:cNvPr id="16" name="Table 16">
            <a:extLst>
              <a:ext uri="{FF2B5EF4-FFF2-40B4-BE49-F238E27FC236}">
                <a16:creationId xmlns:a16="http://schemas.microsoft.com/office/drawing/2014/main" id="{A578F984-2975-790A-2AB1-733148323D13}"/>
              </a:ext>
            </a:extLst>
          </p:cNvPr>
          <p:cNvGraphicFramePr>
            <a:graphicFrameLocks noGrp="1"/>
          </p:cNvGraphicFramePr>
          <p:nvPr/>
        </p:nvGraphicFramePr>
        <p:xfrm>
          <a:off x="832293" y="3784558"/>
          <a:ext cx="5180124" cy="1371600"/>
        </p:xfrm>
        <a:graphic>
          <a:graphicData uri="http://schemas.openxmlformats.org/drawingml/2006/table">
            <a:tbl>
              <a:tblPr firstRow="1" bandRow="1">
                <a:tableStyleId>{5C22544A-7EE6-4342-B048-85BDC9FD1C3A}</a:tableStyleId>
              </a:tblPr>
              <a:tblGrid>
                <a:gridCol w="1295031">
                  <a:extLst>
                    <a:ext uri="{9D8B030D-6E8A-4147-A177-3AD203B41FA5}">
                      <a16:colId xmlns:a16="http://schemas.microsoft.com/office/drawing/2014/main" val="3410656098"/>
                    </a:ext>
                  </a:extLst>
                </a:gridCol>
                <a:gridCol w="1295031">
                  <a:extLst>
                    <a:ext uri="{9D8B030D-6E8A-4147-A177-3AD203B41FA5}">
                      <a16:colId xmlns:a16="http://schemas.microsoft.com/office/drawing/2014/main" val="2757220759"/>
                    </a:ext>
                  </a:extLst>
                </a:gridCol>
                <a:gridCol w="1295031">
                  <a:extLst>
                    <a:ext uri="{9D8B030D-6E8A-4147-A177-3AD203B41FA5}">
                      <a16:colId xmlns:a16="http://schemas.microsoft.com/office/drawing/2014/main" val="2832060082"/>
                    </a:ext>
                  </a:extLst>
                </a:gridCol>
                <a:gridCol w="1295031">
                  <a:extLst>
                    <a:ext uri="{9D8B030D-6E8A-4147-A177-3AD203B41FA5}">
                      <a16:colId xmlns:a16="http://schemas.microsoft.com/office/drawing/2014/main" val="2364089927"/>
                    </a:ext>
                  </a:extLst>
                </a:gridCol>
              </a:tblGrid>
              <a:tr h="370840">
                <a:tc gridSpan="4">
                  <a:txBody>
                    <a:bodyPr/>
                    <a:lstStyle/>
                    <a:p>
                      <a:pPr algn="ctr"/>
                      <a:r>
                        <a:rPr lang="en-GB" sz="2400" dirty="0"/>
                        <a:t>definite articles [the]</a:t>
                      </a:r>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52613494"/>
                  </a:ext>
                </a:extLst>
              </a:tr>
              <a:tr h="374088">
                <a:tc>
                  <a:txBody>
                    <a:bodyPr/>
                    <a:lstStyle/>
                    <a:p>
                      <a:pPr algn="ctr"/>
                      <a:r>
                        <a:rPr lang="en-GB" sz="2400" dirty="0"/>
                        <a:t>masc.</a:t>
                      </a:r>
                    </a:p>
                  </a:txBody>
                  <a:tcPr/>
                </a:tc>
                <a:tc>
                  <a:txBody>
                    <a:bodyPr/>
                    <a:lstStyle/>
                    <a:p>
                      <a:pPr algn="ctr"/>
                      <a:r>
                        <a:rPr lang="en-GB" sz="2400" dirty="0"/>
                        <a:t>fem.</a:t>
                      </a:r>
                    </a:p>
                  </a:txBody>
                  <a:tcPr/>
                </a:tc>
                <a:tc>
                  <a:txBody>
                    <a:bodyPr/>
                    <a:lstStyle/>
                    <a:p>
                      <a:pPr algn="ctr"/>
                      <a:r>
                        <a:rPr lang="en-GB" sz="2400" dirty="0"/>
                        <a:t>plural</a:t>
                      </a:r>
                    </a:p>
                  </a:txBody>
                  <a:tcPr/>
                </a:tc>
                <a:tc>
                  <a:txBody>
                    <a:bodyPr/>
                    <a:lstStyle/>
                    <a:p>
                      <a:pPr algn="ctr"/>
                      <a:r>
                        <a:rPr lang="en-GB" sz="2400" dirty="0"/>
                        <a:t>vowel</a:t>
                      </a:r>
                    </a:p>
                  </a:txBody>
                  <a:tcPr/>
                </a:tc>
                <a:extLst>
                  <a:ext uri="{0D108BD9-81ED-4DB2-BD59-A6C34878D82A}">
                    <a16:rowId xmlns:a16="http://schemas.microsoft.com/office/drawing/2014/main" val="2869226884"/>
                  </a:ext>
                </a:extLst>
              </a:tr>
              <a:tr h="370840">
                <a:tc>
                  <a:txBody>
                    <a:bodyPr/>
                    <a:lstStyle/>
                    <a:p>
                      <a:pPr algn="ctr"/>
                      <a:r>
                        <a:rPr lang="en-GB" sz="2400" dirty="0"/>
                        <a:t>le</a:t>
                      </a:r>
                    </a:p>
                  </a:txBody>
                  <a:tcPr/>
                </a:tc>
                <a:tc>
                  <a:txBody>
                    <a:bodyPr/>
                    <a:lstStyle/>
                    <a:p>
                      <a:pPr algn="ctr"/>
                      <a:r>
                        <a:rPr lang="en-GB" sz="2400" dirty="0"/>
                        <a:t>la</a:t>
                      </a:r>
                    </a:p>
                  </a:txBody>
                  <a:tcPr/>
                </a:tc>
                <a:tc>
                  <a:txBody>
                    <a:bodyPr/>
                    <a:lstStyle/>
                    <a:p>
                      <a:pPr algn="ctr"/>
                      <a:r>
                        <a:rPr lang="en-GB" sz="2400" dirty="0"/>
                        <a:t>les</a:t>
                      </a:r>
                    </a:p>
                  </a:txBody>
                  <a:tcPr/>
                </a:tc>
                <a:tc>
                  <a:txBody>
                    <a:bodyPr/>
                    <a:lstStyle/>
                    <a:p>
                      <a:pPr algn="ctr"/>
                      <a:r>
                        <a:rPr lang="en-GB" sz="2400" dirty="0"/>
                        <a:t>l’</a:t>
                      </a:r>
                    </a:p>
                  </a:txBody>
                  <a:tcPr/>
                </a:tc>
                <a:extLst>
                  <a:ext uri="{0D108BD9-81ED-4DB2-BD59-A6C34878D82A}">
                    <a16:rowId xmlns:a16="http://schemas.microsoft.com/office/drawing/2014/main" val="2214997268"/>
                  </a:ext>
                </a:extLst>
              </a:tr>
            </a:tbl>
          </a:graphicData>
        </a:graphic>
      </p:graphicFrame>
      <p:graphicFrame>
        <p:nvGraphicFramePr>
          <p:cNvPr id="17" name="Table 16">
            <a:extLst>
              <a:ext uri="{FF2B5EF4-FFF2-40B4-BE49-F238E27FC236}">
                <a16:creationId xmlns:a16="http://schemas.microsoft.com/office/drawing/2014/main" id="{BAB759C4-305D-78DE-4F38-101FF41991BD}"/>
              </a:ext>
            </a:extLst>
          </p:cNvPr>
          <p:cNvGraphicFramePr>
            <a:graphicFrameLocks noGrp="1"/>
          </p:cNvGraphicFramePr>
          <p:nvPr/>
        </p:nvGraphicFramePr>
        <p:xfrm>
          <a:off x="7230156" y="3784558"/>
          <a:ext cx="3885093" cy="1371600"/>
        </p:xfrm>
        <a:graphic>
          <a:graphicData uri="http://schemas.openxmlformats.org/drawingml/2006/table">
            <a:tbl>
              <a:tblPr firstRow="1" bandRow="1">
                <a:tableStyleId>{93296810-A885-4BE3-A3E7-6D5BEEA58F35}</a:tableStyleId>
              </a:tblPr>
              <a:tblGrid>
                <a:gridCol w="1295031">
                  <a:extLst>
                    <a:ext uri="{9D8B030D-6E8A-4147-A177-3AD203B41FA5}">
                      <a16:colId xmlns:a16="http://schemas.microsoft.com/office/drawing/2014/main" val="3410656098"/>
                    </a:ext>
                  </a:extLst>
                </a:gridCol>
                <a:gridCol w="1295031">
                  <a:extLst>
                    <a:ext uri="{9D8B030D-6E8A-4147-A177-3AD203B41FA5}">
                      <a16:colId xmlns:a16="http://schemas.microsoft.com/office/drawing/2014/main" val="2757220759"/>
                    </a:ext>
                  </a:extLst>
                </a:gridCol>
                <a:gridCol w="1295031">
                  <a:extLst>
                    <a:ext uri="{9D8B030D-6E8A-4147-A177-3AD203B41FA5}">
                      <a16:colId xmlns:a16="http://schemas.microsoft.com/office/drawing/2014/main" val="2832060082"/>
                    </a:ext>
                  </a:extLst>
                </a:gridCol>
              </a:tblGrid>
              <a:tr h="370840">
                <a:tc gridSpan="3">
                  <a:txBody>
                    <a:bodyPr/>
                    <a:lstStyle/>
                    <a:p>
                      <a:pPr algn="ctr"/>
                      <a:r>
                        <a:rPr lang="en-GB" sz="2400" dirty="0"/>
                        <a:t>indefinite articles [a/an]</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352613494"/>
                  </a:ext>
                </a:extLst>
              </a:tr>
              <a:tr h="370840">
                <a:tc>
                  <a:txBody>
                    <a:bodyPr/>
                    <a:lstStyle/>
                    <a:p>
                      <a:pPr algn="ctr"/>
                      <a:r>
                        <a:rPr lang="en-GB" sz="2400" dirty="0"/>
                        <a:t>masc.</a:t>
                      </a:r>
                    </a:p>
                  </a:txBody>
                  <a:tcPr/>
                </a:tc>
                <a:tc>
                  <a:txBody>
                    <a:bodyPr/>
                    <a:lstStyle/>
                    <a:p>
                      <a:pPr algn="ctr"/>
                      <a:r>
                        <a:rPr lang="en-GB" sz="2400" dirty="0"/>
                        <a:t>fem.</a:t>
                      </a:r>
                    </a:p>
                  </a:txBody>
                  <a:tcPr/>
                </a:tc>
                <a:tc>
                  <a:txBody>
                    <a:bodyPr/>
                    <a:lstStyle/>
                    <a:p>
                      <a:pPr algn="ctr"/>
                      <a:r>
                        <a:rPr lang="en-GB" sz="2400" dirty="0"/>
                        <a:t>plural</a:t>
                      </a:r>
                    </a:p>
                  </a:txBody>
                  <a:tcPr/>
                </a:tc>
                <a:extLst>
                  <a:ext uri="{0D108BD9-81ED-4DB2-BD59-A6C34878D82A}">
                    <a16:rowId xmlns:a16="http://schemas.microsoft.com/office/drawing/2014/main" val="2869226884"/>
                  </a:ext>
                </a:extLst>
              </a:tr>
              <a:tr h="370840">
                <a:tc>
                  <a:txBody>
                    <a:bodyPr/>
                    <a:lstStyle/>
                    <a:p>
                      <a:pPr algn="ctr"/>
                      <a:r>
                        <a:rPr lang="en-GB" sz="2400" dirty="0"/>
                        <a:t>un</a:t>
                      </a:r>
                    </a:p>
                  </a:txBody>
                  <a:tcPr/>
                </a:tc>
                <a:tc>
                  <a:txBody>
                    <a:bodyPr/>
                    <a:lstStyle/>
                    <a:p>
                      <a:pPr algn="ctr"/>
                      <a:r>
                        <a:rPr lang="en-GB" sz="2400" dirty="0" err="1"/>
                        <a:t>une</a:t>
                      </a:r>
                      <a:endParaRPr lang="en-GB" sz="2400" dirty="0"/>
                    </a:p>
                  </a:txBody>
                  <a:tcPr/>
                </a:tc>
                <a:tc>
                  <a:txBody>
                    <a:bodyPr/>
                    <a:lstStyle/>
                    <a:p>
                      <a:pPr algn="ctr"/>
                      <a:r>
                        <a:rPr lang="en-GB" sz="2400" dirty="0"/>
                        <a:t>des</a:t>
                      </a:r>
                    </a:p>
                  </a:txBody>
                  <a:tcPr/>
                </a:tc>
                <a:extLst>
                  <a:ext uri="{0D108BD9-81ED-4DB2-BD59-A6C34878D82A}">
                    <a16:rowId xmlns:a16="http://schemas.microsoft.com/office/drawing/2014/main" val="2214997268"/>
                  </a:ext>
                </a:extLst>
              </a:tr>
            </a:tbl>
          </a:graphicData>
        </a:graphic>
      </p:graphicFrame>
      <p:sp>
        <p:nvSpPr>
          <p:cNvPr id="18" name="Rectangle 17">
            <a:extLst>
              <a:ext uri="{FF2B5EF4-FFF2-40B4-BE49-F238E27FC236}">
                <a16:creationId xmlns:a16="http://schemas.microsoft.com/office/drawing/2014/main" id="{2946C34E-D313-03CC-E153-2AC35BF6D250}"/>
              </a:ext>
            </a:extLst>
          </p:cNvPr>
          <p:cNvSpPr/>
          <p:nvPr/>
        </p:nvSpPr>
        <p:spPr>
          <a:xfrm>
            <a:off x="1154177" y="4746170"/>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42B64B8-3665-1362-E39F-8A5C7873713C}"/>
              </a:ext>
            </a:extLst>
          </p:cNvPr>
          <p:cNvSpPr/>
          <p:nvPr/>
        </p:nvSpPr>
        <p:spPr>
          <a:xfrm>
            <a:off x="2447400" y="4743742"/>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ECE4D8C-5866-8FC8-8942-EBDDE31F2736}"/>
              </a:ext>
            </a:extLst>
          </p:cNvPr>
          <p:cNvSpPr/>
          <p:nvPr/>
        </p:nvSpPr>
        <p:spPr>
          <a:xfrm>
            <a:off x="3740623" y="4742528"/>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8A747B1-CF27-55FC-FF3B-88DE5978F524}"/>
              </a:ext>
            </a:extLst>
          </p:cNvPr>
          <p:cNvSpPr/>
          <p:nvPr/>
        </p:nvSpPr>
        <p:spPr>
          <a:xfrm>
            <a:off x="5033846" y="4740100"/>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5B52AAD-931E-A5E4-DC0B-E2DE4248337A}"/>
              </a:ext>
            </a:extLst>
          </p:cNvPr>
          <p:cNvSpPr/>
          <p:nvPr/>
        </p:nvSpPr>
        <p:spPr>
          <a:xfrm>
            <a:off x="7620292" y="4750732"/>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31EB68F6-02DC-9321-C38C-B59DA03B716B}"/>
              </a:ext>
            </a:extLst>
          </p:cNvPr>
          <p:cNvSpPr/>
          <p:nvPr/>
        </p:nvSpPr>
        <p:spPr>
          <a:xfrm>
            <a:off x="8913515" y="4748304"/>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D337FCB0-933A-D315-0730-1FF88DBD3FD4}"/>
              </a:ext>
            </a:extLst>
          </p:cNvPr>
          <p:cNvSpPr/>
          <p:nvPr/>
        </p:nvSpPr>
        <p:spPr>
          <a:xfrm>
            <a:off x="10137921" y="4740099"/>
            <a:ext cx="636916" cy="355823"/>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1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6"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5" name="Picture 4">
            <a:extLst>
              <a:ext uri="{FF2B5EF4-FFF2-40B4-BE49-F238E27FC236}">
                <a16:creationId xmlns:a16="http://schemas.microsoft.com/office/drawing/2014/main" id="{30CF5896-28AE-E85A-D9FD-4BC4E55EB084}"/>
              </a:ext>
            </a:extLst>
          </p:cNvPr>
          <p:cNvPicPr>
            <a:picLocks noChangeAspect="1"/>
          </p:cNvPicPr>
          <p:nvPr/>
        </p:nvPicPr>
        <p:blipFill rotWithShape="1">
          <a:blip r:embed="rId6"/>
          <a:srcRect b="45069"/>
          <a:stretch/>
        </p:blipFill>
        <p:spPr>
          <a:xfrm>
            <a:off x="629765" y="1655697"/>
            <a:ext cx="3909791" cy="2827526"/>
          </a:xfrm>
          <a:prstGeom prst="rect">
            <a:avLst/>
          </a:prstGeom>
        </p:spPr>
      </p:pic>
      <p:pic>
        <p:nvPicPr>
          <p:cNvPr id="7" name="Picture 6">
            <a:extLst>
              <a:ext uri="{FF2B5EF4-FFF2-40B4-BE49-F238E27FC236}">
                <a16:creationId xmlns:a16="http://schemas.microsoft.com/office/drawing/2014/main" id="{B838CCE6-8856-CA9A-93E1-8EB3572BF4BB}"/>
              </a:ext>
            </a:extLst>
          </p:cNvPr>
          <p:cNvPicPr>
            <a:picLocks noChangeAspect="1"/>
          </p:cNvPicPr>
          <p:nvPr/>
        </p:nvPicPr>
        <p:blipFill rotWithShape="1">
          <a:blip r:embed="rId6"/>
          <a:srcRect t="54395"/>
          <a:stretch/>
        </p:blipFill>
        <p:spPr>
          <a:xfrm>
            <a:off x="5614540" y="1505668"/>
            <a:ext cx="5209082" cy="3127584"/>
          </a:xfrm>
          <a:prstGeom prst="rect">
            <a:avLst/>
          </a:prstGeom>
        </p:spPr>
      </p:pic>
      <p:sp>
        <p:nvSpPr>
          <p:cNvPr id="9" name="TextBox 8">
            <a:extLst>
              <a:ext uri="{FF2B5EF4-FFF2-40B4-BE49-F238E27FC236}">
                <a16:creationId xmlns:a16="http://schemas.microsoft.com/office/drawing/2014/main" id="{D685F257-EDC6-7DCF-33C1-C9E1EB38E766}"/>
              </a:ext>
            </a:extLst>
          </p:cNvPr>
          <p:cNvSpPr txBox="1"/>
          <p:nvPr/>
        </p:nvSpPr>
        <p:spPr>
          <a:xfrm>
            <a:off x="6367931" y="1712768"/>
            <a:ext cx="4455691" cy="465883"/>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une mère et 2 enfants.</a:t>
            </a:r>
          </a:p>
        </p:txBody>
      </p:sp>
      <p:sp>
        <p:nvSpPr>
          <p:cNvPr id="10" name="TextBox 9">
            <a:extLst>
              <a:ext uri="{FF2B5EF4-FFF2-40B4-BE49-F238E27FC236}">
                <a16:creationId xmlns:a16="http://schemas.microsoft.com/office/drawing/2014/main" id="{9AE7E8AD-F3D3-255B-3733-3C3CACF1CB75}"/>
              </a:ext>
            </a:extLst>
          </p:cNvPr>
          <p:cNvSpPr txBox="1"/>
          <p:nvPr/>
        </p:nvSpPr>
        <p:spPr>
          <a:xfrm>
            <a:off x="6367931" y="2537577"/>
            <a:ext cx="4747033" cy="830997"/>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9 personnes et ils sont contents.</a:t>
            </a:r>
          </a:p>
        </p:txBody>
      </p:sp>
      <p:sp>
        <p:nvSpPr>
          <p:cNvPr id="11" name="TextBox 10">
            <a:extLst>
              <a:ext uri="{FF2B5EF4-FFF2-40B4-BE49-F238E27FC236}">
                <a16:creationId xmlns:a16="http://schemas.microsoft.com/office/drawing/2014/main" id="{0D7D1CDF-DC21-4505-7426-CF5BD06EDC08}"/>
              </a:ext>
            </a:extLst>
          </p:cNvPr>
          <p:cNvSpPr txBox="1"/>
          <p:nvPr/>
        </p:nvSpPr>
        <p:spPr>
          <a:xfrm>
            <a:off x="6367931" y="3293960"/>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Beaucoup de fruits.</a:t>
            </a:r>
          </a:p>
        </p:txBody>
      </p:sp>
      <p:sp>
        <p:nvSpPr>
          <p:cNvPr id="12" name="TextBox 11">
            <a:extLst>
              <a:ext uri="{FF2B5EF4-FFF2-40B4-BE49-F238E27FC236}">
                <a16:creationId xmlns:a16="http://schemas.microsoft.com/office/drawing/2014/main" id="{95F97A03-4A50-3C98-72BE-5B64C4E63D8A}"/>
              </a:ext>
            </a:extLst>
          </p:cNvPr>
          <p:cNvSpPr txBox="1"/>
          <p:nvPr/>
        </p:nvSpPr>
        <p:spPr>
          <a:xfrm>
            <a:off x="6367930" y="3983827"/>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Manger.</a:t>
            </a:r>
          </a:p>
        </p:txBody>
      </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r>
              <a:rPr lang="en-GB" sz="2400"/>
              <a:t>What could they have done to get full </a:t>
            </a:r>
            <a:r>
              <a:rPr lang="en-GB" sz="2400" dirty="0"/>
              <a:t>marks</a:t>
            </a:r>
            <a:r>
              <a:rPr lang="en-GB" sz="2400"/>
              <a:t>?</a:t>
            </a:r>
            <a:endParaRPr lang="fr-FR" sz="2400">
              <a:solidFill>
                <a:srgbClr val="C00000"/>
              </a:solidFill>
            </a:endParaRPr>
          </a:p>
          <a:p>
            <a:endParaRPr lang="en-GB" sz="2400"/>
          </a:p>
        </p:txBody>
      </p:sp>
      <p:pic>
        <p:nvPicPr>
          <p:cNvPr id="15" name="Picture 14">
            <a:extLst>
              <a:ext uri="{FF2B5EF4-FFF2-40B4-BE49-F238E27FC236}">
                <a16:creationId xmlns:a16="http://schemas.microsoft.com/office/drawing/2014/main" id="{024F32BE-CBE4-6042-AC8C-C05FBB55C67D}"/>
              </a:ext>
            </a:extLst>
          </p:cNvPr>
          <p:cNvPicPr>
            <a:picLocks noChangeAspect="1"/>
          </p:cNvPicPr>
          <p:nvPr/>
        </p:nvPicPr>
        <p:blipFill rotWithShape="1">
          <a:blip r:embed="rId7"/>
          <a:srcRect t="46713"/>
          <a:stretch/>
        </p:blipFill>
        <p:spPr>
          <a:xfrm>
            <a:off x="919094" y="4715534"/>
            <a:ext cx="10368608" cy="1770016"/>
          </a:xfrm>
          <a:prstGeom prst="rect">
            <a:avLst/>
          </a:prstGeom>
        </p:spPr>
      </p:pic>
      <p:pic>
        <p:nvPicPr>
          <p:cNvPr id="20" name="Picture 19">
            <a:extLst>
              <a:ext uri="{FF2B5EF4-FFF2-40B4-BE49-F238E27FC236}">
                <a16:creationId xmlns:a16="http://schemas.microsoft.com/office/drawing/2014/main" id="{EB7274DC-CA61-8665-AF3E-EA9340529009}"/>
              </a:ext>
            </a:extLst>
          </p:cNvPr>
          <p:cNvPicPr>
            <a:picLocks noChangeAspect="1"/>
          </p:cNvPicPr>
          <p:nvPr/>
        </p:nvPicPr>
        <p:blipFill rotWithShape="1">
          <a:blip r:embed="rId6"/>
          <a:srcRect t="54395"/>
          <a:stretch/>
        </p:blipFill>
        <p:spPr>
          <a:xfrm>
            <a:off x="5633639" y="1505668"/>
            <a:ext cx="5209082" cy="3127584"/>
          </a:xfrm>
          <a:prstGeom prst="rect">
            <a:avLst/>
          </a:prstGeom>
        </p:spPr>
      </p:pic>
      <p:sp>
        <p:nvSpPr>
          <p:cNvPr id="21" name="TextBox 20">
            <a:extLst>
              <a:ext uri="{FF2B5EF4-FFF2-40B4-BE49-F238E27FC236}">
                <a16:creationId xmlns:a16="http://schemas.microsoft.com/office/drawing/2014/main" id="{8F5F4FB9-D8CA-5AA7-BC4E-CC918BCD26DE}"/>
              </a:ext>
            </a:extLst>
          </p:cNvPr>
          <p:cNvSpPr txBox="1"/>
          <p:nvPr/>
        </p:nvSpPr>
        <p:spPr>
          <a:xfrm>
            <a:off x="6387030" y="1712768"/>
            <a:ext cx="4455691" cy="465883"/>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une mère.</a:t>
            </a:r>
          </a:p>
        </p:txBody>
      </p:sp>
      <p:sp>
        <p:nvSpPr>
          <p:cNvPr id="22" name="TextBox 21">
            <a:extLst>
              <a:ext uri="{FF2B5EF4-FFF2-40B4-BE49-F238E27FC236}">
                <a16:creationId xmlns:a16="http://schemas.microsoft.com/office/drawing/2014/main" id="{4A1BDF06-4338-5F6B-C579-B3D0C6137FEF}"/>
              </a:ext>
            </a:extLst>
          </p:cNvPr>
          <p:cNvSpPr txBox="1"/>
          <p:nvPr/>
        </p:nvSpPr>
        <p:spPr>
          <a:xfrm>
            <a:off x="6387030" y="2537577"/>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2 enfants.</a:t>
            </a:r>
          </a:p>
        </p:txBody>
      </p:sp>
      <p:sp>
        <p:nvSpPr>
          <p:cNvPr id="23" name="TextBox 22">
            <a:extLst>
              <a:ext uri="{FF2B5EF4-FFF2-40B4-BE49-F238E27FC236}">
                <a16:creationId xmlns:a16="http://schemas.microsoft.com/office/drawing/2014/main" id="{CF7DF6DA-2B15-7EE6-A36F-FF9EC122EA89}"/>
              </a:ext>
            </a:extLst>
          </p:cNvPr>
          <p:cNvSpPr txBox="1"/>
          <p:nvPr/>
        </p:nvSpPr>
        <p:spPr>
          <a:xfrm>
            <a:off x="6387030" y="3293960"/>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Il y a 9 personnes.</a:t>
            </a:r>
          </a:p>
        </p:txBody>
      </p:sp>
      <p:sp>
        <p:nvSpPr>
          <p:cNvPr id="24" name="TextBox 23">
            <a:extLst>
              <a:ext uri="{FF2B5EF4-FFF2-40B4-BE49-F238E27FC236}">
                <a16:creationId xmlns:a16="http://schemas.microsoft.com/office/drawing/2014/main" id="{47BE18A9-17F2-5FAC-4AC1-CD6A3EBE8D8D}"/>
              </a:ext>
            </a:extLst>
          </p:cNvPr>
          <p:cNvSpPr txBox="1"/>
          <p:nvPr/>
        </p:nvSpPr>
        <p:spPr>
          <a:xfrm>
            <a:off x="6387029" y="3983827"/>
            <a:ext cx="4747033" cy="461665"/>
          </a:xfrm>
          <a:prstGeom prst="rect">
            <a:avLst/>
          </a:prstGeom>
          <a:noFill/>
        </p:spPr>
        <p:txBody>
          <a:bodyPr wrap="square" rtlCol="0">
            <a:spAutoFit/>
          </a:bodyPr>
          <a:lstStyle/>
          <a:p>
            <a:r>
              <a:rPr lang="fr-FR" sz="2400">
                <a:solidFill>
                  <a:srgbClr val="0070C0"/>
                </a:solidFill>
                <a:latin typeface="Comic Sans MS" panose="030F0702030302020204" pitchFamily="66" charset="0"/>
              </a:rPr>
              <a:t>Ils sont contents.</a:t>
            </a:r>
          </a:p>
        </p:txBody>
      </p:sp>
      <p:sp>
        <p:nvSpPr>
          <p:cNvPr id="25" name="TextBox 24">
            <a:extLst>
              <a:ext uri="{FF2B5EF4-FFF2-40B4-BE49-F238E27FC236}">
                <a16:creationId xmlns:a16="http://schemas.microsoft.com/office/drawing/2014/main" id="{E432D028-E13E-09E8-7216-4336E386B8C0}"/>
              </a:ext>
            </a:extLst>
          </p:cNvPr>
          <p:cNvSpPr txBox="1"/>
          <p:nvPr/>
        </p:nvSpPr>
        <p:spPr>
          <a:xfrm>
            <a:off x="10530140" y="1356584"/>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6" name="TextBox 25">
            <a:extLst>
              <a:ext uri="{FF2B5EF4-FFF2-40B4-BE49-F238E27FC236}">
                <a16:creationId xmlns:a16="http://schemas.microsoft.com/office/drawing/2014/main" id="{D40862F5-189D-FB5A-77AD-B25B19462FA0}"/>
              </a:ext>
            </a:extLst>
          </p:cNvPr>
          <p:cNvSpPr txBox="1"/>
          <p:nvPr/>
        </p:nvSpPr>
        <p:spPr>
          <a:xfrm>
            <a:off x="10530140" y="2211401"/>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7" name="TextBox 26">
            <a:extLst>
              <a:ext uri="{FF2B5EF4-FFF2-40B4-BE49-F238E27FC236}">
                <a16:creationId xmlns:a16="http://schemas.microsoft.com/office/drawing/2014/main" id="{6CD821BE-6402-A9CB-5986-8EC5D7C4D950}"/>
              </a:ext>
            </a:extLst>
          </p:cNvPr>
          <p:cNvSpPr txBox="1"/>
          <p:nvPr/>
        </p:nvSpPr>
        <p:spPr>
          <a:xfrm>
            <a:off x="10530140" y="3088043"/>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8" name="TextBox 27">
            <a:extLst>
              <a:ext uri="{FF2B5EF4-FFF2-40B4-BE49-F238E27FC236}">
                <a16:creationId xmlns:a16="http://schemas.microsoft.com/office/drawing/2014/main" id="{4F8AF609-6C5C-C83C-CB6D-8F637F340421}"/>
              </a:ext>
            </a:extLst>
          </p:cNvPr>
          <p:cNvSpPr txBox="1"/>
          <p:nvPr/>
        </p:nvSpPr>
        <p:spPr>
          <a:xfrm>
            <a:off x="10530140" y="3942860"/>
            <a:ext cx="400294" cy="584775"/>
          </a:xfrm>
          <a:prstGeom prst="rect">
            <a:avLst/>
          </a:prstGeom>
          <a:solidFill>
            <a:srgbClr val="BDD7EE"/>
          </a:solidFill>
        </p:spPr>
        <p:txBody>
          <a:bodyPr wrap="square" rtlCol="0">
            <a:spAutoFit/>
          </a:bodyPr>
          <a:lstStyle/>
          <a:p>
            <a:r>
              <a:rPr lang="en-GB" sz="3200" b="1">
                <a:solidFill>
                  <a:srgbClr val="C00000"/>
                </a:solidFill>
              </a:rPr>
              <a:t>2</a:t>
            </a:r>
          </a:p>
        </p:txBody>
      </p:sp>
      <p:sp>
        <p:nvSpPr>
          <p:cNvPr id="29" name="TextBox 28">
            <a:extLst>
              <a:ext uri="{FF2B5EF4-FFF2-40B4-BE49-F238E27FC236}">
                <a16:creationId xmlns:a16="http://schemas.microsoft.com/office/drawing/2014/main" id="{421E5256-A2A2-D805-949D-48E0271DA050}"/>
              </a:ext>
            </a:extLst>
          </p:cNvPr>
          <p:cNvSpPr txBox="1"/>
          <p:nvPr/>
        </p:nvSpPr>
        <p:spPr>
          <a:xfrm>
            <a:off x="0" y="1906335"/>
            <a:ext cx="5775934" cy="2308324"/>
          </a:xfrm>
          <a:prstGeom prst="rect">
            <a:avLst/>
          </a:prstGeom>
          <a:solidFill>
            <a:srgbClr val="BDD7EE"/>
          </a:solidFill>
        </p:spPr>
        <p:txBody>
          <a:bodyPr wrap="square" rtlCol="0">
            <a:spAutoFit/>
          </a:bodyPr>
          <a:lstStyle/>
          <a:p>
            <a:pPr algn="ctr"/>
            <a:r>
              <a:rPr lang="en-GB" sz="7200" b="1">
                <a:solidFill>
                  <a:srgbClr val="C00000"/>
                </a:solidFill>
              </a:rPr>
              <a:t>8 out of 8</a:t>
            </a:r>
          </a:p>
          <a:p>
            <a:pPr algn="ctr"/>
            <a:r>
              <a:rPr lang="en-GB" sz="7200" b="1">
                <a:solidFill>
                  <a:srgbClr val="C00000"/>
                </a:solidFill>
              </a:rPr>
              <a:t>FULL MARKS!</a:t>
            </a:r>
          </a:p>
        </p:txBody>
      </p:sp>
    </p:spTree>
    <p:extLst>
      <p:ext uri="{BB962C8B-B14F-4D97-AF65-F5344CB8AC3E}">
        <p14:creationId xmlns:p14="http://schemas.microsoft.com/office/powerpoint/2010/main" val="61381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2000"/>
                                        <p:tgtEl>
                                          <p:spTgt spid="29"/>
                                        </p:tgtEl>
                                      </p:cBhvr>
                                    </p:animEffect>
                                    <p:anim calcmode="lin" valueType="num">
                                      <p:cBhvr>
                                        <p:cTn id="52" dur="2000" fill="hold"/>
                                        <p:tgtEl>
                                          <p:spTgt spid="29"/>
                                        </p:tgtEl>
                                        <p:attrNameLst>
                                          <p:attrName>ppt_w</p:attrName>
                                        </p:attrNameLst>
                                      </p:cBhvr>
                                      <p:tavLst>
                                        <p:tav tm="0" fmla="#ppt_w*sin(2.5*pi*$)">
                                          <p:val>
                                            <p:fltVal val="0"/>
                                          </p:val>
                                        </p:tav>
                                        <p:tav tm="100000">
                                          <p:val>
                                            <p:fltVal val="1"/>
                                          </p:val>
                                        </p:tav>
                                      </p:tavLst>
                                    </p:anim>
                                    <p:anim calcmode="lin" valueType="num">
                                      <p:cBhvr>
                                        <p:cTn id="53"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animBg="1"/>
      <p:bldP spid="26" grpId="0" animBg="1"/>
      <p:bldP spid="27" grpId="0" animBg="1"/>
      <p:bldP spid="28" grpId="0" animBg="1"/>
      <p:bldP spid="2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description, you should use </a:t>
            </a:r>
            <a:r>
              <a:rPr kumimoji="0" lang="fr-CA" sz="2400" b="1" i="0" u="none" strike="noStrike" kern="1200" cap="none" spc="0" normalizeH="0" baseline="0" noProof="1">
                <a:ln>
                  <a:noFill/>
                </a:ln>
                <a:solidFill>
                  <a:srgbClr val="70AD47">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[a/an]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Picture 6">
            <a:extLst>
              <a:ext uri="{FF2B5EF4-FFF2-40B4-BE49-F238E27FC236}">
                <a16:creationId xmlns:a16="http://schemas.microsoft.com/office/drawing/2014/main" id="{7282C930-3DCE-AF93-68D8-85516ED2CDF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278606" y="2319641"/>
            <a:ext cx="4779637" cy="2690253"/>
          </a:xfrm>
          <a:prstGeom prst="rect">
            <a:avLst/>
          </a:prstGeom>
        </p:spPr>
      </p:pic>
      <p:pic>
        <p:nvPicPr>
          <p:cNvPr id="9" name="Picture 8">
            <a:extLst>
              <a:ext uri="{FF2B5EF4-FFF2-40B4-BE49-F238E27FC236}">
                <a16:creationId xmlns:a16="http://schemas.microsoft.com/office/drawing/2014/main" id="{700EBDB7-5613-C9BD-29FD-067AB164C1EA}"/>
              </a:ext>
            </a:extLst>
          </p:cNvPr>
          <p:cNvPicPr>
            <a:picLocks noChangeAspect="1"/>
          </p:cNvPicPr>
          <p:nvPr/>
        </p:nvPicPr>
        <p:blipFill rotWithShape="1">
          <a:blip r:embed="rId9"/>
          <a:srcRect t="54395"/>
          <a:stretch/>
        </p:blipFill>
        <p:spPr>
          <a:xfrm>
            <a:off x="641445" y="2321211"/>
            <a:ext cx="5570201" cy="2696253"/>
          </a:xfrm>
          <a:prstGeom prst="rect">
            <a:avLst/>
          </a:prstGeom>
        </p:spPr>
      </p:pic>
      <p:sp>
        <p:nvSpPr>
          <p:cNvPr id="10" name="TextBox 9">
            <a:extLst>
              <a:ext uri="{FF2B5EF4-FFF2-40B4-BE49-F238E27FC236}">
                <a16:creationId xmlns:a16="http://schemas.microsoft.com/office/drawing/2014/main" id="{AA4E1287-ADD1-3230-EF22-7A4DC7980F00}"/>
              </a:ext>
            </a:extLst>
          </p:cNvPr>
          <p:cNvSpPr txBox="1"/>
          <p:nvPr/>
        </p:nvSpPr>
        <p:spPr>
          <a:xfrm>
            <a:off x="1380023" y="2481543"/>
            <a:ext cx="4569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table (fem).</a:t>
            </a:r>
          </a:p>
        </p:txBody>
      </p:sp>
      <p:sp>
        <p:nvSpPr>
          <p:cNvPr id="15" name="TextBox 14">
            <a:extLst>
              <a:ext uri="{FF2B5EF4-FFF2-40B4-BE49-F238E27FC236}">
                <a16:creationId xmlns:a16="http://schemas.microsoft.com/office/drawing/2014/main" id="{3518F20B-EF0C-2B2B-2535-C5776A43D7C0}"/>
              </a:ext>
            </a:extLst>
          </p:cNvPr>
          <p:cNvSpPr txBox="1"/>
          <p:nvPr/>
        </p:nvSpPr>
        <p:spPr>
          <a:xfrm>
            <a:off x="1355121" y="3139324"/>
            <a:ext cx="4740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chaises (plu).</a:t>
            </a:r>
          </a:p>
        </p:txBody>
      </p:sp>
      <p:sp>
        <p:nvSpPr>
          <p:cNvPr id="28" name="TextBox 27">
            <a:extLst>
              <a:ext uri="{FF2B5EF4-FFF2-40B4-BE49-F238E27FC236}">
                <a16:creationId xmlns:a16="http://schemas.microsoft.com/office/drawing/2014/main" id="{25ABEC2D-D7FB-9D95-52E5-4E0037B1E217}"/>
              </a:ext>
            </a:extLst>
          </p:cNvPr>
          <p:cNvSpPr txBox="1"/>
          <p:nvPr/>
        </p:nvSpPr>
        <p:spPr>
          <a:xfrm>
            <a:off x="1380023" y="3793480"/>
            <a:ext cx="471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vase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masc</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3204C648-DCDE-C2DC-3FCE-203E14DE9FF7}"/>
              </a:ext>
            </a:extLst>
          </p:cNvPr>
          <p:cNvSpPr txBox="1"/>
          <p:nvPr/>
        </p:nvSpPr>
        <p:spPr>
          <a:xfrm>
            <a:off x="1355121" y="4451261"/>
            <a:ext cx="4923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fen</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être</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(fem).</a:t>
            </a:r>
          </a:p>
        </p:txBody>
      </p:sp>
    </p:spTree>
    <p:extLst>
      <p:ext uri="{BB962C8B-B14F-4D97-AF65-F5344CB8AC3E}">
        <p14:creationId xmlns:p14="http://schemas.microsoft.com/office/powerpoint/2010/main" val="37392731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 description, you should use </a:t>
            </a:r>
            <a:r>
              <a:rPr kumimoji="0" lang="fr-CA" sz="2400" b="1" i="0" u="none" strike="noStrike" kern="1200" cap="none" spc="0" normalizeH="0" baseline="0" noProof="1">
                <a:ln>
                  <a:noFill/>
                </a:ln>
                <a:solidFill>
                  <a:srgbClr val="70AD47">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indefinite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[a/an]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Picture 6">
            <a:extLst>
              <a:ext uri="{FF2B5EF4-FFF2-40B4-BE49-F238E27FC236}">
                <a16:creationId xmlns:a16="http://schemas.microsoft.com/office/drawing/2014/main" id="{7282C930-3DCE-AF93-68D8-85516ED2CDF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6278606" y="2319641"/>
            <a:ext cx="4779637" cy="2690253"/>
          </a:xfrm>
          <a:prstGeom prst="rect">
            <a:avLst/>
          </a:prstGeom>
        </p:spPr>
      </p:pic>
      <p:pic>
        <p:nvPicPr>
          <p:cNvPr id="9" name="Picture 8">
            <a:extLst>
              <a:ext uri="{FF2B5EF4-FFF2-40B4-BE49-F238E27FC236}">
                <a16:creationId xmlns:a16="http://schemas.microsoft.com/office/drawing/2014/main" id="{700EBDB7-5613-C9BD-29FD-067AB164C1EA}"/>
              </a:ext>
            </a:extLst>
          </p:cNvPr>
          <p:cNvPicPr>
            <a:picLocks noChangeAspect="1"/>
          </p:cNvPicPr>
          <p:nvPr/>
        </p:nvPicPr>
        <p:blipFill rotWithShape="1">
          <a:blip r:embed="rId9"/>
          <a:srcRect t="54395"/>
          <a:stretch/>
        </p:blipFill>
        <p:spPr>
          <a:xfrm>
            <a:off x="641445" y="2321211"/>
            <a:ext cx="5570201" cy="2696253"/>
          </a:xfrm>
          <a:prstGeom prst="rect">
            <a:avLst/>
          </a:prstGeom>
        </p:spPr>
      </p:pic>
      <p:sp>
        <p:nvSpPr>
          <p:cNvPr id="10" name="TextBox 9">
            <a:extLst>
              <a:ext uri="{FF2B5EF4-FFF2-40B4-BE49-F238E27FC236}">
                <a16:creationId xmlns:a16="http://schemas.microsoft.com/office/drawing/2014/main" id="{AA4E1287-ADD1-3230-EF22-7A4DC7980F00}"/>
              </a:ext>
            </a:extLst>
          </p:cNvPr>
          <p:cNvSpPr txBox="1"/>
          <p:nvPr/>
        </p:nvSpPr>
        <p:spPr>
          <a:xfrm>
            <a:off x="1380023" y="2481543"/>
            <a:ext cx="456904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table (fem).</a:t>
            </a:r>
          </a:p>
        </p:txBody>
      </p:sp>
      <p:sp>
        <p:nvSpPr>
          <p:cNvPr id="15" name="TextBox 14">
            <a:extLst>
              <a:ext uri="{FF2B5EF4-FFF2-40B4-BE49-F238E27FC236}">
                <a16:creationId xmlns:a16="http://schemas.microsoft.com/office/drawing/2014/main" id="{3518F20B-EF0C-2B2B-2535-C5776A43D7C0}"/>
              </a:ext>
            </a:extLst>
          </p:cNvPr>
          <p:cNvSpPr txBox="1"/>
          <p:nvPr/>
        </p:nvSpPr>
        <p:spPr>
          <a:xfrm>
            <a:off x="1355121" y="3139324"/>
            <a:ext cx="4740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chaises (plu).</a:t>
            </a:r>
          </a:p>
        </p:txBody>
      </p:sp>
      <p:sp>
        <p:nvSpPr>
          <p:cNvPr id="28" name="TextBox 27">
            <a:extLst>
              <a:ext uri="{FF2B5EF4-FFF2-40B4-BE49-F238E27FC236}">
                <a16:creationId xmlns:a16="http://schemas.microsoft.com/office/drawing/2014/main" id="{25ABEC2D-D7FB-9D95-52E5-4E0037B1E217}"/>
              </a:ext>
            </a:extLst>
          </p:cNvPr>
          <p:cNvSpPr txBox="1"/>
          <p:nvPr/>
        </p:nvSpPr>
        <p:spPr>
          <a:xfrm>
            <a:off x="1380023" y="3793480"/>
            <a:ext cx="47159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vase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masc</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29" name="TextBox 28">
            <a:extLst>
              <a:ext uri="{FF2B5EF4-FFF2-40B4-BE49-F238E27FC236}">
                <a16:creationId xmlns:a16="http://schemas.microsoft.com/office/drawing/2014/main" id="{3204C648-DCDE-C2DC-3FCE-203E14DE9FF7}"/>
              </a:ext>
            </a:extLst>
          </p:cNvPr>
          <p:cNvSpPr txBox="1"/>
          <p:nvPr/>
        </p:nvSpPr>
        <p:spPr>
          <a:xfrm>
            <a:off x="1355121" y="4451261"/>
            <a:ext cx="49234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S</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ur</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la photo il y a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400" b="0" i="1" u="none" strike="noStrike" kern="1200" cap="none" spc="0" normalizeH="0" baseline="0" noProof="0" dirty="0" err="1">
                <a:ln>
                  <a:noFill/>
                </a:ln>
                <a:solidFill>
                  <a:srgbClr val="002060"/>
                </a:solidFill>
                <a:effectLst/>
                <a:uLnTx/>
                <a:uFillTx/>
                <a:latin typeface="Calibri" panose="020F0502020204030204"/>
                <a:ea typeface="+mn-ea"/>
                <a:cs typeface="+mn-cs"/>
              </a:rPr>
              <a:t>fen</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être</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(fem).</a:t>
            </a:r>
          </a:p>
        </p:txBody>
      </p:sp>
      <p:sp>
        <p:nvSpPr>
          <p:cNvPr id="30" name="TextBox 29">
            <a:extLst>
              <a:ext uri="{FF2B5EF4-FFF2-40B4-BE49-F238E27FC236}">
                <a16:creationId xmlns:a16="http://schemas.microsoft.com/office/drawing/2014/main" id="{B9E41CE1-9FEC-9047-6554-33397D4CB3B9}"/>
              </a:ext>
            </a:extLst>
          </p:cNvPr>
          <p:cNvSpPr txBox="1"/>
          <p:nvPr/>
        </p:nvSpPr>
        <p:spPr>
          <a:xfrm>
            <a:off x="3664543" y="2481542"/>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une</a:t>
            </a:r>
          </a:p>
        </p:txBody>
      </p:sp>
      <p:sp>
        <p:nvSpPr>
          <p:cNvPr id="31" name="TextBox 30">
            <a:extLst>
              <a:ext uri="{FF2B5EF4-FFF2-40B4-BE49-F238E27FC236}">
                <a16:creationId xmlns:a16="http://schemas.microsoft.com/office/drawing/2014/main" id="{89EFBCB9-6B75-29C7-4A73-696AF32AA585}"/>
              </a:ext>
            </a:extLst>
          </p:cNvPr>
          <p:cNvSpPr txBox="1"/>
          <p:nvPr/>
        </p:nvSpPr>
        <p:spPr>
          <a:xfrm>
            <a:off x="3664542" y="3123365"/>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des</a:t>
            </a:r>
          </a:p>
        </p:txBody>
      </p:sp>
      <p:sp>
        <p:nvSpPr>
          <p:cNvPr id="32" name="TextBox 31">
            <a:extLst>
              <a:ext uri="{FF2B5EF4-FFF2-40B4-BE49-F238E27FC236}">
                <a16:creationId xmlns:a16="http://schemas.microsoft.com/office/drawing/2014/main" id="{BBA857F9-859C-58C0-BB01-0E91F153F0C2}"/>
              </a:ext>
            </a:extLst>
          </p:cNvPr>
          <p:cNvSpPr txBox="1"/>
          <p:nvPr/>
        </p:nvSpPr>
        <p:spPr>
          <a:xfrm>
            <a:off x="3664541" y="3813998"/>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un</a:t>
            </a:r>
          </a:p>
        </p:txBody>
      </p:sp>
      <p:sp>
        <p:nvSpPr>
          <p:cNvPr id="33" name="TextBox 32">
            <a:extLst>
              <a:ext uri="{FF2B5EF4-FFF2-40B4-BE49-F238E27FC236}">
                <a16:creationId xmlns:a16="http://schemas.microsoft.com/office/drawing/2014/main" id="{7920B84B-27A7-7D7E-8188-7E91B1101DA1}"/>
              </a:ext>
            </a:extLst>
          </p:cNvPr>
          <p:cNvSpPr txBox="1"/>
          <p:nvPr/>
        </p:nvSpPr>
        <p:spPr>
          <a:xfrm>
            <a:off x="3605440" y="4471779"/>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une</a:t>
            </a:r>
          </a:p>
        </p:txBody>
      </p:sp>
      <p:sp>
        <p:nvSpPr>
          <p:cNvPr id="34" name="TextBox 33">
            <a:extLst>
              <a:ext uri="{FF2B5EF4-FFF2-40B4-BE49-F238E27FC236}">
                <a16:creationId xmlns:a16="http://schemas.microsoft.com/office/drawing/2014/main" id="{009C6EB5-8F03-1F76-6BF8-4A9DC4C64377}"/>
              </a:ext>
            </a:extLst>
          </p:cNvPr>
          <p:cNvSpPr txBox="1"/>
          <p:nvPr/>
        </p:nvSpPr>
        <p:spPr>
          <a:xfrm>
            <a:off x="641445" y="5072814"/>
            <a:ext cx="11036752"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Knowing the gender of nouns is necessary to be accurate.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Always learn new nouns with an article, so you can identify its gender.</a:t>
            </a:r>
          </a:p>
        </p:txBody>
      </p:sp>
      <p:sp>
        <p:nvSpPr>
          <p:cNvPr id="5" name="TextBox 4">
            <a:extLst>
              <a:ext uri="{FF2B5EF4-FFF2-40B4-BE49-F238E27FC236}">
                <a16:creationId xmlns:a16="http://schemas.microsoft.com/office/drawing/2014/main" id="{83D21CB3-29F6-9971-A630-B349DA7BD302}"/>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380123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28050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express your opinion, you usually use the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This is particularly important in Q2 [40-word].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5" name="TextBox 4">
            <a:extLst>
              <a:ext uri="{FF2B5EF4-FFF2-40B4-BE49-F238E27FC236}">
                <a16:creationId xmlns:a16="http://schemas.microsoft.com/office/drawing/2014/main" id="{99708FEE-1D2D-60BA-D957-E0BD3899933A}"/>
              </a:ext>
            </a:extLst>
          </p:cNvPr>
          <p:cNvSpPr txBox="1"/>
          <p:nvPr/>
        </p:nvSpPr>
        <p:spPr>
          <a:xfrm>
            <a:off x="641446" y="2977739"/>
            <a:ext cx="4503760" cy="2708434"/>
          </a:xfrm>
          <a:prstGeom prst="rect">
            <a:avLst/>
          </a:prstGeom>
          <a:solidFill>
            <a:schemeClr val="bg1"/>
          </a:solidFill>
          <a:ln>
            <a:solidFill>
              <a:schemeClr val="tx2"/>
            </a:solidFill>
          </a:ln>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Vous écrivez un blog sur votre coll</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ège</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p>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M</a:t>
            </a:r>
            <a:r>
              <a:rPr kumimoji="0" lang="fr-FR" sz="2000" b="0" i="0" u="none" strike="noStrike" kern="1200" cap="none" spc="0" normalizeH="0" baseline="0" noProof="0" dirty="0" err="1">
                <a:ln>
                  <a:noFill/>
                </a:ln>
                <a:solidFill>
                  <a:srgbClr val="222222"/>
                </a:solidFill>
                <a:effectLst/>
                <a:uLnTx/>
                <a:uFillTx/>
                <a:latin typeface="Calibri" panose="020F0502020204030204"/>
                <a:ea typeface="+mn-ea"/>
                <a:cs typeface="+mn-cs"/>
              </a:rPr>
              <a:t>entionnez</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votre</a:t>
            </a:r>
            <a:r>
              <a:rPr kumimoji="0" lang="en-GB" sz="2000" b="0" i="0" u="none" strike="noStrike" kern="1200" cap="none" spc="0" normalizeH="0" baseline="0" noProof="0" dirty="0">
                <a:ln>
                  <a:noFill/>
                </a:ln>
                <a:solidFill>
                  <a:srgbClr val="222222"/>
                </a:solidFill>
                <a:effectLst/>
                <a:uLnTx/>
                <a:uFillTx/>
                <a:latin typeface="Calibri" panose="020F0502020204030204"/>
                <a:ea typeface="+mn-ea"/>
                <a:cs typeface="+mn-cs"/>
              </a:rPr>
              <a:t> matière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préférée</a:t>
            </a:r>
            <a:endPar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les r</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ègles</a:t>
            </a:r>
            <a:endPar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l’uniforme scolaire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222222"/>
                </a:solidFill>
                <a:effectLst/>
                <a:uLnTx/>
                <a:uFillTx/>
                <a:latin typeface="Calibri" panose="020F0502020204030204"/>
                <a:ea typeface="+mn-ea"/>
                <a:cs typeface="+mn-cs"/>
              </a:rPr>
              <a:t>la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journée</a:t>
            </a:r>
            <a:r>
              <a:rPr kumimoji="0" lang="en-GB" sz="20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scolaire</a:t>
            </a:r>
            <a:endPar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Ecrivez environ </a:t>
            </a:r>
            <a:r>
              <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rPr>
              <a:t>40</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mots en </a:t>
            </a:r>
            <a:r>
              <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rPr>
              <a:t>français</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endPar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6302FB-2265-632A-4FB5-A7DF895C0B6B}"/>
              </a:ext>
            </a:extLst>
          </p:cNvPr>
          <p:cNvSpPr txBox="1"/>
          <p:nvPr/>
        </p:nvSpPr>
        <p:spPr>
          <a:xfrm>
            <a:off x="5212166" y="2977739"/>
            <a:ext cx="6338388" cy="304698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Ma matière préférée c’est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français. J’adore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français car c’est intéressant.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Cependant, je déteste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règles car elles sont très strictes.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J’aime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uniforme scolaire car c’est confortable et pratique.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Je pense que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journée scolaire est longue et ennuyeuse.</a:t>
            </a:r>
          </a:p>
        </p:txBody>
      </p:sp>
    </p:spTree>
    <p:extLst>
      <p:ext uri="{BB962C8B-B14F-4D97-AF65-F5344CB8AC3E}">
        <p14:creationId xmlns:p14="http://schemas.microsoft.com/office/powerpoint/2010/main" val="14981359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225106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express your opinion, you usually use the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definite articles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[the]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sentences below to get full marks:</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34" name="TextBox 33">
            <a:extLst>
              <a:ext uri="{FF2B5EF4-FFF2-40B4-BE49-F238E27FC236}">
                <a16:creationId xmlns:a16="http://schemas.microsoft.com/office/drawing/2014/main" id="{009C6EB5-8F03-1F76-6BF8-4A9DC4C64377}"/>
              </a:ext>
            </a:extLst>
          </p:cNvPr>
          <p:cNvSpPr txBox="1"/>
          <p:nvPr/>
        </p:nvSpPr>
        <p:spPr>
          <a:xfrm>
            <a:off x="641445" y="5452700"/>
            <a:ext cx="11036752" cy="11430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Often, in the Q2 40-word essay, the article will be given to you so you can reuse it. It will give you a clue about the gender/number of the noun.</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TextBox 4">
            <a:extLst>
              <a:ext uri="{FF2B5EF4-FFF2-40B4-BE49-F238E27FC236}">
                <a16:creationId xmlns:a16="http://schemas.microsoft.com/office/drawing/2014/main" id="{99708FEE-1D2D-60BA-D957-E0BD3899933A}"/>
              </a:ext>
            </a:extLst>
          </p:cNvPr>
          <p:cNvSpPr txBox="1"/>
          <p:nvPr/>
        </p:nvSpPr>
        <p:spPr>
          <a:xfrm>
            <a:off x="641446" y="2832415"/>
            <a:ext cx="4503760" cy="2708434"/>
          </a:xfrm>
          <a:prstGeom prst="rect">
            <a:avLst/>
          </a:prstGeom>
          <a:solidFill>
            <a:schemeClr val="bg1"/>
          </a:solidFill>
          <a:ln>
            <a:solidFill>
              <a:schemeClr val="tx2"/>
            </a:solidFill>
          </a:ln>
        </p:spPr>
        <p:txBody>
          <a:bodyPr wrap="square">
            <a:spAutoFit/>
          </a:bodyPr>
          <a:lstStyle/>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Vous écrivez un blog sur votre coll</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ège</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p>
          <a:p>
            <a:pPr marL="0"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M</a:t>
            </a:r>
            <a:r>
              <a:rPr kumimoji="0" lang="fr-FR" sz="2000" b="0" i="0" u="none" strike="noStrike" kern="1200" cap="none" spc="0" normalizeH="0" baseline="0" noProof="0" dirty="0" err="1">
                <a:ln>
                  <a:noFill/>
                </a:ln>
                <a:solidFill>
                  <a:srgbClr val="222222"/>
                </a:solidFill>
                <a:effectLst/>
                <a:uLnTx/>
                <a:uFillTx/>
                <a:latin typeface="Calibri" panose="020F0502020204030204"/>
                <a:ea typeface="+mn-ea"/>
                <a:cs typeface="+mn-cs"/>
              </a:rPr>
              <a:t>entionnez</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votre</a:t>
            </a:r>
            <a:r>
              <a:rPr kumimoji="0" lang="en-GB" sz="2000" b="0" i="0" u="none" strike="noStrike" kern="1200" cap="none" spc="0" normalizeH="0" baseline="0" noProof="0" dirty="0">
                <a:ln>
                  <a:noFill/>
                </a:ln>
                <a:solidFill>
                  <a:srgbClr val="222222"/>
                </a:solidFill>
                <a:effectLst/>
                <a:uLnTx/>
                <a:uFillTx/>
                <a:latin typeface="Calibri" panose="020F0502020204030204"/>
                <a:ea typeface="+mn-ea"/>
                <a:cs typeface="+mn-cs"/>
              </a:rPr>
              <a:t> matière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préférée</a:t>
            </a:r>
            <a:endPar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les r</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ègles</a:t>
            </a:r>
            <a:endPar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l’uniforme scolaire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srgbClr val="222222"/>
                </a:solidFill>
                <a:effectLst/>
                <a:uLnTx/>
                <a:uFillTx/>
                <a:latin typeface="Calibri" panose="020F0502020204030204"/>
                <a:ea typeface="+mn-ea"/>
                <a:cs typeface="+mn-cs"/>
              </a:rPr>
              <a:t>la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journée</a:t>
            </a:r>
            <a:r>
              <a:rPr kumimoji="0" lang="en-GB" sz="20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en-GB" sz="2000" b="0" i="0" u="none" strike="noStrike" kern="1200" cap="none" spc="0" normalizeH="0" baseline="0" noProof="0" dirty="0" err="1">
                <a:ln>
                  <a:noFill/>
                </a:ln>
                <a:solidFill>
                  <a:srgbClr val="222222"/>
                </a:solidFill>
                <a:effectLst/>
                <a:uLnTx/>
                <a:uFillTx/>
                <a:latin typeface="Calibri" panose="020F0502020204030204"/>
                <a:ea typeface="+mn-ea"/>
                <a:cs typeface="+mn-cs"/>
              </a:rPr>
              <a:t>scolaire</a:t>
            </a:r>
            <a:endPar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Ecrivez environ </a:t>
            </a:r>
            <a:r>
              <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rPr>
              <a:t>40</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mots en </a:t>
            </a:r>
            <a:r>
              <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rPr>
              <a:t>français</a:t>
            </a:r>
            <a:r>
              <a:rPr kumimoji="0" lang="fr-FR" sz="2000" b="0" i="0" u="none" strike="noStrike" kern="1200" cap="none" spc="0" normalizeH="0" baseline="0" noProof="0" dirty="0">
                <a:ln>
                  <a:noFill/>
                </a:ln>
                <a:solidFill>
                  <a:srgbClr val="222222"/>
                </a:solidFill>
                <a:effectLst/>
                <a:uLnTx/>
                <a:uFillTx/>
                <a:latin typeface="Calibri" panose="020F0502020204030204"/>
                <a:ea typeface="+mn-ea"/>
                <a:cs typeface="+mn-cs"/>
              </a:rPr>
              <a:t>.  </a:t>
            </a:r>
            <a:endParaRPr kumimoji="0" lang="fr-FR" sz="2000" b="1" i="0" u="none" strike="noStrike" kern="1200" cap="none" spc="0" normalizeH="0" baseline="0" noProof="0" dirty="0">
              <a:ln>
                <a:noFill/>
              </a:ln>
              <a:solidFill>
                <a:srgbClr val="222222"/>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B6302FB-2265-632A-4FB5-A7DF895C0B6B}"/>
              </a:ext>
            </a:extLst>
          </p:cNvPr>
          <p:cNvSpPr txBox="1"/>
          <p:nvPr/>
        </p:nvSpPr>
        <p:spPr>
          <a:xfrm>
            <a:off x="5212166" y="2493861"/>
            <a:ext cx="6338388" cy="3046988"/>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Ma matière préférée c’est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français. J’adore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français car c’est intéressant.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Cependant, je déteste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règles car elles sont très strictes.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J’aime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uniforme scolaire car c’est confortable et pratique.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Je pense que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journée scolaire est longue et ennuyeuse.</a:t>
            </a:r>
          </a:p>
        </p:txBody>
      </p:sp>
      <p:sp>
        <p:nvSpPr>
          <p:cNvPr id="16" name="TextBox 15">
            <a:extLst>
              <a:ext uri="{FF2B5EF4-FFF2-40B4-BE49-F238E27FC236}">
                <a16:creationId xmlns:a16="http://schemas.microsoft.com/office/drawing/2014/main" id="{AE62C96B-EDFC-7873-A376-BEFBA29D27CD}"/>
              </a:ext>
            </a:extLst>
          </p:cNvPr>
          <p:cNvSpPr txBox="1"/>
          <p:nvPr/>
        </p:nvSpPr>
        <p:spPr>
          <a:xfrm>
            <a:off x="8599725" y="2447672"/>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le</a:t>
            </a:r>
          </a:p>
        </p:txBody>
      </p:sp>
      <p:sp>
        <p:nvSpPr>
          <p:cNvPr id="17" name="TextBox 16">
            <a:extLst>
              <a:ext uri="{FF2B5EF4-FFF2-40B4-BE49-F238E27FC236}">
                <a16:creationId xmlns:a16="http://schemas.microsoft.com/office/drawing/2014/main" id="{D32F4A1C-A1BD-21B2-2986-92DE1A4FCB56}"/>
              </a:ext>
            </a:extLst>
          </p:cNvPr>
          <p:cNvSpPr txBox="1"/>
          <p:nvPr/>
        </p:nvSpPr>
        <p:spPr>
          <a:xfrm>
            <a:off x="5425478" y="2832415"/>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le</a:t>
            </a:r>
          </a:p>
        </p:txBody>
      </p:sp>
      <p:sp>
        <p:nvSpPr>
          <p:cNvPr id="18" name="TextBox 17">
            <a:extLst>
              <a:ext uri="{FF2B5EF4-FFF2-40B4-BE49-F238E27FC236}">
                <a16:creationId xmlns:a16="http://schemas.microsoft.com/office/drawing/2014/main" id="{4AAEF686-5BE0-7618-D89A-DAFA579A10C0}"/>
              </a:ext>
            </a:extLst>
          </p:cNvPr>
          <p:cNvSpPr txBox="1"/>
          <p:nvPr/>
        </p:nvSpPr>
        <p:spPr>
          <a:xfrm>
            <a:off x="8067155" y="3214316"/>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les</a:t>
            </a:r>
          </a:p>
        </p:txBody>
      </p:sp>
      <p:sp>
        <p:nvSpPr>
          <p:cNvPr id="19" name="TextBox 18">
            <a:extLst>
              <a:ext uri="{FF2B5EF4-FFF2-40B4-BE49-F238E27FC236}">
                <a16:creationId xmlns:a16="http://schemas.microsoft.com/office/drawing/2014/main" id="{0D5DFBF7-2264-2117-594F-019745BA5BFC}"/>
              </a:ext>
            </a:extLst>
          </p:cNvPr>
          <p:cNvSpPr txBox="1"/>
          <p:nvPr/>
        </p:nvSpPr>
        <p:spPr>
          <a:xfrm>
            <a:off x="6270321" y="3936211"/>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a:t>
            </a:r>
          </a:p>
        </p:txBody>
      </p:sp>
      <p:sp>
        <p:nvSpPr>
          <p:cNvPr id="20" name="TextBox 19">
            <a:extLst>
              <a:ext uri="{FF2B5EF4-FFF2-40B4-BE49-F238E27FC236}">
                <a16:creationId xmlns:a16="http://schemas.microsoft.com/office/drawing/2014/main" id="{FC42F1D1-DC4B-13AD-E0A8-973B8491A4B2}"/>
              </a:ext>
            </a:extLst>
          </p:cNvPr>
          <p:cNvSpPr txBox="1"/>
          <p:nvPr/>
        </p:nvSpPr>
        <p:spPr>
          <a:xfrm>
            <a:off x="6959414" y="4694839"/>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la</a:t>
            </a:r>
          </a:p>
        </p:txBody>
      </p:sp>
      <p:sp>
        <p:nvSpPr>
          <p:cNvPr id="7" name="TextBox 6">
            <a:extLst>
              <a:ext uri="{FF2B5EF4-FFF2-40B4-BE49-F238E27FC236}">
                <a16:creationId xmlns:a16="http://schemas.microsoft.com/office/drawing/2014/main" id="{4E5ABE39-EB50-41D4-149B-0FBAD8E18D00}"/>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25659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animBg="1"/>
      <p:bldP spid="17" grpId="0" animBg="1"/>
      <p:bldP spid="18" grpId="0" animBg="1"/>
      <p:bldP spid="19" grpId="0" animBg="1"/>
      <p:bldP spid="20"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man</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693603"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man</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man</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302048" y="2239490"/>
            <a:ext cx="4295670"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some men</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1" y="5200025"/>
            <a:ext cx="7972646"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are some men</a:t>
            </a:r>
          </a:p>
        </p:txBody>
      </p:sp>
    </p:spTree>
    <p:extLst>
      <p:ext uri="{BB962C8B-B14F-4D97-AF65-F5344CB8AC3E}">
        <p14:creationId xmlns:p14="http://schemas.microsoft.com/office/powerpoint/2010/main" val="387288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girl</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693603"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girl</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girl</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302048" y="2239490"/>
            <a:ext cx="4295670"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some girls</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1" y="5200025"/>
            <a:ext cx="8040885"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are some girls</a:t>
            </a:r>
          </a:p>
        </p:txBody>
      </p:sp>
    </p:spTree>
    <p:extLst>
      <p:ext uri="{BB962C8B-B14F-4D97-AF65-F5344CB8AC3E}">
        <p14:creationId xmlns:p14="http://schemas.microsoft.com/office/powerpoint/2010/main" val="398436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table</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597821"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table</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table</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110484" y="2239490"/>
            <a:ext cx="4487234"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some table</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1" y="5200025"/>
            <a:ext cx="8491261"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are some tables</a:t>
            </a:r>
          </a:p>
        </p:txBody>
      </p:sp>
    </p:spTree>
    <p:extLst>
      <p:ext uri="{BB962C8B-B14F-4D97-AF65-F5344CB8AC3E}">
        <p14:creationId xmlns:p14="http://schemas.microsoft.com/office/powerpoint/2010/main" val="75215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0"/>
            <a:ext cx="12074696" cy="6794356"/>
            <a:chOff x="0" y="0"/>
            <a:chExt cx="12074696" cy="6794356"/>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552029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articles</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41445" y="1213651"/>
            <a:ext cx="11036752"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following phrases accurately on your mini-whiteboard: </a:t>
            </a: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3" name="TextBox 12">
            <a:extLst>
              <a:ext uri="{FF2B5EF4-FFF2-40B4-BE49-F238E27FC236}">
                <a16:creationId xmlns:a16="http://schemas.microsoft.com/office/drawing/2014/main" id="{331466D6-2AE6-B807-C094-09B677D7A8B9}"/>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sp>
        <p:nvSpPr>
          <p:cNvPr id="6" name="TextBox 5">
            <a:extLst>
              <a:ext uri="{FF2B5EF4-FFF2-40B4-BE49-F238E27FC236}">
                <a16:creationId xmlns:a16="http://schemas.microsoft.com/office/drawing/2014/main" id="{97C99498-35DE-978D-FB37-560B36009D39}"/>
              </a:ext>
            </a:extLst>
          </p:cNvPr>
          <p:cNvSpPr txBox="1"/>
          <p:nvPr/>
        </p:nvSpPr>
        <p:spPr>
          <a:xfrm>
            <a:off x="884752" y="2239490"/>
            <a:ext cx="2345445"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chair</a:t>
            </a:r>
          </a:p>
        </p:txBody>
      </p:sp>
      <p:sp>
        <p:nvSpPr>
          <p:cNvPr id="16" name="TextBox 15">
            <a:extLst>
              <a:ext uri="{FF2B5EF4-FFF2-40B4-BE49-F238E27FC236}">
                <a16:creationId xmlns:a16="http://schemas.microsoft.com/office/drawing/2014/main" id="{BEFB9000-1597-FC51-90F2-ABA6696DBEFA}"/>
              </a:ext>
            </a:extLst>
          </p:cNvPr>
          <p:cNvSpPr txBox="1"/>
          <p:nvPr/>
        </p:nvSpPr>
        <p:spPr>
          <a:xfrm>
            <a:off x="3597821" y="2239490"/>
            <a:ext cx="3145038"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a chair</a:t>
            </a:r>
          </a:p>
        </p:txBody>
      </p:sp>
      <p:sp>
        <p:nvSpPr>
          <p:cNvPr id="17" name="TextBox 16">
            <a:extLst>
              <a:ext uri="{FF2B5EF4-FFF2-40B4-BE49-F238E27FC236}">
                <a16:creationId xmlns:a16="http://schemas.microsoft.com/office/drawing/2014/main" id="{6643466A-606D-BF2C-8D5C-BD24E454E810}"/>
              </a:ext>
            </a:extLst>
          </p:cNvPr>
          <p:cNvSpPr txBox="1"/>
          <p:nvPr/>
        </p:nvSpPr>
        <p:spPr>
          <a:xfrm>
            <a:off x="884752" y="3737624"/>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there is a chair</a:t>
            </a:r>
          </a:p>
        </p:txBody>
      </p:sp>
      <p:sp>
        <p:nvSpPr>
          <p:cNvPr id="18" name="TextBox 17">
            <a:extLst>
              <a:ext uri="{FF2B5EF4-FFF2-40B4-BE49-F238E27FC236}">
                <a16:creationId xmlns:a16="http://schemas.microsoft.com/office/drawing/2014/main" id="{B8294A1A-C7DA-B466-64CE-2FFEADF4F423}"/>
              </a:ext>
            </a:extLst>
          </p:cNvPr>
          <p:cNvSpPr txBox="1"/>
          <p:nvPr/>
        </p:nvSpPr>
        <p:spPr>
          <a:xfrm>
            <a:off x="7110484" y="2239490"/>
            <a:ext cx="4487234" cy="1200329"/>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the chair</a:t>
            </a:r>
          </a:p>
        </p:txBody>
      </p:sp>
      <p:sp>
        <p:nvSpPr>
          <p:cNvPr id="19" name="TextBox 18">
            <a:extLst>
              <a:ext uri="{FF2B5EF4-FFF2-40B4-BE49-F238E27FC236}">
                <a16:creationId xmlns:a16="http://schemas.microsoft.com/office/drawing/2014/main" id="{5E7754EA-02A7-C816-B981-B6E99C4EFA05}"/>
              </a:ext>
            </a:extLst>
          </p:cNvPr>
          <p:cNvSpPr txBox="1"/>
          <p:nvPr/>
        </p:nvSpPr>
        <p:spPr>
          <a:xfrm>
            <a:off x="884752" y="5200025"/>
            <a:ext cx="5953889" cy="120032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I hate the chair</a:t>
            </a:r>
          </a:p>
        </p:txBody>
      </p:sp>
      <p:sp>
        <p:nvSpPr>
          <p:cNvPr id="5" name="TextBox 4">
            <a:extLst>
              <a:ext uri="{FF2B5EF4-FFF2-40B4-BE49-F238E27FC236}">
                <a16:creationId xmlns:a16="http://schemas.microsoft.com/office/drawing/2014/main" id="{5A3C7F46-2744-70CA-C01D-C27E2CFF9CB7}"/>
              </a:ext>
            </a:extLst>
          </p:cNvPr>
          <p:cNvSpPr txBox="1"/>
          <p:nvPr/>
        </p:nvSpPr>
        <p:spPr>
          <a:xfrm>
            <a:off x="7110485" y="3737624"/>
            <a:ext cx="4487234" cy="2308324"/>
          </a:xfrm>
          <a:prstGeom prst="rect">
            <a:avLst/>
          </a:prstGeom>
          <a:no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1" i="0" u="none" strike="noStrike" kern="1200" cap="none" spc="0" normalizeH="0" baseline="0" noProof="0" dirty="0">
                <a:ln>
                  <a:noFill/>
                </a:ln>
                <a:solidFill>
                  <a:prstClr val="black"/>
                </a:solidFill>
                <a:effectLst/>
                <a:uLnTx/>
                <a:uFillTx/>
                <a:latin typeface="Calibri" panose="020F0502020204030204"/>
                <a:ea typeface="+mn-ea"/>
                <a:cs typeface="+mn-cs"/>
              </a:rPr>
              <a:t>I love the chairs</a:t>
            </a:r>
          </a:p>
        </p:txBody>
      </p:sp>
    </p:spTree>
    <p:extLst>
      <p:ext uri="{BB962C8B-B14F-4D97-AF65-F5344CB8AC3E}">
        <p14:creationId xmlns:p14="http://schemas.microsoft.com/office/powerpoint/2010/main" val="154326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6" grpId="0" animBg="1"/>
      <p:bldP spid="16" grpId="1" animBg="1"/>
      <p:bldP spid="17" grpId="0" animBg="1"/>
      <p:bldP spid="17" grpId="1" animBg="1"/>
      <p:bldP spid="18" grpId="0" animBg="1"/>
      <p:bldP spid="18" grpId="1" animBg="1"/>
      <p:bldP spid="19" grpId="0" animBg="1"/>
      <p:bldP spid="19" grpId="1" animBg="1"/>
      <p:bldP spid="5"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est » versus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 have previously learnt the difference between « c’est » and « sont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 your partner, discuss the difference and in what context we need to be careful about using those accurately?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est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means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is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 use it when the subject/noun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sont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means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are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 use it when the subject/noun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 the Writing Q1 photo description, if you decide to describe what people are like or their mood, you will need to use « est » or « sont » accurately.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In addition, remember that to describe something plural the adjectives must also be plural. What must you add at the end of an adjective to make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feminine? 		masculine plural? 		feminine plural?</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A790680E-F7C4-3718-C817-B3C4764FF616}"/>
              </a:ext>
            </a:extLst>
          </p:cNvPr>
          <p:cNvSpPr txBox="1"/>
          <p:nvPr/>
        </p:nvSpPr>
        <p:spPr>
          <a:xfrm>
            <a:off x="2129050" y="6059062"/>
            <a:ext cx="1016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add</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-e</a:t>
            </a:r>
          </a:p>
        </p:txBody>
      </p:sp>
      <p:sp>
        <p:nvSpPr>
          <p:cNvPr id="7" name="TextBox 6">
            <a:extLst>
              <a:ext uri="{FF2B5EF4-FFF2-40B4-BE49-F238E27FC236}">
                <a16:creationId xmlns:a16="http://schemas.microsoft.com/office/drawing/2014/main" id="{6B4272E0-AF46-BE45-AAE1-5605B36BB100}"/>
              </a:ext>
            </a:extLst>
          </p:cNvPr>
          <p:cNvSpPr txBox="1"/>
          <p:nvPr/>
        </p:nvSpPr>
        <p:spPr>
          <a:xfrm>
            <a:off x="5747981" y="6071066"/>
            <a:ext cx="10164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add</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-s</a:t>
            </a:r>
          </a:p>
        </p:txBody>
      </p:sp>
      <p:sp>
        <p:nvSpPr>
          <p:cNvPr id="9" name="TextBox 8">
            <a:extLst>
              <a:ext uri="{FF2B5EF4-FFF2-40B4-BE49-F238E27FC236}">
                <a16:creationId xmlns:a16="http://schemas.microsoft.com/office/drawing/2014/main" id="{E66D1E50-E1C5-0D89-A8F2-FBBA30C18526}"/>
              </a:ext>
            </a:extLst>
          </p:cNvPr>
          <p:cNvSpPr txBox="1"/>
          <p:nvPr/>
        </p:nvSpPr>
        <p:spPr>
          <a:xfrm>
            <a:off x="9172703" y="6059062"/>
            <a:ext cx="11995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srgbClr val="C00000"/>
                </a:solidFill>
                <a:effectLst/>
                <a:highlight>
                  <a:srgbClr val="FFFF00"/>
                </a:highlight>
                <a:uLnTx/>
                <a:uFillTx/>
                <a:latin typeface="Calibri" panose="020F0502020204030204"/>
                <a:ea typeface="+mn-ea"/>
                <a:cs typeface="+mn-cs"/>
              </a:rPr>
              <a:t>add</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-es</a:t>
            </a:r>
          </a:p>
        </p:txBody>
      </p:sp>
    </p:spTree>
    <p:extLst>
      <p:ext uri="{BB962C8B-B14F-4D97-AF65-F5344CB8AC3E}">
        <p14:creationId xmlns:p14="http://schemas.microsoft.com/office/powerpoint/2010/main" val="141827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Complete the sentences below with either « est » or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pic>
        <p:nvPicPr>
          <p:cNvPr id="5" name="Picture 4">
            <a:extLst>
              <a:ext uri="{FF2B5EF4-FFF2-40B4-BE49-F238E27FC236}">
                <a16:creationId xmlns:a16="http://schemas.microsoft.com/office/drawing/2014/main" id="{BB023789-4F31-37AE-4610-0A6ED3512BB0}"/>
              </a:ext>
            </a:extLst>
          </p:cNvPr>
          <p:cNvPicPr>
            <a:picLocks noChangeAspect="1"/>
          </p:cNvPicPr>
          <p:nvPr/>
        </p:nvPicPr>
        <p:blipFill rotWithShape="1">
          <a:blip r:embed="rId8"/>
          <a:srcRect t="54395"/>
          <a:stretch/>
        </p:blipFill>
        <p:spPr>
          <a:xfrm>
            <a:off x="4699636" y="1684227"/>
            <a:ext cx="4490688" cy="2696253"/>
          </a:xfrm>
          <a:prstGeom prst="rect">
            <a:avLst/>
          </a:prstGeom>
        </p:spPr>
      </p:pic>
      <p:pic>
        <p:nvPicPr>
          <p:cNvPr id="7" name="Picture 2" descr="Meal Planning: Benefits &amp; How-To's of Family Dinners | American Heart  Association">
            <a:extLst>
              <a:ext uri="{FF2B5EF4-FFF2-40B4-BE49-F238E27FC236}">
                <a16:creationId xmlns:a16="http://schemas.microsoft.com/office/drawing/2014/main" id="{B5EAE151-F3DB-4C24-919F-83214F6288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1019" y="1684227"/>
            <a:ext cx="3988616" cy="2682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E8F96E-C7CF-C60E-5B21-0390120568A0}"/>
              </a:ext>
            </a:extLst>
          </p:cNvPr>
          <p:cNvSpPr txBox="1"/>
          <p:nvPr/>
        </p:nvSpPr>
        <p:spPr>
          <a:xfrm>
            <a:off x="5282822" y="1839317"/>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L’homme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le p</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ère</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13B7332D-A35A-8794-15E9-CB85FA689672}"/>
              </a:ext>
            </a:extLst>
          </p:cNvPr>
          <p:cNvSpPr txBox="1"/>
          <p:nvPr/>
        </p:nvSpPr>
        <p:spPr>
          <a:xfrm>
            <a:off x="5282821" y="3152362"/>
            <a:ext cx="4223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Les enfants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contents.</a:t>
            </a:r>
          </a:p>
        </p:txBody>
      </p:sp>
      <p:sp>
        <p:nvSpPr>
          <p:cNvPr id="13" name="TextBox 12">
            <a:extLst>
              <a:ext uri="{FF2B5EF4-FFF2-40B4-BE49-F238E27FC236}">
                <a16:creationId xmlns:a16="http://schemas.microsoft.com/office/drawing/2014/main" id="{AE2AB834-C218-A5A3-CE31-90FF4B6265E9}"/>
              </a:ext>
            </a:extLst>
          </p:cNvPr>
          <p:cNvSpPr txBox="1"/>
          <p:nvPr/>
        </p:nvSpPr>
        <p:spPr>
          <a:xfrm>
            <a:off x="5282821" y="2515224"/>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La femme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la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mère</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4DAAF5-15DC-11D5-59C9-47913FBAB505}"/>
              </a:ext>
            </a:extLst>
          </p:cNvPr>
          <p:cNvSpPr txBox="1"/>
          <p:nvPr/>
        </p:nvSpPr>
        <p:spPr>
          <a:xfrm>
            <a:off x="5282821" y="3770703"/>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La table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grande.</a:t>
            </a:r>
          </a:p>
        </p:txBody>
      </p:sp>
      <p:sp>
        <p:nvSpPr>
          <p:cNvPr id="21" name="TextBox 20">
            <a:extLst>
              <a:ext uri="{FF2B5EF4-FFF2-40B4-BE49-F238E27FC236}">
                <a16:creationId xmlns:a16="http://schemas.microsoft.com/office/drawing/2014/main" id="{06D42E8E-A032-2F84-C864-D4EEEBE20C93}"/>
              </a:ext>
            </a:extLst>
          </p:cNvPr>
          <p:cNvSpPr txBox="1"/>
          <p:nvPr/>
        </p:nvSpPr>
        <p:spPr>
          <a:xfrm>
            <a:off x="594361" y="4894848"/>
            <a:ext cx="5219585"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Sur la photo, l’homme est grande.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mère sont content.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Les enfants c’est aussi content.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cuisine est petit.</a:t>
            </a:r>
          </a:p>
        </p:txBody>
      </p:sp>
      <p:sp>
        <p:nvSpPr>
          <p:cNvPr id="32" name="TextBox 31">
            <a:extLst>
              <a:ext uri="{FF2B5EF4-FFF2-40B4-BE49-F238E27FC236}">
                <a16:creationId xmlns:a16="http://schemas.microsoft.com/office/drawing/2014/main" id="{131EA581-D7B1-187B-5B0D-1DA3C7B20E62}"/>
              </a:ext>
            </a:extLst>
          </p:cNvPr>
          <p:cNvSpPr txBox="1"/>
          <p:nvPr/>
        </p:nvSpPr>
        <p:spPr>
          <a:xfrm>
            <a:off x="566596" y="4425490"/>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 Correct the errors in the sentences below:</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28745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2FC57CA9-A8BA-EAB2-31CD-E60ED4BF5F2F}"/>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4 sentences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
        <p:nvSpPr>
          <p:cNvPr id="11" name="Text Box 5">
            <a:extLst>
              <a:ext uri="{FF2B5EF4-FFF2-40B4-BE49-F238E27FC236}">
                <a16:creationId xmlns:a16="http://schemas.microsoft.com/office/drawing/2014/main" id="{6C8A6AFA-A65F-1590-1D1E-FA915468FB0C}"/>
              </a:ext>
            </a:extLst>
          </p:cNvPr>
          <p:cNvSpPr txBox="1">
            <a:spLocks noChangeArrowheads="1"/>
          </p:cNvSpPr>
          <p:nvPr/>
        </p:nvSpPr>
        <p:spPr bwMode="auto">
          <a:xfrm>
            <a:off x="4910554" y="53727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10">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1"/>
          <a:srcRect t="54395"/>
          <a:stretch/>
        </p:blipFill>
        <p:spPr>
          <a:xfrm>
            <a:off x="5257205" y="1365882"/>
            <a:ext cx="5910210" cy="3548548"/>
          </a:xfrm>
          <a:prstGeom prst="rect">
            <a:avLst/>
          </a:prstGeom>
        </p:spPr>
      </p:pic>
    </p:spTree>
    <p:extLst>
      <p:ext uri="{BB962C8B-B14F-4D97-AF65-F5344CB8AC3E}">
        <p14:creationId xmlns:p14="http://schemas.microsoft.com/office/powerpoint/2010/main" val="68468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80000"/>
                                        <p:tgtEl>
                                          <p:spTgt spid="13"/>
                                        </p:tgtEl>
                                      </p:cBhvr>
                                    </p:animEffect>
                                  </p:childTnLst>
                                </p:cTn>
                              </p:par>
                              <p:par>
                                <p:cTn id="12" presetID="1" presetClass="mediacall" presetSubtype="0" fill="hold" nodeType="withEffect">
                                  <p:stCondLst>
                                    <p:cond delay="0"/>
                                  </p:stCondLst>
                                  <p:childTnLst>
                                    <p:cmd type="call" cmd="playFrom(0.0)">
                                      <p:cBhvr>
                                        <p:cTn id="13"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1" grpId="0"/>
      <p:bldP spid="13"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 Complete the sentences below with either « est » or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pic>
        <p:nvPicPr>
          <p:cNvPr id="5" name="Picture 4">
            <a:extLst>
              <a:ext uri="{FF2B5EF4-FFF2-40B4-BE49-F238E27FC236}">
                <a16:creationId xmlns:a16="http://schemas.microsoft.com/office/drawing/2014/main" id="{BB023789-4F31-37AE-4610-0A6ED3512BB0}"/>
              </a:ext>
            </a:extLst>
          </p:cNvPr>
          <p:cNvPicPr>
            <a:picLocks noChangeAspect="1"/>
          </p:cNvPicPr>
          <p:nvPr/>
        </p:nvPicPr>
        <p:blipFill rotWithShape="1">
          <a:blip r:embed="rId8"/>
          <a:srcRect t="54395"/>
          <a:stretch/>
        </p:blipFill>
        <p:spPr>
          <a:xfrm>
            <a:off x="4699636" y="1684227"/>
            <a:ext cx="4490688" cy="2696253"/>
          </a:xfrm>
          <a:prstGeom prst="rect">
            <a:avLst/>
          </a:prstGeom>
        </p:spPr>
      </p:pic>
      <p:pic>
        <p:nvPicPr>
          <p:cNvPr id="7" name="Picture 2" descr="Meal Planning: Benefits &amp; How-To's of Family Dinners | American Heart  Association">
            <a:extLst>
              <a:ext uri="{FF2B5EF4-FFF2-40B4-BE49-F238E27FC236}">
                <a16:creationId xmlns:a16="http://schemas.microsoft.com/office/drawing/2014/main" id="{B5EAE151-F3DB-4C24-919F-83214F62884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1019" y="1684227"/>
            <a:ext cx="3988616" cy="2682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1E8F96E-C7CF-C60E-5B21-0390120568A0}"/>
              </a:ext>
            </a:extLst>
          </p:cNvPr>
          <p:cNvSpPr txBox="1"/>
          <p:nvPr/>
        </p:nvSpPr>
        <p:spPr>
          <a:xfrm>
            <a:off x="5282822" y="1839317"/>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L’homme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le p</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ère</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13B7332D-A35A-8794-15E9-CB85FA689672}"/>
              </a:ext>
            </a:extLst>
          </p:cNvPr>
          <p:cNvSpPr txBox="1"/>
          <p:nvPr/>
        </p:nvSpPr>
        <p:spPr>
          <a:xfrm>
            <a:off x="5282821" y="3152362"/>
            <a:ext cx="4223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Les enfants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contents.</a:t>
            </a:r>
          </a:p>
        </p:txBody>
      </p:sp>
      <p:sp>
        <p:nvSpPr>
          <p:cNvPr id="13" name="TextBox 12">
            <a:extLst>
              <a:ext uri="{FF2B5EF4-FFF2-40B4-BE49-F238E27FC236}">
                <a16:creationId xmlns:a16="http://schemas.microsoft.com/office/drawing/2014/main" id="{AE2AB834-C218-A5A3-CE31-90FF4B6265E9}"/>
              </a:ext>
            </a:extLst>
          </p:cNvPr>
          <p:cNvSpPr txBox="1"/>
          <p:nvPr/>
        </p:nvSpPr>
        <p:spPr>
          <a:xfrm>
            <a:off x="5282821" y="2515224"/>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La femme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la </a:t>
            </a:r>
            <a:r>
              <a:rPr kumimoji="0" lang="en-GB" sz="2400" b="0" i="1" u="none" strike="noStrike" kern="1200" cap="none" spc="0" normalizeH="0" baseline="0" noProof="0" dirty="0" err="1">
                <a:ln>
                  <a:noFill/>
                </a:ln>
                <a:solidFill>
                  <a:srgbClr val="002060"/>
                </a:solidFill>
                <a:effectLst/>
                <a:uLnTx/>
                <a:uFillTx/>
                <a:latin typeface="Calibri" panose="020F0502020204030204"/>
                <a:ea typeface="+mn-ea"/>
                <a:cs typeface="+mn-cs"/>
              </a:rPr>
              <a:t>mère</a:t>
            </a:r>
            <a:r>
              <a:rPr kumimoji="0" lang="en-GB" sz="2400" b="0" i="1" u="none" strike="noStrike" kern="1200" cap="none" spc="0" normalizeH="0" baseline="0" noProof="0" dirty="0">
                <a:ln>
                  <a:noFill/>
                </a:ln>
                <a:solidFill>
                  <a:srgbClr val="002060"/>
                </a:solidFill>
                <a:effectLst/>
                <a:uLnTx/>
                <a:uFillTx/>
                <a:latin typeface="Calibri" panose="020F0502020204030204"/>
                <a:ea typeface="+mn-ea"/>
                <a:cs typeface="+mn-cs"/>
              </a:rPr>
              <a:t>. </a:t>
            </a:r>
            <a:endPar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4DAAF5-15DC-11D5-59C9-47913FBAB505}"/>
              </a:ext>
            </a:extLst>
          </p:cNvPr>
          <p:cNvSpPr txBox="1"/>
          <p:nvPr/>
        </p:nvSpPr>
        <p:spPr>
          <a:xfrm>
            <a:off x="5282821" y="3770703"/>
            <a:ext cx="39820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La table </a:t>
            </a:r>
            <a:r>
              <a:rPr kumimoji="0" lang="fr-FR" sz="2400" b="0" i="1"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_______</a:t>
            </a:r>
            <a:r>
              <a:rPr kumimoji="0" lang="fr-FR" sz="2400" b="0" i="1" u="none" strike="noStrike" kern="1200" cap="none" spc="0" normalizeH="0" baseline="0" noProof="0" dirty="0">
                <a:ln>
                  <a:noFill/>
                </a:ln>
                <a:solidFill>
                  <a:srgbClr val="002060"/>
                </a:solidFill>
                <a:effectLst/>
                <a:uLnTx/>
                <a:uFillTx/>
                <a:latin typeface="Calibri" panose="020F0502020204030204"/>
                <a:ea typeface="+mn-ea"/>
                <a:cs typeface="+mn-cs"/>
              </a:rPr>
              <a:t> grande.</a:t>
            </a:r>
          </a:p>
        </p:txBody>
      </p:sp>
      <p:sp>
        <p:nvSpPr>
          <p:cNvPr id="16" name="TextBox 15">
            <a:extLst>
              <a:ext uri="{FF2B5EF4-FFF2-40B4-BE49-F238E27FC236}">
                <a16:creationId xmlns:a16="http://schemas.microsoft.com/office/drawing/2014/main" id="{A0B85CB6-BA0A-8748-0DE4-73C9FF5F632B}"/>
              </a:ext>
            </a:extLst>
          </p:cNvPr>
          <p:cNvSpPr txBox="1"/>
          <p:nvPr/>
        </p:nvSpPr>
        <p:spPr>
          <a:xfrm>
            <a:off x="6825021" y="1820026"/>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est</a:t>
            </a:r>
          </a:p>
        </p:txBody>
      </p:sp>
      <p:sp>
        <p:nvSpPr>
          <p:cNvPr id="17" name="TextBox 16">
            <a:extLst>
              <a:ext uri="{FF2B5EF4-FFF2-40B4-BE49-F238E27FC236}">
                <a16:creationId xmlns:a16="http://schemas.microsoft.com/office/drawing/2014/main" id="{1CF1B7AF-E89C-B370-08C7-6001E8C47B98}"/>
              </a:ext>
            </a:extLst>
          </p:cNvPr>
          <p:cNvSpPr txBox="1"/>
          <p:nvPr/>
        </p:nvSpPr>
        <p:spPr>
          <a:xfrm>
            <a:off x="6903555" y="2464516"/>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est</a:t>
            </a:r>
          </a:p>
        </p:txBody>
      </p:sp>
      <p:sp>
        <p:nvSpPr>
          <p:cNvPr id="18" name="TextBox 17">
            <a:extLst>
              <a:ext uri="{FF2B5EF4-FFF2-40B4-BE49-F238E27FC236}">
                <a16:creationId xmlns:a16="http://schemas.microsoft.com/office/drawing/2014/main" id="{6AC52E4C-8621-629F-7411-D74579106FFD}"/>
              </a:ext>
            </a:extLst>
          </p:cNvPr>
          <p:cNvSpPr txBox="1"/>
          <p:nvPr/>
        </p:nvSpPr>
        <p:spPr>
          <a:xfrm>
            <a:off x="7050207" y="3118856"/>
            <a:ext cx="8323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sont</a:t>
            </a:r>
          </a:p>
        </p:txBody>
      </p:sp>
      <p:sp>
        <p:nvSpPr>
          <p:cNvPr id="19" name="TextBox 18">
            <a:extLst>
              <a:ext uri="{FF2B5EF4-FFF2-40B4-BE49-F238E27FC236}">
                <a16:creationId xmlns:a16="http://schemas.microsoft.com/office/drawing/2014/main" id="{E6CFDE5E-4056-5EA4-40AA-133A17D92756}"/>
              </a:ext>
            </a:extLst>
          </p:cNvPr>
          <p:cNvSpPr txBox="1"/>
          <p:nvPr/>
        </p:nvSpPr>
        <p:spPr>
          <a:xfrm>
            <a:off x="6600433" y="3754685"/>
            <a:ext cx="689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est</a:t>
            </a:r>
          </a:p>
        </p:txBody>
      </p:sp>
      <p:sp>
        <p:nvSpPr>
          <p:cNvPr id="21" name="TextBox 20">
            <a:extLst>
              <a:ext uri="{FF2B5EF4-FFF2-40B4-BE49-F238E27FC236}">
                <a16:creationId xmlns:a16="http://schemas.microsoft.com/office/drawing/2014/main" id="{06D42E8E-A032-2F84-C864-D4EEEBE20C93}"/>
              </a:ext>
            </a:extLst>
          </p:cNvPr>
          <p:cNvSpPr txBox="1"/>
          <p:nvPr/>
        </p:nvSpPr>
        <p:spPr>
          <a:xfrm>
            <a:off x="594361" y="4894848"/>
            <a:ext cx="5219585" cy="156966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Sur la photo, l’homme est grande.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mère sont content.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Les enfants c’est aussi content.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MA" sz="2400" b="0" i="1" u="none" strike="noStrike" kern="1200" cap="none" spc="0" normalizeH="0" baseline="0" noProof="0" dirty="0">
                <a:ln>
                  <a:noFill/>
                </a:ln>
                <a:solidFill>
                  <a:srgbClr val="002060"/>
                </a:solidFill>
                <a:effectLst/>
                <a:uLnTx/>
                <a:uFillTx/>
                <a:latin typeface="Calibri" panose="020F0502020204030204"/>
                <a:ea typeface="+mn-ea"/>
                <a:cs typeface="+mn-cs"/>
              </a:rPr>
              <a:t>La cuisine est petit.</a:t>
            </a:r>
          </a:p>
        </p:txBody>
      </p:sp>
      <p:sp>
        <p:nvSpPr>
          <p:cNvPr id="32" name="TextBox 31">
            <a:extLst>
              <a:ext uri="{FF2B5EF4-FFF2-40B4-BE49-F238E27FC236}">
                <a16:creationId xmlns:a16="http://schemas.microsoft.com/office/drawing/2014/main" id="{131EA581-D7B1-187B-5B0D-1DA3C7B20E62}"/>
              </a:ext>
            </a:extLst>
          </p:cNvPr>
          <p:cNvSpPr txBox="1"/>
          <p:nvPr/>
        </p:nvSpPr>
        <p:spPr>
          <a:xfrm>
            <a:off x="566596" y="4425490"/>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2. Correct the errors in the sentences below:</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3" name="TextBox 32">
            <a:extLst>
              <a:ext uri="{FF2B5EF4-FFF2-40B4-BE49-F238E27FC236}">
                <a16:creationId xmlns:a16="http://schemas.microsoft.com/office/drawing/2014/main" id="{D683F922-9896-CDFF-6BB1-59F7CFD5ED24}"/>
              </a:ext>
            </a:extLst>
          </p:cNvPr>
          <p:cNvSpPr txBox="1"/>
          <p:nvPr/>
        </p:nvSpPr>
        <p:spPr>
          <a:xfrm>
            <a:off x="5509119" y="4907978"/>
            <a:ext cx="521958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Sur la photo, l’homme est </a:t>
            </a:r>
            <a:r>
              <a:rPr kumimoji="0" lang="fr-RE"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grand</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La mère </a:t>
            </a:r>
            <a:r>
              <a:rPr kumimoji="0" lang="fr-RE"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est</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 content</a:t>
            </a:r>
            <a:r>
              <a:rPr kumimoji="0" lang="fr-RE"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Les enfants </a:t>
            </a:r>
            <a:r>
              <a:rPr kumimoji="0" lang="fr-RE"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sont</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 aussi content</a:t>
            </a:r>
            <a:r>
              <a:rPr kumimoji="0" lang="fr-RE"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La cuisine est petit</a:t>
            </a:r>
            <a:r>
              <a:rPr kumimoji="0" lang="fr-RE" sz="2400" b="0" i="1"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a:t>
            </a:r>
            <a:r>
              <a:rPr kumimoji="0" lang="fr-RE" sz="2400" b="0" i="1"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75A96C5F-D91A-4F55-BDB8-2C07A6D9E281}"/>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112041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3"/>
          <a:srcRect t="54395"/>
          <a:stretch/>
        </p:blipFill>
        <p:spPr>
          <a:xfrm>
            <a:off x="6335615" y="2461152"/>
            <a:ext cx="5624655" cy="3377098"/>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Describe this photo, translating accurately the English models into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Pay attention to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gender/number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articles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adjectives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accurately. </a:t>
            </a:r>
          </a:p>
        </p:txBody>
      </p:sp>
      <p:pic>
        <p:nvPicPr>
          <p:cNvPr id="4" name="Picture 3">
            <a:extLst>
              <a:ext uri="{FF2B5EF4-FFF2-40B4-BE49-F238E27FC236}">
                <a16:creationId xmlns:a16="http://schemas.microsoft.com/office/drawing/2014/main" id="{DF2F8723-F7C1-1267-3A27-5B543D14DF38}"/>
              </a:ext>
            </a:extLst>
          </p:cNvPr>
          <p:cNvPicPr>
            <a:picLocks noChangeAspect="1"/>
          </p:cNvPicPr>
          <p:nvPr/>
        </p:nvPicPr>
        <p:blipFill>
          <a:blip r:embed="rId15"/>
          <a:stretch>
            <a:fillRect/>
          </a:stretch>
        </p:blipFill>
        <p:spPr>
          <a:xfrm>
            <a:off x="1025915" y="2404313"/>
            <a:ext cx="4753990" cy="3452517"/>
          </a:xfrm>
          <a:prstGeom prst="rect">
            <a:avLst/>
          </a:prstGeom>
        </p:spPr>
      </p:pic>
      <p:sp>
        <p:nvSpPr>
          <p:cNvPr id="10" name="TextBox 9">
            <a:extLst>
              <a:ext uri="{FF2B5EF4-FFF2-40B4-BE49-F238E27FC236}">
                <a16:creationId xmlns:a16="http://schemas.microsoft.com/office/drawing/2014/main" id="{4A8D9EB6-0420-38C4-2DAE-A113557D5B31}"/>
              </a:ext>
            </a:extLst>
          </p:cNvPr>
          <p:cNvSpPr txBox="1"/>
          <p:nvPr/>
        </p:nvSpPr>
        <p:spPr>
          <a:xfrm>
            <a:off x="7071894" y="2393118"/>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[In the photo,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there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are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some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students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E6285D90-AAA0-0C6A-7F5E-3128B944ADDA}"/>
              </a:ext>
            </a:extLst>
          </p:cNvPr>
          <p:cNvSpPr txBox="1"/>
          <p:nvPr/>
        </p:nvSpPr>
        <p:spPr>
          <a:xfrm>
            <a:off x="7071894" y="3210887"/>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girl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blond.]  </a:t>
            </a:r>
          </a:p>
        </p:txBody>
      </p:sp>
      <p:sp>
        <p:nvSpPr>
          <p:cNvPr id="19" name="TextBox 18">
            <a:extLst>
              <a:ext uri="{FF2B5EF4-FFF2-40B4-BE49-F238E27FC236}">
                <a16:creationId xmlns:a16="http://schemas.microsoft.com/office/drawing/2014/main" id="{7DD160E5-9BE8-042C-3E90-1992D9479DB1}"/>
              </a:ext>
            </a:extLst>
          </p:cNvPr>
          <p:cNvSpPr txBox="1"/>
          <p:nvPr/>
        </p:nvSpPr>
        <p:spPr>
          <a:xfrm>
            <a:off x="7095993" y="4049104"/>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[There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also</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computer.]  </a:t>
            </a:r>
          </a:p>
        </p:txBody>
      </p:sp>
      <p:sp>
        <p:nvSpPr>
          <p:cNvPr id="20" name="TextBox 19">
            <a:extLst>
              <a:ext uri="{FF2B5EF4-FFF2-40B4-BE49-F238E27FC236}">
                <a16:creationId xmlns:a16="http://schemas.microsoft.com/office/drawing/2014/main" id="{9593F4FA-2B16-88F2-9F7D-41ECF99A9940}"/>
              </a:ext>
            </a:extLst>
          </p:cNvPr>
          <p:cNvSpPr txBox="1"/>
          <p:nvPr/>
        </p:nvSpPr>
        <p:spPr>
          <a:xfrm>
            <a:off x="7095993" y="4825593"/>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They</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 are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happy.]  </a:t>
            </a:r>
          </a:p>
        </p:txBody>
      </p:sp>
    </p:spTree>
    <p:extLst>
      <p:ext uri="{BB962C8B-B14F-4D97-AF65-F5344CB8AC3E}">
        <p14:creationId xmlns:p14="http://schemas.microsoft.com/office/powerpoint/2010/main" val="85283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4671506" cy="914400"/>
            <a:chOff x="13665" y="50330"/>
            <a:chExt cx="4671506"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362394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0"/>
          <a:srcRect t="54395"/>
          <a:stretch/>
        </p:blipFill>
        <p:spPr>
          <a:xfrm>
            <a:off x="6335615" y="2461152"/>
            <a:ext cx="5624655" cy="3377098"/>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Describe this photo, translating accurately the English models into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Pay attention to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gender/number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of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articles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adjectives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accurately. </a:t>
            </a:r>
          </a:p>
        </p:txBody>
      </p:sp>
      <p:pic>
        <p:nvPicPr>
          <p:cNvPr id="4" name="Picture 3">
            <a:extLst>
              <a:ext uri="{FF2B5EF4-FFF2-40B4-BE49-F238E27FC236}">
                <a16:creationId xmlns:a16="http://schemas.microsoft.com/office/drawing/2014/main" id="{DF2F8723-F7C1-1267-3A27-5B543D14DF38}"/>
              </a:ext>
            </a:extLst>
          </p:cNvPr>
          <p:cNvPicPr>
            <a:picLocks noChangeAspect="1"/>
          </p:cNvPicPr>
          <p:nvPr/>
        </p:nvPicPr>
        <p:blipFill>
          <a:blip r:embed="rId11"/>
          <a:stretch>
            <a:fillRect/>
          </a:stretch>
        </p:blipFill>
        <p:spPr>
          <a:xfrm>
            <a:off x="1025915" y="2404313"/>
            <a:ext cx="4753990" cy="3452517"/>
          </a:xfrm>
          <a:prstGeom prst="rect">
            <a:avLst/>
          </a:prstGeom>
        </p:spPr>
      </p:pic>
      <p:sp>
        <p:nvSpPr>
          <p:cNvPr id="10" name="TextBox 9">
            <a:extLst>
              <a:ext uri="{FF2B5EF4-FFF2-40B4-BE49-F238E27FC236}">
                <a16:creationId xmlns:a16="http://schemas.microsoft.com/office/drawing/2014/main" id="{4A8D9EB6-0420-38C4-2DAE-A113557D5B31}"/>
              </a:ext>
            </a:extLst>
          </p:cNvPr>
          <p:cNvSpPr txBox="1"/>
          <p:nvPr/>
        </p:nvSpPr>
        <p:spPr>
          <a:xfrm>
            <a:off x="7071894" y="2393118"/>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[In the photo,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there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are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some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students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p>
        </p:txBody>
      </p:sp>
      <p:sp>
        <p:nvSpPr>
          <p:cNvPr id="18" name="TextBox 17">
            <a:extLst>
              <a:ext uri="{FF2B5EF4-FFF2-40B4-BE49-F238E27FC236}">
                <a16:creationId xmlns:a16="http://schemas.microsoft.com/office/drawing/2014/main" id="{E6285D90-AAA0-0C6A-7F5E-3128B944ADDA}"/>
              </a:ext>
            </a:extLst>
          </p:cNvPr>
          <p:cNvSpPr txBox="1"/>
          <p:nvPr/>
        </p:nvSpPr>
        <p:spPr>
          <a:xfrm>
            <a:off x="7071894" y="3210887"/>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girl </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blond.]  </a:t>
            </a:r>
          </a:p>
        </p:txBody>
      </p:sp>
      <p:sp>
        <p:nvSpPr>
          <p:cNvPr id="19" name="TextBox 18">
            <a:extLst>
              <a:ext uri="{FF2B5EF4-FFF2-40B4-BE49-F238E27FC236}">
                <a16:creationId xmlns:a16="http://schemas.microsoft.com/office/drawing/2014/main" id="{7DD160E5-9BE8-042C-3E90-1992D9479DB1}"/>
              </a:ext>
            </a:extLst>
          </p:cNvPr>
          <p:cNvSpPr txBox="1"/>
          <p:nvPr/>
        </p:nvSpPr>
        <p:spPr>
          <a:xfrm>
            <a:off x="7095993" y="4049104"/>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[There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is</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none" strike="noStrike" kern="1200" cap="none" spc="0" normalizeH="0" baseline="0" noProof="0" dirty="0" err="1">
                <a:ln>
                  <a:noFill/>
                </a:ln>
                <a:solidFill>
                  <a:srgbClr val="002060"/>
                </a:solidFill>
                <a:effectLst/>
                <a:uLnTx/>
                <a:uFillTx/>
                <a:latin typeface="Calibri" panose="020F0502020204030204"/>
                <a:ea typeface="+mn-ea"/>
                <a:cs typeface="+mn-cs"/>
              </a:rPr>
              <a:t>also</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a</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computer.]  </a:t>
            </a:r>
          </a:p>
        </p:txBody>
      </p:sp>
      <p:sp>
        <p:nvSpPr>
          <p:cNvPr id="20" name="TextBox 19">
            <a:extLst>
              <a:ext uri="{FF2B5EF4-FFF2-40B4-BE49-F238E27FC236}">
                <a16:creationId xmlns:a16="http://schemas.microsoft.com/office/drawing/2014/main" id="{9593F4FA-2B16-88F2-9F7D-41ECF99A9940}"/>
              </a:ext>
            </a:extLst>
          </p:cNvPr>
          <p:cNvSpPr txBox="1"/>
          <p:nvPr/>
        </p:nvSpPr>
        <p:spPr>
          <a:xfrm>
            <a:off x="7095993" y="4825593"/>
            <a:ext cx="4962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fr-FR" sz="2000" b="1" i="0" u="sng" strike="noStrike" kern="1200" cap="none" spc="0" normalizeH="0" baseline="0" noProof="0" dirty="0" err="1">
                <a:ln>
                  <a:noFill/>
                </a:ln>
                <a:solidFill>
                  <a:srgbClr val="002060"/>
                </a:solidFill>
                <a:effectLst/>
                <a:uLnTx/>
                <a:uFillTx/>
                <a:latin typeface="Calibri" panose="020F0502020204030204"/>
                <a:ea typeface="+mn-ea"/>
                <a:cs typeface="+mn-cs"/>
              </a:rPr>
              <a:t>They</a:t>
            </a:r>
            <a:r>
              <a:rPr kumimoji="0" lang="fr-FR" sz="2000" b="1" i="0" u="sng" strike="noStrike" kern="1200" cap="none" spc="0" normalizeH="0" baseline="0" noProof="0" dirty="0">
                <a:ln>
                  <a:noFill/>
                </a:ln>
                <a:solidFill>
                  <a:srgbClr val="002060"/>
                </a:solidFill>
                <a:effectLst/>
                <a:uLnTx/>
                <a:uFillTx/>
                <a:latin typeface="Calibri" panose="020F0502020204030204"/>
                <a:ea typeface="+mn-ea"/>
                <a:cs typeface="+mn-cs"/>
              </a:rPr>
              <a:t> are</a:t>
            </a:r>
            <a:r>
              <a:rPr kumimoji="0" lang="fr-FR" sz="2000" b="1" i="0" u="none" strike="noStrike" kern="1200" cap="none" spc="0" normalizeH="0" baseline="0" noProof="0" dirty="0">
                <a:ln>
                  <a:noFill/>
                </a:ln>
                <a:solidFill>
                  <a:srgbClr val="002060"/>
                </a:solidFill>
                <a:effectLst/>
                <a:uLnTx/>
                <a:uFillTx/>
                <a:latin typeface="Calibri" panose="020F0502020204030204"/>
                <a:ea typeface="+mn-ea"/>
                <a:cs typeface="+mn-cs"/>
              </a:rPr>
              <a:t> happy.]  </a:t>
            </a:r>
          </a:p>
        </p:txBody>
      </p:sp>
      <p:sp>
        <p:nvSpPr>
          <p:cNvPr id="21" name="TextBox 20">
            <a:extLst>
              <a:ext uri="{FF2B5EF4-FFF2-40B4-BE49-F238E27FC236}">
                <a16:creationId xmlns:a16="http://schemas.microsoft.com/office/drawing/2014/main" id="{2E55A410-A9B8-D61A-135A-5A0B5ED014A4}"/>
              </a:ext>
            </a:extLst>
          </p:cNvPr>
          <p:cNvSpPr txBox="1"/>
          <p:nvPr/>
        </p:nvSpPr>
        <p:spPr>
          <a:xfrm>
            <a:off x="3516914" y="531812"/>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22" name="TextBox 21">
            <a:extLst>
              <a:ext uri="{FF2B5EF4-FFF2-40B4-BE49-F238E27FC236}">
                <a16:creationId xmlns:a16="http://schemas.microsoft.com/office/drawing/2014/main" id="{8CA68E63-01A8-E92E-4D16-7A032FF223EC}"/>
              </a:ext>
            </a:extLst>
          </p:cNvPr>
          <p:cNvSpPr txBox="1"/>
          <p:nvPr/>
        </p:nvSpPr>
        <p:spPr>
          <a:xfrm>
            <a:off x="7095994" y="2791865"/>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Sur la photo, il y a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des</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étudiants.</a:t>
            </a:r>
          </a:p>
        </p:txBody>
      </p:sp>
      <p:sp>
        <p:nvSpPr>
          <p:cNvPr id="23" name="TextBox 22">
            <a:extLst>
              <a:ext uri="{FF2B5EF4-FFF2-40B4-BE49-F238E27FC236}">
                <a16:creationId xmlns:a16="http://schemas.microsoft.com/office/drawing/2014/main" id="{810EAC2B-BB3D-10BD-748B-EE35B07CB7E8}"/>
              </a:ext>
            </a:extLst>
          </p:cNvPr>
          <p:cNvSpPr txBox="1"/>
          <p:nvPr/>
        </p:nvSpPr>
        <p:spPr>
          <a:xfrm>
            <a:off x="7095994" y="3599218"/>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Une fille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est</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blond</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p>
        </p:txBody>
      </p:sp>
      <p:sp>
        <p:nvSpPr>
          <p:cNvPr id="24" name="TextBox 23">
            <a:extLst>
              <a:ext uri="{FF2B5EF4-FFF2-40B4-BE49-F238E27FC236}">
                <a16:creationId xmlns:a16="http://schemas.microsoft.com/office/drawing/2014/main" id="{3807B1D0-6ECD-1CA6-570E-084721845243}"/>
              </a:ext>
            </a:extLst>
          </p:cNvPr>
          <p:cNvSpPr txBox="1"/>
          <p:nvPr/>
        </p:nvSpPr>
        <p:spPr>
          <a:xfrm>
            <a:off x="7095994" y="4406571"/>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Il y a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un</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ordinateur.</a:t>
            </a:r>
          </a:p>
        </p:txBody>
      </p:sp>
      <p:sp>
        <p:nvSpPr>
          <p:cNvPr id="25" name="TextBox 24">
            <a:extLst>
              <a:ext uri="{FF2B5EF4-FFF2-40B4-BE49-F238E27FC236}">
                <a16:creationId xmlns:a16="http://schemas.microsoft.com/office/drawing/2014/main" id="{34DF5B32-6A45-D7F2-5438-D7C504CB6A66}"/>
              </a:ext>
            </a:extLst>
          </p:cNvPr>
          <p:cNvSpPr txBox="1"/>
          <p:nvPr/>
        </p:nvSpPr>
        <p:spPr>
          <a:xfrm>
            <a:off x="7071894" y="5178372"/>
            <a:ext cx="44909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Ils sont</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 content</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a:t>
            </a:r>
            <a:r>
              <a:rPr kumimoji="0" lang="fr-FR" sz="24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t>
            </a:r>
          </a:p>
        </p:txBody>
      </p:sp>
    </p:spTree>
    <p:extLst>
      <p:ext uri="{BB962C8B-B14F-4D97-AF65-F5344CB8AC3E}">
        <p14:creationId xmlns:p14="http://schemas.microsoft.com/office/powerpoint/2010/main" val="3682653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using the present tense accurately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032888" y="298357"/>
            <a:ext cx="506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E1C12B88-43F9-8CF5-DE05-CA23CFD111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65345" y="1607398"/>
            <a:ext cx="621831" cy="621831"/>
          </a:xfrm>
          <a:prstGeom prst="rect">
            <a:avLst/>
          </a:prstGeom>
        </p:spPr>
      </p:pic>
      <p:pic>
        <p:nvPicPr>
          <p:cNvPr id="10" name="Graphic 9" descr="Checkmark with solid fill">
            <a:extLst>
              <a:ext uri="{FF2B5EF4-FFF2-40B4-BE49-F238E27FC236}">
                <a16:creationId xmlns:a16="http://schemas.microsoft.com/office/drawing/2014/main" id="{1891E676-4F48-7C8A-CB67-2CB382A2112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944638" y="1607398"/>
            <a:ext cx="621831" cy="621831"/>
          </a:xfrm>
          <a:prstGeom prst="rect">
            <a:avLst/>
          </a:prstGeom>
        </p:spPr>
      </p:pic>
    </p:spTree>
    <p:extLst>
      <p:ext uri="{BB962C8B-B14F-4D97-AF65-F5344CB8AC3E}">
        <p14:creationId xmlns:p14="http://schemas.microsoft.com/office/powerpoint/2010/main" val="27461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4208843"/>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school there is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aunt has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Usually, I find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3" y="1738918"/>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English is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on holiday by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talk with my friends in the park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recycle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Saturday, I celebrated my birthday at a good restaurant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4208843"/>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small and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pollution in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Normally we do sport at the youth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 I went to a match with my uncle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A23F819D-5CB3-AD15-61B7-DA90B07E2F2C}"/>
              </a:ext>
            </a:extLst>
          </p:cNvPr>
          <p:cNvSpPr txBox="1"/>
          <p:nvPr/>
        </p:nvSpPr>
        <p:spPr>
          <a:xfrm>
            <a:off x="500665" y="455642"/>
            <a:ext cx="1099756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Accuracy when conjugating verbs will secure you more marks in Q3 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Previously, we practised the </a:t>
            </a:r>
            <a:r>
              <a:rPr kumimoji="0" lang="fr-CA" sz="2400" b="0" i="0" u="none" strike="noStrike" kern="1200" cap="none" spc="0" normalizeH="0" baseline="0" noProof="1">
                <a:ln>
                  <a:noFill/>
                </a:ln>
                <a:solidFill>
                  <a:srgbClr val="000000"/>
                </a:solidFill>
                <a:effectLst/>
                <a:highlight>
                  <a:srgbClr val="FFD966"/>
                </a:highlight>
                <a:uLnTx/>
                <a:uFillTx/>
                <a:latin typeface="Calibri" panose="020F0502020204030204" pitchFamily="34" charset="0"/>
                <a:ea typeface="Times New Roman" panose="02020603050405020304" pitchFamily="18" charset="0"/>
                <a:cs typeface="Calibri" panose="020F0502020204030204" pitchFamily="34" charset="0"/>
              </a:rPr>
              <a:t>past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the </a:t>
            </a:r>
            <a:r>
              <a:rPr kumimoji="0" lang="fr-CA" sz="2400" b="0" i="0" u="none" strike="noStrike" kern="1200" cap="none" spc="0" normalizeH="0" baseline="0" noProof="1">
                <a:ln>
                  <a:noFill/>
                </a:ln>
                <a:solidFill>
                  <a:srgbClr val="000000"/>
                </a:solidFill>
                <a:effectLst/>
                <a:highlight>
                  <a:srgbClr val="00CC99"/>
                </a:highlight>
                <a:uLnTx/>
                <a:uFillTx/>
                <a:latin typeface="Calibri" panose="020F0502020204030204" pitchFamily="34" charset="0"/>
                <a:ea typeface="Times New Roman" panose="02020603050405020304" pitchFamily="18" charset="0"/>
                <a:cs typeface="Calibri" panose="020F0502020204030204" pitchFamily="34" charset="0"/>
              </a:rPr>
              <a:t>future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With a partner, translate the highlighted sentences, paying attention to the tense.</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5" y="1738918"/>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father is a doctor.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rains a lot in March.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listen to the radio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00CC99"/>
                </a:highlight>
                <a:uLnTx/>
                <a:uFillTx/>
                <a:latin typeface="Calibri" panose="020F0502020204030204"/>
                <a:ea typeface="+mn-ea"/>
                <a:cs typeface="+mn-cs"/>
              </a:rPr>
              <a:t>Tomorrow I am going to help at the museum.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weekend I bought a mobile phone.</a:t>
            </a:r>
          </a:p>
        </p:txBody>
      </p:sp>
      <p:sp>
        <p:nvSpPr>
          <p:cNvPr id="38" name="Rectangle 37">
            <a:extLst>
              <a:ext uri="{FF2B5EF4-FFF2-40B4-BE49-F238E27FC236}">
                <a16:creationId xmlns:a16="http://schemas.microsoft.com/office/drawing/2014/main" id="{566A25D6-3F73-8253-4BF1-4C8FA380E09A}"/>
              </a:ext>
            </a:extLst>
          </p:cNvPr>
          <p:cNvSpPr/>
          <p:nvPr/>
        </p:nvSpPr>
        <p:spPr>
          <a:xfrm>
            <a:off x="693770" y="2060812"/>
            <a:ext cx="4628999" cy="777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96451" y="2060812"/>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70" y="4548406"/>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1" y="4548406"/>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91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3921074"/>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school there is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aunt has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Usually, I find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2" y="1290428"/>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English is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on holiday by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talk with my friends in the park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recycle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Saturday, I celebrated my birthday at a good restaurant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3921074"/>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small and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pollution in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Normally we do sport at the youth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 I went to a match with my uncle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4" y="1290428"/>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father is a doctor.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rains a lot in March.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like to listen to the radio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00CC99"/>
                </a:highlight>
                <a:uLnTx/>
                <a:uFillTx/>
                <a:latin typeface="Calibri" panose="020F0502020204030204"/>
                <a:ea typeface="+mn-ea"/>
                <a:cs typeface="+mn-cs"/>
              </a:rPr>
              <a:t>Tomorrow I am going to help at the museum.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weekend I bought a mobile phone.</a:t>
            </a:r>
          </a:p>
        </p:txBody>
      </p:sp>
      <p:sp>
        <p:nvSpPr>
          <p:cNvPr id="38" name="Rectangle 37">
            <a:extLst>
              <a:ext uri="{FF2B5EF4-FFF2-40B4-BE49-F238E27FC236}">
                <a16:creationId xmlns:a16="http://schemas.microsoft.com/office/drawing/2014/main" id="{566A25D6-3F73-8253-4BF1-4C8FA380E09A}"/>
              </a:ext>
            </a:extLst>
          </p:cNvPr>
          <p:cNvSpPr/>
          <p:nvPr/>
        </p:nvSpPr>
        <p:spPr>
          <a:xfrm>
            <a:off x="693769" y="1612322"/>
            <a:ext cx="4628999" cy="7779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96450" y="1612322"/>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70" y="4260637"/>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1" y="4260637"/>
            <a:ext cx="4628999" cy="10752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D144C6A-2396-5458-02B8-8B81E5A1DC00}"/>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7930F711-BCEA-23CA-36FE-B927E6D4A5BC}"/>
              </a:ext>
            </a:extLst>
          </p:cNvPr>
          <p:cNvSpPr txBox="1"/>
          <p:nvPr/>
        </p:nvSpPr>
        <p:spPr>
          <a:xfrm>
            <a:off x="652684" y="3119846"/>
            <a:ext cx="48206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Demain je vais aider au musée.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Le week-end dernier, j’ai acheté un portable.</a:t>
            </a:r>
          </a:p>
        </p:txBody>
      </p:sp>
      <p:sp>
        <p:nvSpPr>
          <p:cNvPr id="9" name="TextBox 8">
            <a:extLst>
              <a:ext uri="{FF2B5EF4-FFF2-40B4-BE49-F238E27FC236}">
                <a16:creationId xmlns:a16="http://schemas.microsoft.com/office/drawing/2014/main" id="{DE8590D1-C55A-42B2-28B8-8816459C2285}"/>
              </a:ext>
            </a:extLst>
          </p:cNvPr>
          <p:cNvSpPr txBox="1"/>
          <p:nvPr/>
        </p:nvSpPr>
        <p:spPr>
          <a:xfrm>
            <a:off x="5664382" y="3119846"/>
            <a:ext cx="48206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Samedi dernier, j’ai célébré mon anniversaire </a:t>
            </a:r>
            <a:r>
              <a:rPr kumimoji="0" lang="en-GB" sz="2000" b="0" i="0" u="none" strike="noStrike" kern="1200" cap="none" spc="0" normalizeH="0" baseline="0" noProof="0" dirty="0">
                <a:ln>
                  <a:noFill/>
                </a:ln>
                <a:solidFill>
                  <a:srgbClr val="C00000"/>
                </a:solidFill>
                <a:effectLst/>
                <a:uLnTx/>
                <a:uFillTx/>
                <a:latin typeface="Calibri" panose="020F0502020204030204"/>
                <a:ea typeface="+mn-ea"/>
                <a:cs typeface="+mn-cs"/>
              </a:rPr>
              <a:t>à un bon restaurant</a:t>
            </a: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F8EFBB55-3655-158F-8C30-CDCED0993054}"/>
              </a:ext>
            </a:extLst>
          </p:cNvPr>
          <p:cNvSpPr txBox="1"/>
          <p:nvPr/>
        </p:nvSpPr>
        <p:spPr>
          <a:xfrm>
            <a:off x="597941" y="5727743"/>
            <a:ext cx="48206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000" b="0" i="0" u="none" strike="noStrike" kern="1200" cap="none" spc="0" normalizeH="0" baseline="0" noProof="0" dirty="0">
                <a:ln>
                  <a:noFill/>
                </a:ln>
                <a:solidFill>
                  <a:srgbClr val="C00000"/>
                </a:solidFill>
                <a:effectLst/>
                <a:uLnTx/>
                <a:uFillTx/>
                <a:latin typeface="Calibri" panose="020F0502020204030204"/>
                <a:ea typeface="+mn-ea"/>
                <a:cs typeface="+mn-cs"/>
              </a:rPr>
              <a:t>La semaine dernière, je suis allé(e) à un match avec mon oncle.</a:t>
            </a:r>
          </a:p>
        </p:txBody>
      </p:sp>
      <p:sp>
        <p:nvSpPr>
          <p:cNvPr id="11" name="TextBox 10">
            <a:extLst>
              <a:ext uri="{FF2B5EF4-FFF2-40B4-BE49-F238E27FC236}">
                <a16:creationId xmlns:a16="http://schemas.microsoft.com/office/drawing/2014/main" id="{74B08943-5A4D-F182-0623-9EB13CC18EF8}"/>
              </a:ext>
            </a:extLst>
          </p:cNvPr>
          <p:cNvSpPr txBox="1"/>
          <p:nvPr/>
        </p:nvSpPr>
        <p:spPr>
          <a:xfrm>
            <a:off x="5700622" y="5768742"/>
            <a:ext cx="53576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L" sz="2000" b="0" i="0" u="none" strike="noStrike" kern="1200" cap="none" spc="0" normalizeH="0" baseline="0" noProof="0" dirty="0">
                <a:ln>
                  <a:noFill/>
                </a:ln>
                <a:solidFill>
                  <a:srgbClr val="C00000"/>
                </a:solidFill>
                <a:effectLst/>
                <a:uLnTx/>
                <a:uFillTx/>
                <a:latin typeface="Calibri" panose="020F0502020204030204"/>
                <a:ea typeface="+mn-ea"/>
                <a:cs typeface="+mn-cs"/>
              </a:rPr>
              <a:t>Aujourd’hui j’ai mangé beaucoup de légumes.</a:t>
            </a:r>
          </a:p>
        </p:txBody>
      </p:sp>
    </p:spTree>
    <p:extLst>
      <p:ext uri="{BB962C8B-B14F-4D97-AF65-F5344CB8AC3E}">
        <p14:creationId xmlns:p14="http://schemas.microsoft.com/office/powerpoint/2010/main" val="10811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4208843"/>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school there is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aunt has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Usually, I find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3" y="1738918"/>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English is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on holiday by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talk with my friends in the park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recycle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Saturday, I celebrated my birthday at a good restaurant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4208843"/>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small and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pollution in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Normally we do sport at the youth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 I went to a match with my uncle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A23F819D-5CB3-AD15-61B7-DA90B07E2F2C}"/>
              </a:ext>
            </a:extLst>
          </p:cNvPr>
          <p:cNvSpPr txBox="1"/>
          <p:nvPr/>
        </p:nvSpPr>
        <p:spPr>
          <a:xfrm>
            <a:off x="500665" y="455642"/>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This week, let’s focus on accuracy in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present tense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First, highlight the verbs in each sentence.</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5" y="1738918"/>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my house there are six bedrooms and a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the weekend I play on my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adore fish because it is healthy.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Yesterday I did a lot of homework.</a:t>
            </a:r>
          </a:p>
        </p:txBody>
      </p:sp>
      <p:sp>
        <p:nvSpPr>
          <p:cNvPr id="38" name="Rectangle 37">
            <a:extLst>
              <a:ext uri="{FF2B5EF4-FFF2-40B4-BE49-F238E27FC236}">
                <a16:creationId xmlns:a16="http://schemas.microsoft.com/office/drawing/2014/main" id="{566A25D6-3F73-8253-4BF1-4C8FA380E09A}"/>
              </a:ext>
            </a:extLst>
          </p:cNvPr>
          <p:cNvSpPr/>
          <p:nvPr/>
        </p:nvSpPr>
        <p:spPr>
          <a:xfrm>
            <a:off x="693769" y="3131723"/>
            <a:ext cx="4628999" cy="29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96450" y="3131723"/>
            <a:ext cx="5701779"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0" y="5623606"/>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19F0D6-9CA6-8186-E03C-B4817577FD81}"/>
              </a:ext>
            </a:extLst>
          </p:cNvPr>
          <p:cNvSpPr/>
          <p:nvPr/>
        </p:nvSpPr>
        <p:spPr>
          <a:xfrm>
            <a:off x="693769" y="2061859"/>
            <a:ext cx="507234"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89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4208843"/>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school there is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aunt has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Usually, I find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3" y="1738918"/>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English is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on holiday by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talk with my friends in the park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recycle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Saturday, I celebrated my birthday at a good restaurant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4208843"/>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small and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pollution in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Normally we do sport at the youth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 I went to a match with my uncle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A23F819D-5CB3-AD15-61B7-DA90B07E2F2C}"/>
              </a:ext>
            </a:extLst>
          </p:cNvPr>
          <p:cNvSpPr txBox="1"/>
          <p:nvPr/>
        </p:nvSpPr>
        <p:spPr>
          <a:xfrm>
            <a:off x="568905" y="947882"/>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First, highlight the verbs in each sentence.</a:t>
            </a: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5" y="1738918"/>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my house there are six bedrooms and a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the weekend I play on my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adore fish because it is healthy.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Yesterday I did a lot of homework.</a:t>
            </a:r>
          </a:p>
        </p:txBody>
      </p:sp>
      <p:sp>
        <p:nvSpPr>
          <p:cNvPr id="38" name="Rectangle 37">
            <a:extLst>
              <a:ext uri="{FF2B5EF4-FFF2-40B4-BE49-F238E27FC236}">
                <a16:creationId xmlns:a16="http://schemas.microsoft.com/office/drawing/2014/main" id="{566A25D6-3F73-8253-4BF1-4C8FA380E09A}"/>
              </a:ext>
            </a:extLst>
          </p:cNvPr>
          <p:cNvSpPr/>
          <p:nvPr/>
        </p:nvSpPr>
        <p:spPr>
          <a:xfrm>
            <a:off x="693769" y="3131723"/>
            <a:ext cx="4628999" cy="29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96450" y="3131723"/>
            <a:ext cx="5701779"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0" y="5623606"/>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19F0D6-9CA6-8186-E03C-B4817577FD81}"/>
              </a:ext>
            </a:extLst>
          </p:cNvPr>
          <p:cNvSpPr/>
          <p:nvPr/>
        </p:nvSpPr>
        <p:spPr>
          <a:xfrm>
            <a:off x="693769" y="2061859"/>
            <a:ext cx="507234"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35D5FFE-DE23-AD3D-8147-636881406640}"/>
              </a:ext>
            </a:extLst>
          </p:cNvPr>
          <p:cNvSpPr txBox="1"/>
          <p:nvPr/>
        </p:nvSpPr>
        <p:spPr>
          <a:xfrm>
            <a:off x="1434409" y="463263"/>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9" name="Rectangle 8">
            <a:extLst>
              <a:ext uri="{FF2B5EF4-FFF2-40B4-BE49-F238E27FC236}">
                <a16:creationId xmlns:a16="http://schemas.microsoft.com/office/drawing/2014/main" id="{C964E675-27D0-B809-8FBB-BAE4D9EED6EB}"/>
              </a:ext>
            </a:extLst>
          </p:cNvPr>
          <p:cNvSpPr/>
          <p:nvPr/>
        </p:nvSpPr>
        <p:spPr>
          <a:xfrm>
            <a:off x="1883399" y="2320949"/>
            <a:ext cx="941688"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AE0090-F5D7-A239-0D48-21375031B7DF}"/>
              </a:ext>
            </a:extLst>
          </p:cNvPr>
          <p:cNvSpPr/>
          <p:nvPr/>
        </p:nvSpPr>
        <p:spPr>
          <a:xfrm>
            <a:off x="2197297" y="2626358"/>
            <a:ext cx="627790"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CC1C705-2D15-DFA4-C131-F862C799697E}"/>
              </a:ext>
            </a:extLst>
          </p:cNvPr>
          <p:cNvSpPr/>
          <p:nvPr/>
        </p:nvSpPr>
        <p:spPr>
          <a:xfrm>
            <a:off x="693768" y="2872633"/>
            <a:ext cx="726407"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8D21B9-53BD-F9F4-BE99-3EBFCF5919C9}"/>
              </a:ext>
            </a:extLst>
          </p:cNvPr>
          <p:cNvSpPr/>
          <p:nvPr/>
        </p:nvSpPr>
        <p:spPr>
          <a:xfrm>
            <a:off x="6471321" y="2061859"/>
            <a:ext cx="232731"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F1B5D7D-68F2-CF6F-1183-69E0B6260844}"/>
              </a:ext>
            </a:extLst>
          </p:cNvPr>
          <p:cNvSpPr/>
          <p:nvPr/>
        </p:nvSpPr>
        <p:spPr>
          <a:xfrm>
            <a:off x="5789503" y="2334671"/>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1EBC9A-BBC4-8D28-15AD-19A8F208DBA7}"/>
              </a:ext>
            </a:extLst>
          </p:cNvPr>
          <p:cNvSpPr/>
          <p:nvPr/>
        </p:nvSpPr>
        <p:spPr>
          <a:xfrm>
            <a:off x="5796450" y="2610130"/>
            <a:ext cx="5033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786077C-4FFC-DB89-5DB6-6CC74A5598A3}"/>
              </a:ext>
            </a:extLst>
          </p:cNvPr>
          <p:cNvSpPr/>
          <p:nvPr/>
        </p:nvSpPr>
        <p:spPr>
          <a:xfrm>
            <a:off x="5790097" y="2938072"/>
            <a:ext cx="3721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CF09966-42EE-9F4F-9A66-616F279649D6}"/>
              </a:ext>
            </a:extLst>
          </p:cNvPr>
          <p:cNvSpPr/>
          <p:nvPr/>
        </p:nvSpPr>
        <p:spPr>
          <a:xfrm>
            <a:off x="729940" y="4519415"/>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47C4535-09D9-BB30-A20C-106C40E7D342}"/>
              </a:ext>
            </a:extLst>
          </p:cNvPr>
          <p:cNvSpPr/>
          <p:nvPr/>
        </p:nvSpPr>
        <p:spPr>
          <a:xfrm>
            <a:off x="729939" y="4811102"/>
            <a:ext cx="978545"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571EEC6-8A2F-BC65-2456-98D935E49DDC}"/>
              </a:ext>
            </a:extLst>
          </p:cNvPr>
          <p:cNvSpPr/>
          <p:nvPr/>
        </p:nvSpPr>
        <p:spPr>
          <a:xfrm>
            <a:off x="729939" y="5105377"/>
            <a:ext cx="798072"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7063239-97D5-97B4-0ED6-7A03ACB0E8F8}"/>
              </a:ext>
            </a:extLst>
          </p:cNvPr>
          <p:cNvSpPr/>
          <p:nvPr/>
        </p:nvSpPr>
        <p:spPr>
          <a:xfrm>
            <a:off x="1663191" y="5364491"/>
            <a:ext cx="534106"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CD649CF-1CC6-60C6-E942-1EA83727B2AE}"/>
              </a:ext>
            </a:extLst>
          </p:cNvPr>
          <p:cNvSpPr/>
          <p:nvPr/>
        </p:nvSpPr>
        <p:spPr>
          <a:xfrm>
            <a:off x="5727370" y="4534933"/>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C02DF35-B3E7-79F2-27B1-F3BEF495E894}"/>
              </a:ext>
            </a:extLst>
          </p:cNvPr>
          <p:cNvSpPr/>
          <p:nvPr/>
        </p:nvSpPr>
        <p:spPr>
          <a:xfrm>
            <a:off x="6705455" y="4811103"/>
            <a:ext cx="718030" cy="27743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AB7ED90-79D3-318C-4BEA-B9A80CEA4362}"/>
              </a:ext>
            </a:extLst>
          </p:cNvPr>
          <p:cNvSpPr/>
          <p:nvPr/>
        </p:nvSpPr>
        <p:spPr>
          <a:xfrm>
            <a:off x="6600551" y="5072804"/>
            <a:ext cx="365733"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94EF226-213B-E6A9-24E7-64F56E403D7F}"/>
              </a:ext>
            </a:extLst>
          </p:cNvPr>
          <p:cNvSpPr/>
          <p:nvPr/>
        </p:nvSpPr>
        <p:spPr>
          <a:xfrm>
            <a:off x="6528343" y="5380009"/>
            <a:ext cx="534106"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69DBBAC5-F256-076A-FC1E-9B0971E8DBC6}"/>
              </a:ext>
            </a:extLst>
          </p:cNvPr>
          <p:cNvSpPr/>
          <p:nvPr/>
        </p:nvSpPr>
        <p:spPr>
          <a:xfrm>
            <a:off x="2630906" y="2880102"/>
            <a:ext cx="385228" cy="318010"/>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9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P spid="22" grpId="0" animBg="1"/>
      <p:bldP spid="23" grpId="0" animBg="1"/>
      <p:bldP spid="24" grpId="0" animBg="1"/>
      <p:bldP spid="25" grpId="0" animBg="1"/>
      <p:bldP spid="3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687669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Grammar – the present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507831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are 3 steps to conjugate verbs in the present (like other tenses):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What are they?</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subject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(noun or pronoun)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 tu, il, ils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Remove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the last 2 letters </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from the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infinitive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mang</a:t>
            </a:r>
            <a:r>
              <a:rPr kumimoji="0" lang="fr-CA" sz="2400" b="0" i="0" u="none" strike="sng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fin</a:t>
            </a:r>
            <a:r>
              <a:rPr kumimoji="0" lang="fr-CA" sz="2400" b="0" i="0" u="none" strike="sng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ir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attend</a:t>
            </a:r>
            <a:r>
              <a:rPr kumimoji="0" lang="fr-CA" sz="2400" b="0" i="0" u="none" strike="sng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re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Add an </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ending</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mang</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e</a:t>
            </a:r>
          </a:p>
          <a:p>
            <a:pPr marL="3657600" marR="0" lvl="8"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fin</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is</a:t>
            </a:r>
          </a:p>
          <a:p>
            <a:pPr marL="3657600" marR="0" lvl="8"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attend</a:t>
            </a:r>
            <a:r>
              <a:rPr kumimoji="0" lang="fr-CA" sz="2400" b="0"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s</a:t>
            </a:r>
            <a:endParaRPr kumimoji="0" lang="fr-CA" sz="16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Some verbs are irregular, so you need to learn them off by hard.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Translate the most common ones:</a:t>
            </a:r>
            <a:endParaRPr kumimoji="0" lang="en-GB" sz="2400" b="1" i="0" u="sng"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go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vais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5. it is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c’est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do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fais</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6. there is/are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il y 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am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7. it does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il fait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have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j’ai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8. we do		</a:t>
            </a:r>
            <a:r>
              <a:rPr kumimoji="0" lang="en-GB"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on fait</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0" name="Rectangle: Rounded Corners 9">
            <a:extLst>
              <a:ext uri="{FF2B5EF4-FFF2-40B4-BE49-F238E27FC236}">
                <a16:creationId xmlns:a16="http://schemas.microsoft.com/office/drawing/2014/main" id="{A6AA3F93-BB49-20B8-4E4C-FFEC93E195EE}"/>
              </a:ext>
            </a:extLst>
          </p:cNvPr>
          <p:cNvSpPr/>
          <p:nvPr/>
        </p:nvSpPr>
        <p:spPr>
          <a:xfrm>
            <a:off x="3207657" y="2119085"/>
            <a:ext cx="3222172"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BD38B3E-F0CD-9609-5250-CC0D4DD24DC6}"/>
              </a:ext>
            </a:extLst>
          </p:cNvPr>
          <p:cNvSpPr/>
          <p:nvPr/>
        </p:nvSpPr>
        <p:spPr>
          <a:xfrm>
            <a:off x="2902856" y="2506225"/>
            <a:ext cx="2037633"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6C483F6-E8A2-887D-82BF-FBCDD4FDF8E8}"/>
              </a:ext>
            </a:extLst>
          </p:cNvPr>
          <p:cNvSpPr/>
          <p:nvPr/>
        </p:nvSpPr>
        <p:spPr>
          <a:xfrm>
            <a:off x="8488695" y="2584554"/>
            <a:ext cx="3068939"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5E2334B2-036B-CC22-FFED-82395BD06BD6}"/>
              </a:ext>
            </a:extLst>
          </p:cNvPr>
          <p:cNvSpPr/>
          <p:nvPr/>
        </p:nvSpPr>
        <p:spPr>
          <a:xfrm>
            <a:off x="2757930" y="2926430"/>
            <a:ext cx="133531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B702733-C2DB-69F7-AE8A-67EC5C36486D}"/>
              </a:ext>
            </a:extLst>
          </p:cNvPr>
          <p:cNvSpPr/>
          <p:nvPr/>
        </p:nvSpPr>
        <p:spPr>
          <a:xfrm>
            <a:off x="8505046" y="2989776"/>
            <a:ext cx="1335314" cy="273324"/>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DCEB8FA-1AE7-AA90-D291-7201A8DC81E9}"/>
              </a:ext>
            </a:extLst>
          </p:cNvPr>
          <p:cNvSpPr/>
          <p:nvPr/>
        </p:nvSpPr>
        <p:spPr>
          <a:xfrm>
            <a:off x="8505046" y="3680163"/>
            <a:ext cx="1335314" cy="292265"/>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25A9271-8E4E-0931-7243-0582D43CD597}"/>
              </a:ext>
            </a:extLst>
          </p:cNvPr>
          <p:cNvSpPr/>
          <p:nvPr/>
        </p:nvSpPr>
        <p:spPr>
          <a:xfrm>
            <a:off x="8488695" y="2133598"/>
            <a:ext cx="306893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22457436-CE8C-BCBA-F429-FE994FBB69C6}"/>
              </a:ext>
            </a:extLst>
          </p:cNvPr>
          <p:cNvSpPr/>
          <p:nvPr/>
        </p:nvSpPr>
        <p:spPr>
          <a:xfrm>
            <a:off x="8505046" y="3318740"/>
            <a:ext cx="1335314" cy="273324"/>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E0C892A1-1340-18CF-2029-F9676196F56D}"/>
              </a:ext>
            </a:extLst>
          </p:cNvPr>
          <p:cNvSpPr/>
          <p:nvPr/>
        </p:nvSpPr>
        <p:spPr>
          <a:xfrm>
            <a:off x="2686368" y="4778734"/>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8B265BFD-E931-2BE1-2486-230E45A256C2}"/>
              </a:ext>
            </a:extLst>
          </p:cNvPr>
          <p:cNvSpPr/>
          <p:nvPr/>
        </p:nvSpPr>
        <p:spPr>
          <a:xfrm>
            <a:off x="2686368" y="5143835"/>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08C8AD8D-1025-9813-002F-B59DA421D134}"/>
              </a:ext>
            </a:extLst>
          </p:cNvPr>
          <p:cNvSpPr/>
          <p:nvPr/>
        </p:nvSpPr>
        <p:spPr>
          <a:xfrm>
            <a:off x="2686368" y="5514031"/>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ADAD5978-9C8B-3D95-4202-34504006A26B}"/>
              </a:ext>
            </a:extLst>
          </p:cNvPr>
          <p:cNvSpPr/>
          <p:nvPr/>
        </p:nvSpPr>
        <p:spPr>
          <a:xfrm>
            <a:off x="2686368" y="5879132"/>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F9CAC606-9DDC-8A0B-DE72-FEAFA8D41097}"/>
              </a:ext>
            </a:extLst>
          </p:cNvPr>
          <p:cNvSpPr/>
          <p:nvPr/>
        </p:nvSpPr>
        <p:spPr>
          <a:xfrm>
            <a:off x="8094580" y="4778734"/>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2295C0A3-204D-17FA-CF3A-864E8F127B12}"/>
              </a:ext>
            </a:extLst>
          </p:cNvPr>
          <p:cNvSpPr/>
          <p:nvPr/>
        </p:nvSpPr>
        <p:spPr>
          <a:xfrm>
            <a:off x="8094580" y="5143835"/>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1B7E252-A8D4-1B3B-48D9-E653B1EDCB2E}"/>
              </a:ext>
            </a:extLst>
          </p:cNvPr>
          <p:cNvSpPr/>
          <p:nvPr/>
        </p:nvSpPr>
        <p:spPr>
          <a:xfrm>
            <a:off x="8094580" y="5514031"/>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4E2B2B94-470B-F639-74C1-931929A97BA0}"/>
              </a:ext>
            </a:extLst>
          </p:cNvPr>
          <p:cNvSpPr/>
          <p:nvPr/>
        </p:nvSpPr>
        <p:spPr>
          <a:xfrm>
            <a:off x="8094580" y="5879132"/>
            <a:ext cx="1335314" cy="301336"/>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428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9" grpId="0" animBg="1"/>
      <p:bldP spid="20" grpId="0" animBg="1"/>
      <p:bldP spid="5" grpId="0" animBg="1"/>
      <p:bldP spid="7" grpId="0" animBg="1"/>
      <p:bldP spid="9" grpId="0" animBg="1"/>
      <p:bldP spid="13" grpId="0" animBg="1"/>
      <p:bldP spid="21" grpId="0" animBg="1"/>
      <p:bldP spid="22" grpId="0" animBg="1"/>
      <p:bldP spid="26" grpId="0" animBg="1"/>
      <p:bldP spid="27" grpId="0" animBg="1"/>
      <p:bldP spid="28" grpId="0" animBg="1"/>
      <p:bldP spid="29"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3713947"/>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school there is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aunt has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Usually, I find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3" y="1208239"/>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English is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on holiday by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talk with my friends in the park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recycle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Saturday, I celebrated my birthday at a good restaurant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3713947"/>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small and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pollution in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Normally we do sport at the youth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 I went to a match with my uncle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A23F819D-5CB3-AD15-61B7-DA90B07E2F2C}"/>
              </a:ext>
            </a:extLst>
          </p:cNvPr>
          <p:cNvSpPr txBox="1"/>
          <p:nvPr/>
        </p:nvSpPr>
        <p:spPr>
          <a:xfrm>
            <a:off x="597218" y="575503"/>
            <a:ext cx="1099756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 each verb with a partner. </a:t>
            </a:r>
            <a:endPar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5" y="1208239"/>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my house there are six bedrooms and a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the weekend I play on my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adore fish because it is healthy.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Yesterday I did a lot of homework.</a:t>
            </a:r>
          </a:p>
        </p:txBody>
      </p:sp>
      <p:sp>
        <p:nvSpPr>
          <p:cNvPr id="38" name="Rectangle 37">
            <a:extLst>
              <a:ext uri="{FF2B5EF4-FFF2-40B4-BE49-F238E27FC236}">
                <a16:creationId xmlns:a16="http://schemas.microsoft.com/office/drawing/2014/main" id="{566A25D6-3F73-8253-4BF1-4C8FA380E09A}"/>
              </a:ext>
            </a:extLst>
          </p:cNvPr>
          <p:cNvSpPr/>
          <p:nvPr/>
        </p:nvSpPr>
        <p:spPr>
          <a:xfrm>
            <a:off x="693769" y="2601044"/>
            <a:ext cx="4628999" cy="29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96450" y="2601044"/>
            <a:ext cx="5701779"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69" y="5128709"/>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0" y="5128710"/>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19F0D6-9CA6-8186-E03C-B4817577FD81}"/>
              </a:ext>
            </a:extLst>
          </p:cNvPr>
          <p:cNvSpPr/>
          <p:nvPr/>
        </p:nvSpPr>
        <p:spPr>
          <a:xfrm>
            <a:off x="693769" y="1531180"/>
            <a:ext cx="507234"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964E675-27D0-B809-8FBB-BAE4D9EED6EB}"/>
              </a:ext>
            </a:extLst>
          </p:cNvPr>
          <p:cNvSpPr/>
          <p:nvPr/>
        </p:nvSpPr>
        <p:spPr>
          <a:xfrm>
            <a:off x="1883399" y="1790270"/>
            <a:ext cx="941688"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AE0090-F5D7-A239-0D48-21375031B7DF}"/>
              </a:ext>
            </a:extLst>
          </p:cNvPr>
          <p:cNvSpPr/>
          <p:nvPr/>
        </p:nvSpPr>
        <p:spPr>
          <a:xfrm>
            <a:off x="2197297" y="2095679"/>
            <a:ext cx="627790"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CC1C705-2D15-DFA4-C131-F862C799697E}"/>
              </a:ext>
            </a:extLst>
          </p:cNvPr>
          <p:cNvSpPr/>
          <p:nvPr/>
        </p:nvSpPr>
        <p:spPr>
          <a:xfrm>
            <a:off x="693768" y="2341954"/>
            <a:ext cx="726407"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8D21B9-53BD-F9F4-BE99-3EBFCF5919C9}"/>
              </a:ext>
            </a:extLst>
          </p:cNvPr>
          <p:cNvSpPr/>
          <p:nvPr/>
        </p:nvSpPr>
        <p:spPr>
          <a:xfrm>
            <a:off x="6471321" y="1531180"/>
            <a:ext cx="232731"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F1B5D7D-68F2-CF6F-1183-69E0B6260844}"/>
              </a:ext>
            </a:extLst>
          </p:cNvPr>
          <p:cNvSpPr/>
          <p:nvPr/>
        </p:nvSpPr>
        <p:spPr>
          <a:xfrm>
            <a:off x="5789503" y="1803992"/>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1EBC9A-BBC4-8D28-15AD-19A8F208DBA7}"/>
              </a:ext>
            </a:extLst>
          </p:cNvPr>
          <p:cNvSpPr/>
          <p:nvPr/>
        </p:nvSpPr>
        <p:spPr>
          <a:xfrm>
            <a:off x="5796450" y="2079451"/>
            <a:ext cx="5033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786077C-4FFC-DB89-5DB6-6CC74A5598A3}"/>
              </a:ext>
            </a:extLst>
          </p:cNvPr>
          <p:cNvSpPr/>
          <p:nvPr/>
        </p:nvSpPr>
        <p:spPr>
          <a:xfrm>
            <a:off x="5790097" y="2407393"/>
            <a:ext cx="3721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CF09966-42EE-9F4F-9A66-616F279649D6}"/>
              </a:ext>
            </a:extLst>
          </p:cNvPr>
          <p:cNvSpPr/>
          <p:nvPr/>
        </p:nvSpPr>
        <p:spPr>
          <a:xfrm>
            <a:off x="729940" y="4024519"/>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47C4535-09D9-BB30-A20C-106C40E7D342}"/>
              </a:ext>
            </a:extLst>
          </p:cNvPr>
          <p:cNvSpPr/>
          <p:nvPr/>
        </p:nvSpPr>
        <p:spPr>
          <a:xfrm>
            <a:off x="729939" y="4316206"/>
            <a:ext cx="978545"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571EEC6-8A2F-BC65-2456-98D935E49DDC}"/>
              </a:ext>
            </a:extLst>
          </p:cNvPr>
          <p:cNvSpPr/>
          <p:nvPr/>
        </p:nvSpPr>
        <p:spPr>
          <a:xfrm>
            <a:off x="729939" y="4610481"/>
            <a:ext cx="798072"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7063239-97D5-97B4-0ED6-7A03ACB0E8F8}"/>
              </a:ext>
            </a:extLst>
          </p:cNvPr>
          <p:cNvSpPr/>
          <p:nvPr/>
        </p:nvSpPr>
        <p:spPr>
          <a:xfrm>
            <a:off x="1663191" y="4869595"/>
            <a:ext cx="534106"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CD649CF-1CC6-60C6-E942-1EA83727B2AE}"/>
              </a:ext>
            </a:extLst>
          </p:cNvPr>
          <p:cNvSpPr/>
          <p:nvPr/>
        </p:nvSpPr>
        <p:spPr>
          <a:xfrm>
            <a:off x="5727370" y="4040037"/>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C02DF35-B3E7-79F2-27B1-F3BEF495E894}"/>
              </a:ext>
            </a:extLst>
          </p:cNvPr>
          <p:cNvSpPr/>
          <p:nvPr/>
        </p:nvSpPr>
        <p:spPr>
          <a:xfrm>
            <a:off x="6705455" y="4316207"/>
            <a:ext cx="718030" cy="27743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AB7ED90-79D3-318C-4BEA-B9A80CEA4362}"/>
              </a:ext>
            </a:extLst>
          </p:cNvPr>
          <p:cNvSpPr/>
          <p:nvPr/>
        </p:nvSpPr>
        <p:spPr>
          <a:xfrm>
            <a:off x="6600551" y="4577908"/>
            <a:ext cx="365733"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94EF226-213B-E6A9-24E7-64F56E403D7F}"/>
              </a:ext>
            </a:extLst>
          </p:cNvPr>
          <p:cNvSpPr/>
          <p:nvPr/>
        </p:nvSpPr>
        <p:spPr>
          <a:xfrm>
            <a:off x="6528343" y="4885113"/>
            <a:ext cx="534106"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9843B9B-E114-E233-B42C-ADC6A17BA39E}"/>
              </a:ext>
            </a:extLst>
          </p:cNvPr>
          <p:cNvSpPr/>
          <p:nvPr/>
        </p:nvSpPr>
        <p:spPr>
          <a:xfrm>
            <a:off x="2614246" y="2319076"/>
            <a:ext cx="386273" cy="344606"/>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9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6">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7"/>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FC2C7ACB-96CB-BDC9-2107-D89648FC1CC9}"/>
              </a:ext>
            </a:extLst>
          </p:cNvPr>
          <p:cNvSpPr txBox="1"/>
          <p:nvPr/>
        </p:nvSpPr>
        <p:spPr>
          <a:xfrm>
            <a:off x="762000" y="508144"/>
            <a:ext cx="10820400" cy="584775"/>
          </a:xfrm>
          <a:prstGeom prst="rect">
            <a:avLst/>
          </a:prstGeom>
          <a:noFill/>
        </p:spPr>
        <p:txBody>
          <a:bodyPr wrap="square" rtlCol="0">
            <a:spAutoFit/>
          </a:bodyPr>
          <a:lstStyle/>
          <a:p>
            <a:pPr algn="ctr"/>
            <a:r>
              <a:rPr lang="en-GB" sz="3200" b="1" u="sng">
                <a:solidFill>
                  <a:srgbClr val="C00000"/>
                </a:solidFill>
              </a:rPr>
              <a:t>RÉPONSES POSSIBLES – POSSIBLE ANSWERS</a:t>
            </a:r>
          </a:p>
        </p:txBody>
      </p:sp>
      <p:sp>
        <p:nvSpPr>
          <p:cNvPr id="9" name="TextBox 8">
            <a:extLst>
              <a:ext uri="{FF2B5EF4-FFF2-40B4-BE49-F238E27FC236}">
                <a16:creationId xmlns:a16="http://schemas.microsoft.com/office/drawing/2014/main" id="{006A0D8C-858F-58CC-43E3-02F1FEF4AAA8}"/>
              </a:ext>
            </a:extLst>
          </p:cNvPr>
          <p:cNvSpPr txBox="1"/>
          <p:nvPr/>
        </p:nvSpPr>
        <p:spPr>
          <a:xfrm>
            <a:off x="6387030" y="1712768"/>
            <a:ext cx="4455691" cy="465883"/>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une mère.</a:t>
            </a:r>
          </a:p>
        </p:txBody>
      </p:sp>
      <p:sp>
        <p:nvSpPr>
          <p:cNvPr id="10" name="TextBox 9">
            <a:extLst>
              <a:ext uri="{FF2B5EF4-FFF2-40B4-BE49-F238E27FC236}">
                <a16:creationId xmlns:a16="http://schemas.microsoft.com/office/drawing/2014/main" id="{53D1BF23-5DFE-81DA-4F78-250E4BCD1FAF}"/>
              </a:ext>
            </a:extLst>
          </p:cNvPr>
          <p:cNvSpPr txBox="1"/>
          <p:nvPr/>
        </p:nvSpPr>
        <p:spPr>
          <a:xfrm>
            <a:off x="6387030" y="2537577"/>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un père. </a:t>
            </a:r>
          </a:p>
        </p:txBody>
      </p:sp>
      <p:sp>
        <p:nvSpPr>
          <p:cNvPr id="12" name="TextBox 11">
            <a:extLst>
              <a:ext uri="{FF2B5EF4-FFF2-40B4-BE49-F238E27FC236}">
                <a16:creationId xmlns:a16="http://schemas.microsoft.com/office/drawing/2014/main" id="{34DA5E93-8148-04FF-5242-509EDD7E449E}"/>
              </a:ext>
            </a:extLst>
          </p:cNvPr>
          <p:cNvSpPr txBox="1"/>
          <p:nvPr/>
        </p:nvSpPr>
        <p:spPr>
          <a:xfrm>
            <a:off x="6387030" y="3293960"/>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2 enfants.</a:t>
            </a:r>
          </a:p>
        </p:txBody>
      </p:sp>
      <p:sp>
        <p:nvSpPr>
          <p:cNvPr id="17" name="TextBox 16">
            <a:extLst>
              <a:ext uri="{FF2B5EF4-FFF2-40B4-BE49-F238E27FC236}">
                <a16:creationId xmlns:a16="http://schemas.microsoft.com/office/drawing/2014/main" id="{5FA9F9A2-DA25-6A40-4BD5-C0D514F52E7C}"/>
              </a:ext>
            </a:extLst>
          </p:cNvPr>
          <p:cNvSpPr txBox="1"/>
          <p:nvPr/>
        </p:nvSpPr>
        <p:spPr>
          <a:xfrm>
            <a:off x="6387029" y="4152431"/>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Ils sont contents.</a:t>
            </a:r>
          </a:p>
        </p:txBody>
      </p:sp>
    </p:spTree>
    <p:extLst>
      <p:ext uri="{BB962C8B-B14F-4D97-AF65-F5344CB8AC3E}">
        <p14:creationId xmlns:p14="http://schemas.microsoft.com/office/powerpoint/2010/main" val="40109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DFE69F79-1732-1444-61BF-B66484EB07C5}"/>
              </a:ext>
            </a:extLst>
          </p:cNvPr>
          <p:cNvSpPr txBox="1"/>
          <p:nvPr/>
        </p:nvSpPr>
        <p:spPr>
          <a:xfrm>
            <a:off x="5714082" y="4208843"/>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school there is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My aunt has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Usually, I find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2" name="TextBox 31">
            <a:extLst>
              <a:ext uri="{FF2B5EF4-FFF2-40B4-BE49-F238E27FC236}">
                <a16:creationId xmlns:a16="http://schemas.microsoft.com/office/drawing/2014/main" id="{9A435ABF-1120-1C49-7B9A-C0E9BFFEE427}"/>
              </a:ext>
            </a:extLst>
          </p:cNvPr>
          <p:cNvSpPr txBox="1"/>
          <p:nvPr/>
        </p:nvSpPr>
        <p:spPr>
          <a:xfrm>
            <a:off x="5714083" y="1738918"/>
            <a:ext cx="5784147"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English is fun.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go on holiday by train.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talk with my friends in the park after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It is important to recycle paper.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Saturday, I celebrated my birthday at a good restaurant</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3" name="TextBox 32">
            <a:extLst>
              <a:ext uri="{FF2B5EF4-FFF2-40B4-BE49-F238E27FC236}">
                <a16:creationId xmlns:a16="http://schemas.microsoft.com/office/drawing/2014/main" id="{DA562D33-4B5D-7457-30E4-1A7EB4F0159B}"/>
              </a:ext>
            </a:extLst>
          </p:cNvPr>
          <p:cNvSpPr txBox="1"/>
          <p:nvPr/>
        </p:nvSpPr>
        <p:spPr>
          <a:xfrm>
            <a:off x="652685" y="4208843"/>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am small and kind.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don’t like science.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There is a lot of pollution in the river.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Normally we do sport at the youth club.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Last week I went to a match with my uncle</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6" name="TextBox 35">
            <a:extLst>
              <a:ext uri="{FF2B5EF4-FFF2-40B4-BE49-F238E27FC236}">
                <a16:creationId xmlns:a16="http://schemas.microsoft.com/office/drawing/2014/main" id="{A23F819D-5CB3-AD15-61B7-DA90B07E2F2C}"/>
              </a:ext>
            </a:extLst>
          </p:cNvPr>
          <p:cNvSpPr txBox="1"/>
          <p:nvPr/>
        </p:nvSpPr>
        <p:spPr>
          <a:xfrm>
            <a:off x="568905" y="947882"/>
            <a:ext cx="1099756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First, highlight the verbs in each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 each verb with a partner. </a:t>
            </a:r>
            <a:endPar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7" name="TextBox 36">
            <a:extLst>
              <a:ext uri="{FF2B5EF4-FFF2-40B4-BE49-F238E27FC236}">
                <a16:creationId xmlns:a16="http://schemas.microsoft.com/office/drawing/2014/main" id="{2FCB3A5C-B4C7-EDBF-1CB8-94E4BD4C37C2}"/>
              </a:ext>
            </a:extLst>
          </p:cNvPr>
          <p:cNvSpPr txBox="1"/>
          <p:nvPr/>
        </p:nvSpPr>
        <p:spPr>
          <a:xfrm>
            <a:off x="652685" y="1738918"/>
            <a:ext cx="4820653" cy="175432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live in a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 my house there are six bedrooms and a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At the weekend I play on my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 adore fish because it is healthy.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Yesterday I did a lot of homework.</a:t>
            </a:r>
          </a:p>
        </p:txBody>
      </p:sp>
      <p:sp>
        <p:nvSpPr>
          <p:cNvPr id="38" name="Rectangle 37">
            <a:extLst>
              <a:ext uri="{FF2B5EF4-FFF2-40B4-BE49-F238E27FC236}">
                <a16:creationId xmlns:a16="http://schemas.microsoft.com/office/drawing/2014/main" id="{566A25D6-3F73-8253-4BF1-4C8FA380E09A}"/>
              </a:ext>
            </a:extLst>
          </p:cNvPr>
          <p:cNvSpPr/>
          <p:nvPr/>
        </p:nvSpPr>
        <p:spPr>
          <a:xfrm>
            <a:off x="693769" y="3131723"/>
            <a:ext cx="4628999" cy="2951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22183185-23F4-A6A3-F375-256D8699D3EA}"/>
              </a:ext>
            </a:extLst>
          </p:cNvPr>
          <p:cNvSpPr/>
          <p:nvPr/>
        </p:nvSpPr>
        <p:spPr>
          <a:xfrm>
            <a:off x="5796450" y="3131723"/>
            <a:ext cx="5701779" cy="2972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009E1EE-D055-2398-91F4-21870FF97D60}"/>
              </a:ext>
            </a:extLst>
          </p:cNvPr>
          <p:cNvSpPr/>
          <p:nvPr/>
        </p:nvSpPr>
        <p:spPr>
          <a:xfrm>
            <a:off x="693769" y="5623605"/>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BAB853E4-2534-61D1-816E-A9D76A6A8844}"/>
              </a:ext>
            </a:extLst>
          </p:cNvPr>
          <p:cNvSpPr/>
          <p:nvPr/>
        </p:nvSpPr>
        <p:spPr>
          <a:xfrm>
            <a:off x="5796450" y="5623606"/>
            <a:ext cx="4628999" cy="3395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719F0D6-9CA6-8186-E03C-B4817577FD81}"/>
              </a:ext>
            </a:extLst>
          </p:cNvPr>
          <p:cNvSpPr/>
          <p:nvPr/>
        </p:nvSpPr>
        <p:spPr>
          <a:xfrm>
            <a:off x="693769" y="2061859"/>
            <a:ext cx="507234"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35D5FFE-DE23-AD3D-8147-636881406640}"/>
              </a:ext>
            </a:extLst>
          </p:cNvPr>
          <p:cNvSpPr txBox="1"/>
          <p:nvPr/>
        </p:nvSpPr>
        <p:spPr>
          <a:xfrm>
            <a:off x="1434409" y="463263"/>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9" name="Rectangle 8">
            <a:extLst>
              <a:ext uri="{FF2B5EF4-FFF2-40B4-BE49-F238E27FC236}">
                <a16:creationId xmlns:a16="http://schemas.microsoft.com/office/drawing/2014/main" id="{C964E675-27D0-B809-8FBB-BAE4D9EED6EB}"/>
              </a:ext>
            </a:extLst>
          </p:cNvPr>
          <p:cNvSpPr/>
          <p:nvPr/>
        </p:nvSpPr>
        <p:spPr>
          <a:xfrm>
            <a:off x="1883399" y="2320949"/>
            <a:ext cx="941688"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8AE0090-F5D7-A239-0D48-21375031B7DF}"/>
              </a:ext>
            </a:extLst>
          </p:cNvPr>
          <p:cNvSpPr/>
          <p:nvPr/>
        </p:nvSpPr>
        <p:spPr>
          <a:xfrm>
            <a:off x="2197297" y="2626358"/>
            <a:ext cx="627790"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CC1C705-2D15-DFA4-C131-F862C799697E}"/>
              </a:ext>
            </a:extLst>
          </p:cNvPr>
          <p:cNvSpPr/>
          <p:nvPr/>
        </p:nvSpPr>
        <p:spPr>
          <a:xfrm>
            <a:off x="693768" y="2872633"/>
            <a:ext cx="726407"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08D21B9-53BD-F9F4-BE99-3EBFCF5919C9}"/>
              </a:ext>
            </a:extLst>
          </p:cNvPr>
          <p:cNvSpPr/>
          <p:nvPr/>
        </p:nvSpPr>
        <p:spPr>
          <a:xfrm>
            <a:off x="6471321" y="2061859"/>
            <a:ext cx="232731" cy="29513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F1B5D7D-68F2-CF6F-1183-69E0B6260844}"/>
              </a:ext>
            </a:extLst>
          </p:cNvPr>
          <p:cNvSpPr/>
          <p:nvPr/>
        </p:nvSpPr>
        <p:spPr>
          <a:xfrm>
            <a:off x="5789503" y="2334671"/>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1EBC9A-BBC4-8D28-15AD-19A8F208DBA7}"/>
              </a:ext>
            </a:extLst>
          </p:cNvPr>
          <p:cNvSpPr/>
          <p:nvPr/>
        </p:nvSpPr>
        <p:spPr>
          <a:xfrm>
            <a:off x="5796450" y="2610130"/>
            <a:ext cx="5033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8786077C-4FFC-DB89-5DB6-6CC74A5598A3}"/>
              </a:ext>
            </a:extLst>
          </p:cNvPr>
          <p:cNvSpPr/>
          <p:nvPr/>
        </p:nvSpPr>
        <p:spPr>
          <a:xfrm>
            <a:off x="5790097" y="2938072"/>
            <a:ext cx="372164" cy="327942"/>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CF09966-42EE-9F4F-9A66-616F279649D6}"/>
              </a:ext>
            </a:extLst>
          </p:cNvPr>
          <p:cNvSpPr/>
          <p:nvPr/>
        </p:nvSpPr>
        <p:spPr>
          <a:xfrm>
            <a:off x="729940" y="4519415"/>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47C4535-09D9-BB30-A20C-106C40E7D342}"/>
              </a:ext>
            </a:extLst>
          </p:cNvPr>
          <p:cNvSpPr/>
          <p:nvPr/>
        </p:nvSpPr>
        <p:spPr>
          <a:xfrm>
            <a:off x="729939" y="4811102"/>
            <a:ext cx="978545"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571EEC6-8A2F-BC65-2456-98D935E49DDC}"/>
              </a:ext>
            </a:extLst>
          </p:cNvPr>
          <p:cNvSpPr/>
          <p:nvPr/>
        </p:nvSpPr>
        <p:spPr>
          <a:xfrm>
            <a:off x="729939" y="5105377"/>
            <a:ext cx="798072"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7063239-97D5-97B4-0ED6-7A03ACB0E8F8}"/>
              </a:ext>
            </a:extLst>
          </p:cNvPr>
          <p:cNvSpPr/>
          <p:nvPr/>
        </p:nvSpPr>
        <p:spPr>
          <a:xfrm>
            <a:off x="1663191" y="5364491"/>
            <a:ext cx="534106"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CD649CF-1CC6-60C6-E942-1EA83727B2AE}"/>
              </a:ext>
            </a:extLst>
          </p:cNvPr>
          <p:cNvSpPr/>
          <p:nvPr/>
        </p:nvSpPr>
        <p:spPr>
          <a:xfrm>
            <a:off x="5727370" y="4534933"/>
            <a:ext cx="434891"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C02DF35-B3E7-79F2-27B1-F3BEF495E894}"/>
              </a:ext>
            </a:extLst>
          </p:cNvPr>
          <p:cNvSpPr/>
          <p:nvPr/>
        </p:nvSpPr>
        <p:spPr>
          <a:xfrm>
            <a:off x="6705455" y="4811103"/>
            <a:ext cx="718030" cy="277434"/>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AB7ED90-79D3-318C-4BEA-B9A80CEA4362}"/>
              </a:ext>
            </a:extLst>
          </p:cNvPr>
          <p:cNvSpPr/>
          <p:nvPr/>
        </p:nvSpPr>
        <p:spPr>
          <a:xfrm>
            <a:off x="6600551" y="5072804"/>
            <a:ext cx="365733"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94EF226-213B-E6A9-24E7-64F56E403D7F}"/>
              </a:ext>
            </a:extLst>
          </p:cNvPr>
          <p:cNvSpPr/>
          <p:nvPr/>
        </p:nvSpPr>
        <p:spPr>
          <a:xfrm>
            <a:off x="6528343" y="5380009"/>
            <a:ext cx="534106" cy="291687"/>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20A0691-626A-0E05-170A-D35226D7DC87}"/>
              </a:ext>
            </a:extLst>
          </p:cNvPr>
          <p:cNvSpPr txBox="1"/>
          <p:nvPr/>
        </p:nvSpPr>
        <p:spPr>
          <a:xfrm>
            <a:off x="4060994" y="2945140"/>
            <a:ext cx="179523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j’habite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il y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joue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j’adore / c’est</a:t>
            </a:r>
          </a:p>
        </p:txBody>
      </p:sp>
      <p:sp>
        <p:nvSpPr>
          <p:cNvPr id="27" name="TextBox 26">
            <a:extLst>
              <a:ext uri="{FF2B5EF4-FFF2-40B4-BE49-F238E27FC236}">
                <a16:creationId xmlns:a16="http://schemas.microsoft.com/office/drawing/2014/main" id="{8AB71CDE-EA75-26F3-6B2D-F0B95F65A09C}"/>
              </a:ext>
            </a:extLst>
          </p:cNvPr>
          <p:cNvSpPr txBox="1"/>
          <p:nvPr/>
        </p:nvSpPr>
        <p:spPr>
          <a:xfrm>
            <a:off x="9482018" y="2898550"/>
            <a:ext cx="13441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vais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parle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c’est</a:t>
            </a:r>
          </a:p>
        </p:txBody>
      </p:sp>
      <p:sp>
        <p:nvSpPr>
          <p:cNvPr id="28" name="TextBox 27">
            <a:extLst>
              <a:ext uri="{FF2B5EF4-FFF2-40B4-BE49-F238E27FC236}">
                <a16:creationId xmlns:a16="http://schemas.microsoft.com/office/drawing/2014/main" id="{6DDBABD7-2555-53A0-2294-61E8B0C7D70D}"/>
              </a:ext>
            </a:extLst>
          </p:cNvPr>
          <p:cNvSpPr txBox="1"/>
          <p:nvPr/>
        </p:nvSpPr>
        <p:spPr>
          <a:xfrm>
            <a:off x="4470948" y="5195099"/>
            <a:ext cx="249533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suis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n’aime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il y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on fait</a:t>
            </a:r>
          </a:p>
        </p:txBody>
      </p:sp>
      <p:sp>
        <p:nvSpPr>
          <p:cNvPr id="29" name="TextBox 28">
            <a:extLst>
              <a:ext uri="{FF2B5EF4-FFF2-40B4-BE49-F238E27FC236}">
                <a16:creationId xmlns:a16="http://schemas.microsoft.com/office/drawing/2014/main" id="{25877DA7-7BEC-DCA9-BC83-8CF489A9441A}"/>
              </a:ext>
            </a:extLst>
          </p:cNvPr>
          <p:cNvSpPr txBox="1"/>
          <p:nvPr/>
        </p:nvSpPr>
        <p:spPr>
          <a:xfrm>
            <a:off x="9798949" y="5218647"/>
            <a:ext cx="13441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fais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il y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je trouve</a:t>
            </a:r>
          </a:p>
        </p:txBody>
      </p:sp>
      <p:sp>
        <p:nvSpPr>
          <p:cNvPr id="21" name="Rectangle 20">
            <a:extLst>
              <a:ext uri="{FF2B5EF4-FFF2-40B4-BE49-F238E27FC236}">
                <a16:creationId xmlns:a16="http://schemas.microsoft.com/office/drawing/2014/main" id="{0DF047CE-CC8D-7560-EA7A-2EE62305E2D5}"/>
              </a:ext>
            </a:extLst>
          </p:cNvPr>
          <p:cNvSpPr/>
          <p:nvPr/>
        </p:nvSpPr>
        <p:spPr>
          <a:xfrm>
            <a:off x="2580190" y="2813545"/>
            <a:ext cx="386273" cy="344606"/>
          </a:xfrm>
          <a:prstGeom prst="rect">
            <a:avLst/>
          </a:prstGeom>
          <a:solidFill>
            <a:srgbClr val="FFFF00">
              <a:alpha val="3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56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0407151-ED3F-9FAB-19C0-A4B617FD8843}"/>
              </a:ext>
            </a:extLst>
          </p:cNvPr>
          <p:cNvSpPr txBox="1"/>
          <p:nvPr/>
        </p:nvSpPr>
        <p:spPr>
          <a:xfrm>
            <a:off x="135390" y="3895449"/>
            <a:ext cx="6786779"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live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in a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my house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there are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six bedrooms and a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the weekend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play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on my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adore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fish because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it 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healthy.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Yesterday I did a lot of homework.</a:t>
            </a:r>
          </a:p>
        </p:txBody>
      </p:sp>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 full sentences.</a:t>
            </a:r>
          </a:p>
        </p:txBody>
      </p:sp>
      <p:sp>
        <p:nvSpPr>
          <p:cNvPr id="21" name="TextBox 20">
            <a:extLst>
              <a:ext uri="{FF2B5EF4-FFF2-40B4-BE49-F238E27FC236}">
                <a16:creationId xmlns:a16="http://schemas.microsoft.com/office/drawing/2014/main" id="{0C33FC38-201A-EDD3-9664-E0DEEA90427C}"/>
              </a:ext>
            </a:extLst>
          </p:cNvPr>
          <p:cNvSpPr txBox="1"/>
          <p:nvPr/>
        </p:nvSpPr>
        <p:spPr>
          <a:xfrm>
            <a:off x="135389" y="1632603"/>
            <a:ext cx="6786779"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school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there 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My aunt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has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Usually,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find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323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0407151-ED3F-9FAB-19C0-A4B617FD8843}"/>
              </a:ext>
            </a:extLst>
          </p:cNvPr>
          <p:cNvSpPr txBox="1"/>
          <p:nvPr/>
        </p:nvSpPr>
        <p:spPr>
          <a:xfrm>
            <a:off x="135390" y="3895449"/>
            <a:ext cx="6786779"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live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in a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my house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there are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six bedrooms and a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the weekend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play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on my computer.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adore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fish because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it 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healthy.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Yesterday I did a lot of homework.</a:t>
            </a:r>
          </a:p>
        </p:txBody>
      </p:sp>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4671506" cy="914400"/>
            <a:chOff x="13665" y="50330"/>
            <a:chExt cx="4671506"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362394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8031" y="270224"/>
            <a:ext cx="474613" cy="474613"/>
          </a:xfrm>
          <a:prstGeom prst="rect">
            <a:avLst/>
          </a:prstGeom>
        </p:spPr>
      </p:pic>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 full sentences.</a:t>
            </a:r>
          </a:p>
        </p:txBody>
      </p:sp>
      <p:sp>
        <p:nvSpPr>
          <p:cNvPr id="21" name="TextBox 20">
            <a:extLst>
              <a:ext uri="{FF2B5EF4-FFF2-40B4-BE49-F238E27FC236}">
                <a16:creationId xmlns:a16="http://schemas.microsoft.com/office/drawing/2014/main" id="{0C33FC38-201A-EDD3-9664-E0DEEA90427C}"/>
              </a:ext>
            </a:extLst>
          </p:cNvPr>
          <p:cNvSpPr txBox="1"/>
          <p:nvPr/>
        </p:nvSpPr>
        <p:spPr>
          <a:xfrm>
            <a:off x="135389" y="1632603"/>
            <a:ext cx="6786779" cy="230832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Series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do</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my homework in the kitchen.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school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there 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 big sports 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My aunt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has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 job in a café every Monday.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Usually, </a:t>
            </a:r>
            <a:r>
              <a:rPr kumimoji="0" lang="en-GB"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 find</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Internet useful.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highlight>
                  <a:srgbClr val="FFD966"/>
                </a:highlight>
                <a:uLnTx/>
                <a:uFillTx/>
                <a:latin typeface="Calibri" panose="020F0502020204030204"/>
                <a:ea typeface="+mn-ea"/>
                <a:cs typeface="+mn-cs"/>
              </a:rPr>
              <a:t>Today I ate a lot of vegetables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3" name="TextBox 22">
            <a:extLst>
              <a:ext uri="{FF2B5EF4-FFF2-40B4-BE49-F238E27FC236}">
                <a16:creationId xmlns:a16="http://schemas.microsoft.com/office/drawing/2014/main" id="{47C709A8-C28C-0835-AB58-34B78C8EC97A}"/>
              </a:ext>
            </a:extLst>
          </p:cNvPr>
          <p:cNvSpPr txBox="1"/>
          <p:nvPr/>
        </p:nvSpPr>
        <p:spPr>
          <a:xfrm>
            <a:off x="6325925" y="4264781"/>
            <a:ext cx="60104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J’habite dans un village.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Dans ma maison il y a 6 chambres et 1 garage.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Le week-end, je joue </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l’ordinateur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J’adore le poisson parce que c’est sain.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Hier j’ai fait beaucoup de devoirs.</a:t>
            </a:r>
          </a:p>
        </p:txBody>
      </p:sp>
      <p:sp>
        <p:nvSpPr>
          <p:cNvPr id="24" name="TextBox 23">
            <a:extLst>
              <a:ext uri="{FF2B5EF4-FFF2-40B4-BE49-F238E27FC236}">
                <a16:creationId xmlns:a16="http://schemas.microsoft.com/office/drawing/2014/main" id="{1D2CF990-8841-C2D3-ECD6-5CA34308E1B5}"/>
              </a:ext>
            </a:extLst>
          </p:cNvPr>
          <p:cNvSpPr txBox="1"/>
          <p:nvPr/>
        </p:nvSpPr>
        <p:spPr>
          <a:xfrm>
            <a:off x="6269777" y="2110512"/>
            <a:ext cx="60104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Je fais mes devoirs dans la cuisine.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Au collège</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il y a un grand terrain de sport</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Ma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tante</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 un job dans un café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chaque</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lundi</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D’habitude je trouve l’internet utile.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Aujourd’hui j’ai mangé beaucoup de légumes.</a:t>
            </a:r>
          </a:p>
        </p:txBody>
      </p:sp>
      <p:sp>
        <p:nvSpPr>
          <p:cNvPr id="4" name="TextBox 3">
            <a:extLst>
              <a:ext uri="{FF2B5EF4-FFF2-40B4-BE49-F238E27FC236}">
                <a16:creationId xmlns:a16="http://schemas.microsoft.com/office/drawing/2014/main" id="{7475FE3E-0126-28B0-A476-D170CCBCDEE8}"/>
              </a:ext>
            </a:extLst>
          </p:cNvPr>
          <p:cNvSpPr txBox="1"/>
          <p:nvPr/>
        </p:nvSpPr>
        <p:spPr>
          <a:xfrm>
            <a:off x="3808640" y="542754"/>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Tree>
    <p:extLst>
      <p:ext uri="{BB962C8B-B14F-4D97-AF65-F5344CB8AC3E}">
        <p14:creationId xmlns:p14="http://schemas.microsoft.com/office/powerpoint/2010/main" val="135326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233071" y="173418"/>
          <a:ext cx="11469723" cy="6323014"/>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44714">
                  <a:extLst>
                    <a:ext uri="{9D8B030D-6E8A-4147-A177-3AD203B41FA5}">
                      <a16:colId xmlns:a16="http://schemas.microsoft.com/office/drawing/2014/main" val="111939444"/>
                    </a:ext>
                  </a:extLst>
                </a:gridCol>
                <a:gridCol w="4374894">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dirty="0">
                          <a:solidFill>
                            <a:schemeClr val="tx1"/>
                          </a:solidFill>
                          <a:effectLst/>
                        </a:rPr>
                        <a:t>WEEK 4</a:t>
                      </a:r>
                      <a:br>
                        <a:rPr lang="en-GB" sz="2400" dirty="0">
                          <a:solidFill>
                            <a:schemeClr val="tx1"/>
                          </a:solidFill>
                          <a:effectLst/>
                        </a:rPr>
                      </a:br>
                      <a:endParaRPr lang="en-GB" sz="2400" dirty="0">
                        <a:solidFill>
                          <a:schemeClr val="tx1"/>
                        </a:solidFill>
                        <a:effectLst/>
                      </a:endParaRPr>
                    </a:p>
                    <a:p>
                      <a:pPr>
                        <a:lnSpc>
                          <a:spcPct val="107000"/>
                        </a:lnSpc>
                        <a:spcAft>
                          <a:spcPts val="800"/>
                        </a:spcAft>
                      </a:pPr>
                      <a:r>
                        <a:rPr lang="en-GB" sz="2400" dirty="0">
                          <a:solidFill>
                            <a:schemeClr val="tx1"/>
                          </a:solidFill>
                          <a:effectLst/>
                        </a:rPr>
                        <a:t>29/01/24</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Health, lifestyle and food/drinks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40-word: using the present tense accurately to describe actions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-ER/je, il, elle, on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FR"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common irregular (je vais, je fais, j’ai, je suis, je peux, je dois)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Customs, celebrations and food/drinks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90-word: producing answers with narration in the past and in the future</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400" dirty="0">
                          <a:effectLst/>
                          <a:latin typeface="Calibri" panose="020F0502020204030204" pitchFamily="34" charset="0"/>
                          <a:ea typeface="Times New Roman" panose="02020603050405020304" pitchFamily="18" charset="0"/>
                          <a:cs typeface="Calibri" panose="020F0502020204030204" pitchFamily="34" charset="0"/>
                        </a:rPr>
                        <a:t>j’ai fait beaucoup de choses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faire beaucoup de choses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d’abord</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ensuite / puis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finalement / enfin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suis allé(e)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passé composé -ER/AVOIR/je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ALLER/je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361243963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25AFA-2C65-5CB3-2919-5FA22AF2402C}"/>
              </a:ext>
            </a:extLst>
          </p:cNvPr>
          <p:cNvSpPr>
            <a:spLocks noGrp="1"/>
          </p:cNvSpPr>
          <p:nvPr>
            <p:ph type="title"/>
          </p:nvPr>
        </p:nvSpPr>
        <p:spPr/>
        <p:txBody>
          <a:bodyPr/>
          <a:lstStyle/>
          <a:p>
            <a:r>
              <a:rPr lang="en-GB" b="1">
                <a:latin typeface="+mn-lt"/>
              </a:rPr>
              <a:t>Lessons will be uploaded weekly</a:t>
            </a:r>
          </a:p>
        </p:txBody>
      </p:sp>
      <p:sp>
        <p:nvSpPr>
          <p:cNvPr id="3" name="Content Placeholder 2">
            <a:extLst>
              <a:ext uri="{FF2B5EF4-FFF2-40B4-BE49-F238E27FC236}">
                <a16:creationId xmlns:a16="http://schemas.microsoft.com/office/drawing/2014/main" id="{8E128DAA-DFB2-2472-A6FB-3A428E69C382}"/>
              </a:ext>
            </a:extLst>
          </p:cNvPr>
          <p:cNvSpPr>
            <a:spLocks noGrp="1"/>
          </p:cNvSpPr>
          <p:nvPr>
            <p:ph idx="1"/>
          </p:nvPr>
        </p:nvSpPr>
        <p:spPr>
          <a:xfrm>
            <a:off x="838200" y="1825625"/>
            <a:ext cx="10915650" cy="4351338"/>
          </a:xfrm>
        </p:spPr>
        <p:txBody>
          <a:bodyPr/>
          <a:lstStyle/>
          <a:p>
            <a:pPr>
              <a:buFont typeface="Wingdings" panose="05000000000000000000" pitchFamily="2" charset="2"/>
              <a:buChar char="§"/>
            </a:pPr>
            <a:r>
              <a:rPr lang="en-GB"/>
              <a:t>Please check again each Friday for the following week’s plan!</a:t>
            </a:r>
          </a:p>
          <a:p>
            <a:pPr>
              <a:buFont typeface="Wingdings" panose="05000000000000000000" pitchFamily="2" charset="2"/>
              <a:buChar char="§"/>
            </a:pPr>
            <a:endParaRPr lang="en-GB"/>
          </a:p>
          <a:p>
            <a:pPr>
              <a:buFont typeface="Wingdings" panose="05000000000000000000" pitchFamily="2" charset="2"/>
              <a:buChar char="§"/>
            </a:pPr>
            <a:r>
              <a:rPr lang="en-GB"/>
              <a:t>If you spot typos or errors, please email: </a:t>
            </a:r>
            <a:r>
              <a:rPr lang="en-GB">
                <a:hlinkClick r:id="rId2"/>
              </a:rPr>
              <a:t>julien.violette@harrisfederation.org.uk</a:t>
            </a:r>
            <a:endParaRPr lang="en-GB"/>
          </a:p>
          <a:p>
            <a:pPr>
              <a:buFont typeface="Wingdings" panose="05000000000000000000" pitchFamily="2" charset="2"/>
              <a:buChar char="§"/>
            </a:pPr>
            <a:endParaRPr lang="en-GB"/>
          </a:p>
          <a:p>
            <a:pPr>
              <a:buFont typeface="Wingdings" panose="05000000000000000000" pitchFamily="2" charset="2"/>
              <a:buChar char="§"/>
            </a:pPr>
            <a:r>
              <a:rPr lang="en-GB"/>
              <a:t>Please give us feedback or suggestions by completing a short feedback ticket: </a:t>
            </a:r>
            <a:r>
              <a:rPr lang="en-GB" sz="2400" u="sng" err="1">
                <a:solidFill>
                  <a:srgbClr val="4472C4"/>
                </a:solidFill>
                <a:effectLst/>
                <a:latin typeface="Calibri" panose="020F0502020204030204" pitchFamily="34" charset="0"/>
                <a:ea typeface="Calibri" panose="020F0502020204030204" pitchFamily="34" charset="0"/>
                <a:hlinkClick r:id="rId3"/>
              </a:rPr>
              <a:t>HFLanguages</a:t>
            </a:r>
            <a:r>
              <a:rPr lang="en-GB" sz="2400" u="sng">
                <a:solidFill>
                  <a:srgbClr val="4472C4"/>
                </a:solidFill>
                <a:effectLst/>
                <a:latin typeface="Calibri" panose="020F0502020204030204" pitchFamily="34" charset="0"/>
                <a:ea typeface="Calibri" panose="020F0502020204030204" pitchFamily="34" charset="0"/>
                <a:hlinkClick r:id="rId3"/>
              </a:rPr>
              <a:t> Feedback Ticket</a:t>
            </a:r>
            <a:r>
              <a:rPr lang="en-GB" sz="3600"/>
              <a:t> </a:t>
            </a:r>
            <a:endParaRPr lang="en-GB"/>
          </a:p>
        </p:txBody>
      </p:sp>
      <p:pic>
        <p:nvPicPr>
          <p:cNvPr id="5" name="Picture 4">
            <a:extLst>
              <a:ext uri="{FF2B5EF4-FFF2-40B4-BE49-F238E27FC236}">
                <a16:creationId xmlns:a16="http://schemas.microsoft.com/office/drawing/2014/main" id="{6B9A7B92-C426-2991-938D-49AFCB2EF1FE}"/>
              </a:ext>
            </a:extLst>
          </p:cNvPr>
          <p:cNvPicPr>
            <a:picLocks noChangeAspect="1"/>
          </p:cNvPicPr>
          <p:nvPr/>
        </p:nvPicPr>
        <p:blipFill rotWithShape="1">
          <a:blip r:embed="rId4">
            <a:alphaModFix/>
          </a:blip>
          <a:srcRect t="30648" b="28594"/>
          <a:stretch/>
        </p:blipFill>
        <p:spPr>
          <a:xfrm>
            <a:off x="9467568" y="5646810"/>
            <a:ext cx="2601479" cy="106030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8968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2FC57CA9-A8BA-EAB2-31CD-E60ED4BF5F2F}"/>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4 sentences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
        <p:nvSpPr>
          <p:cNvPr id="11" name="Text Box 5">
            <a:extLst>
              <a:ext uri="{FF2B5EF4-FFF2-40B4-BE49-F238E27FC236}">
                <a16:creationId xmlns:a16="http://schemas.microsoft.com/office/drawing/2014/main" id="{6C8A6AFA-A65F-1590-1D1E-FA915468FB0C}"/>
              </a:ext>
            </a:extLst>
          </p:cNvPr>
          <p:cNvSpPr txBox="1">
            <a:spLocks noChangeArrowheads="1"/>
          </p:cNvSpPr>
          <p:nvPr/>
        </p:nvSpPr>
        <p:spPr bwMode="auto">
          <a:xfrm>
            <a:off x="4910554" y="53727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10"/>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1"/>
          <a:srcRect t="54395"/>
          <a:stretch/>
        </p:blipFill>
        <p:spPr>
          <a:xfrm>
            <a:off x="5257205" y="1365882"/>
            <a:ext cx="5910210" cy="3548548"/>
          </a:xfrm>
          <a:prstGeom prst="rect">
            <a:avLst/>
          </a:prstGeom>
        </p:spPr>
      </p:pic>
    </p:spTree>
    <p:extLst>
      <p:ext uri="{BB962C8B-B14F-4D97-AF65-F5344CB8AC3E}">
        <p14:creationId xmlns:p14="http://schemas.microsoft.com/office/powerpoint/2010/main" val="356269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80000"/>
                                        <p:tgtEl>
                                          <p:spTgt spid="13"/>
                                        </p:tgtEl>
                                      </p:cBhvr>
                                    </p:animEffect>
                                  </p:childTnLst>
                                </p:cTn>
                              </p:par>
                              <p:par>
                                <p:cTn id="12" presetID="1" presetClass="mediacall" presetSubtype="0" fill="hold" nodeType="withEffect">
                                  <p:stCondLst>
                                    <p:cond delay="0"/>
                                  </p:stCondLst>
                                  <p:childTnLst>
                                    <p:cmd type="call" cmd="playFrom(0.0)">
                                      <p:cBhvr>
                                        <p:cTn id="13"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1" grpId="0"/>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6"/>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7"/>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FD13CB3F-9B71-3FFF-C7FF-188746E4E9F5}"/>
              </a:ext>
            </a:extLst>
          </p:cNvPr>
          <p:cNvSpPr txBox="1"/>
          <p:nvPr/>
        </p:nvSpPr>
        <p:spPr>
          <a:xfrm>
            <a:off x="762000" y="508144"/>
            <a:ext cx="10820400" cy="584775"/>
          </a:xfrm>
          <a:prstGeom prst="rect">
            <a:avLst/>
          </a:prstGeom>
          <a:noFill/>
        </p:spPr>
        <p:txBody>
          <a:bodyPr wrap="square" rtlCol="0">
            <a:spAutoFit/>
          </a:bodyPr>
          <a:lstStyle/>
          <a:p>
            <a:pPr algn="ctr"/>
            <a:r>
              <a:rPr lang="en-GB" sz="3200" b="1" u="sng">
                <a:solidFill>
                  <a:srgbClr val="C00000"/>
                </a:solidFill>
              </a:rPr>
              <a:t>RÉPONSES POSSIBLES – POSSIBLE ANSWERS</a:t>
            </a:r>
          </a:p>
        </p:txBody>
      </p:sp>
      <p:sp>
        <p:nvSpPr>
          <p:cNvPr id="9" name="TextBox 8">
            <a:extLst>
              <a:ext uri="{FF2B5EF4-FFF2-40B4-BE49-F238E27FC236}">
                <a16:creationId xmlns:a16="http://schemas.microsoft.com/office/drawing/2014/main" id="{F957A178-5469-6ADE-05BF-069E561234B4}"/>
              </a:ext>
            </a:extLst>
          </p:cNvPr>
          <p:cNvSpPr txBox="1"/>
          <p:nvPr/>
        </p:nvSpPr>
        <p:spPr>
          <a:xfrm>
            <a:off x="6387030" y="1712768"/>
            <a:ext cx="4455691" cy="465883"/>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une mère.</a:t>
            </a:r>
          </a:p>
        </p:txBody>
      </p:sp>
      <p:sp>
        <p:nvSpPr>
          <p:cNvPr id="10" name="TextBox 9">
            <a:extLst>
              <a:ext uri="{FF2B5EF4-FFF2-40B4-BE49-F238E27FC236}">
                <a16:creationId xmlns:a16="http://schemas.microsoft.com/office/drawing/2014/main" id="{39DDD521-6FD4-B54B-10A2-3A5B74A31E33}"/>
              </a:ext>
            </a:extLst>
          </p:cNvPr>
          <p:cNvSpPr txBox="1"/>
          <p:nvPr/>
        </p:nvSpPr>
        <p:spPr>
          <a:xfrm>
            <a:off x="6387030" y="2537577"/>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un père. </a:t>
            </a:r>
          </a:p>
        </p:txBody>
      </p:sp>
      <p:sp>
        <p:nvSpPr>
          <p:cNvPr id="12" name="TextBox 11">
            <a:extLst>
              <a:ext uri="{FF2B5EF4-FFF2-40B4-BE49-F238E27FC236}">
                <a16:creationId xmlns:a16="http://schemas.microsoft.com/office/drawing/2014/main" id="{49CC0086-0991-B839-7ACD-9C12580E91E9}"/>
              </a:ext>
            </a:extLst>
          </p:cNvPr>
          <p:cNvSpPr txBox="1"/>
          <p:nvPr/>
        </p:nvSpPr>
        <p:spPr>
          <a:xfrm>
            <a:off x="6387030" y="3293960"/>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1 enfant.</a:t>
            </a:r>
          </a:p>
        </p:txBody>
      </p:sp>
      <p:sp>
        <p:nvSpPr>
          <p:cNvPr id="17" name="TextBox 16">
            <a:extLst>
              <a:ext uri="{FF2B5EF4-FFF2-40B4-BE49-F238E27FC236}">
                <a16:creationId xmlns:a16="http://schemas.microsoft.com/office/drawing/2014/main" id="{5155639C-370A-F9F7-3633-DAC72B64426D}"/>
              </a:ext>
            </a:extLst>
          </p:cNvPr>
          <p:cNvSpPr txBox="1"/>
          <p:nvPr/>
        </p:nvSpPr>
        <p:spPr>
          <a:xfrm>
            <a:off x="6387029" y="4152431"/>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fait beau.</a:t>
            </a:r>
          </a:p>
        </p:txBody>
      </p:sp>
    </p:spTree>
    <p:extLst>
      <p:ext uri="{BB962C8B-B14F-4D97-AF65-F5344CB8AC3E}">
        <p14:creationId xmlns:p14="http://schemas.microsoft.com/office/powerpoint/2010/main" val="174041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2FC57CA9-A8BA-EAB2-31CD-E60ED4BF5F2F}"/>
              </a:ext>
            </a:extLst>
          </p:cNvPr>
          <p:cNvSpPr txBox="1"/>
          <p:nvPr/>
        </p:nvSpPr>
        <p:spPr>
          <a:xfrm>
            <a:off x="437502" y="406306"/>
            <a:ext cx="10725797" cy="461665"/>
          </a:xfrm>
          <a:prstGeom prst="rect">
            <a:avLst/>
          </a:prstGeom>
          <a:noFill/>
          <a:ln>
            <a:noFill/>
          </a:ln>
        </p:spPr>
        <p:txBody>
          <a:bodyPr wrap="square" rtlCol="0" anchor="t">
            <a:spAutoFit/>
          </a:bodyPr>
          <a:lstStyle/>
          <a:p>
            <a:pPr lvl="0">
              <a:defRPr/>
            </a:pPr>
            <a:r>
              <a:rPr lang="en-GB" sz="2400" noProof="1">
                <a:cs typeface="Calibri"/>
              </a:rPr>
              <a:t>Write 4 sentences to describe the photo. Do so within the time!</a:t>
            </a:r>
            <a:endParaRPr kumimoji="0" lang="en-GB" sz="2400" b="0" i="0" u="none" strike="noStrike" kern="1200" cap="none" spc="0" normalizeH="0" baseline="0" noProof="1">
              <a:ln>
                <a:noFill/>
              </a:ln>
              <a:effectLst/>
              <a:uLnTx/>
              <a:uFillTx/>
              <a:latin typeface="Calibri" panose="020F0502020204030204"/>
              <a:ea typeface="+mn-ea"/>
              <a:cs typeface="Calibri"/>
            </a:endParaRPr>
          </a:p>
        </p:txBody>
      </p:sp>
      <p:sp>
        <p:nvSpPr>
          <p:cNvPr id="11" name="Text Box 5">
            <a:extLst>
              <a:ext uri="{FF2B5EF4-FFF2-40B4-BE49-F238E27FC236}">
                <a16:creationId xmlns:a16="http://schemas.microsoft.com/office/drawing/2014/main" id="{6C8A6AFA-A65F-1590-1D1E-FA915468FB0C}"/>
              </a:ext>
            </a:extLst>
          </p:cNvPr>
          <p:cNvSpPr txBox="1">
            <a:spLocks noChangeArrowheads="1"/>
          </p:cNvSpPr>
          <p:nvPr/>
        </p:nvSpPr>
        <p:spPr bwMode="auto">
          <a:xfrm>
            <a:off x="4910554" y="53727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0"/>
          <a:srcRect t="54395"/>
          <a:stretch/>
        </p:blipFill>
        <p:spPr>
          <a:xfrm>
            <a:off x="5257205" y="1365882"/>
            <a:ext cx="5910210" cy="3548548"/>
          </a:xfrm>
          <a:prstGeom prst="rect">
            <a:avLst/>
          </a:prstGeom>
        </p:spPr>
      </p:pic>
      <p:pic>
        <p:nvPicPr>
          <p:cNvPr id="9" name="Picture 8">
            <a:extLst>
              <a:ext uri="{FF2B5EF4-FFF2-40B4-BE49-F238E27FC236}">
                <a16:creationId xmlns:a16="http://schemas.microsoft.com/office/drawing/2014/main" id="{92F0EE41-A5BE-0E74-910B-0682F32E77A0}"/>
              </a:ext>
            </a:extLst>
          </p:cNvPr>
          <p:cNvPicPr>
            <a:picLocks noChangeAspect="1"/>
          </p:cNvPicPr>
          <p:nvPr/>
        </p:nvPicPr>
        <p:blipFill>
          <a:blip r:embed="rId11">
            <a:grayscl/>
          </a:blip>
          <a:stretch>
            <a:fillRect/>
          </a:stretch>
        </p:blipFill>
        <p:spPr>
          <a:xfrm>
            <a:off x="692869" y="1611275"/>
            <a:ext cx="3986594" cy="3193449"/>
          </a:xfrm>
          <a:prstGeom prst="rect">
            <a:avLst/>
          </a:prstGeom>
        </p:spPr>
      </p:pic>
    </p:spTree>
    <p:extLst>
      <p:ext uri="{BB962C8B-B14F-4D97-AF65-F5344CB8AC3E}">
        <p14:creationId xmlns:p14="http://schemas.microsoft.com/office/powerpoint/2010/main" val="93821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180000"/>
                                        <p:tgtEl>
                                          <p:spTgt spid="13"/>
                                        </p:tgtEl>
                                      </p:cBhvr>
                                    </p:animEffect>
                                  </p:childTnLst>
                                </p:cTn>
                              </p:par>
                              <p:par>
                                <p:cTn id="12" presetID="1" presetClass="mediacall" presetSubtype="0" fill="hold" nodeType="withEffect">
                                  <p:stCondLst>
                                    <p:cond delay="0"/>
                                  </p:stCondLst>
                                  <p:childTnLst>
                                    <p:cmd type="call" cmd="playFrom(0.0)">
                                      <p:cBhvr>
                                        <p:cTn id="13"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1" grpId="0"/>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knowing how to describe a photo for the writing paper	</a:t>
            </a:r>
            <a:r>
              <a:rPr lang="en-GB" sz="2800" b="1">
                <a:solidFill>
                  <a:schemeClr val="tx1"/>
                </a:solidFill>
              </a:rPr>
              <a:t>Q1 Photo</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being able to translate key verbs in the past tense		</a:t>
            </a:r>
            <a:r>
              <a:rPr lang="en-GB" sz="2800" b="1">
                <a:solidFill>
                  <a:schemeClr val="tx1"/>
                </a:solidFill>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r>
              <a:rPr lang="en-GB" sz="5400" b="1" u="sng"/>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8011906" y="63644"/>
            <a:ext cx="4180094" cy="584775"/>
          </a:xfrm>
          <a:prstGeom prst="rect">
            <a:avLst/>
          </a:prstGeom>
          <a:noFill/>
        </p:spPr>
        <p:txBody>
          <a:bodyPr wrap="square" rtlCol="0">
            <a:spAutoFit/>
          </a:bodyPr>
          <a:lstStyle/>
          <a:p>
            <a:fld id="{93C176C2-2004-4C1C-B7BA-104EACD455EC}" type="datetime2">
              <a:rPr lang="fr-FR" sz="3200" b="1" u="sng" smtClean="0"/>
              <a:t>vendredi 16 février 2024</a:t>
            </a:fld>
            <a:endParaRPr lang="en-GB" sz="3200" b="1" u="sng"/>
          </a:p>
        </p:txBody>
      </p:sp>
      <p:sp>
        <p:nvSpPr>
          <p:cNvPr id="13" name="Rectangle 12">
            <a:extLst>
              <a:ext uri="{FF2B5EF4-FFF2-40B4-BE49-F238E27FC236}">
                <a16:creationId xmlns:a16="http://schemas.microsoft.com/office/drawing/2014/main" id="{44CD1954-8856-8CC1-BDFF-C133C3DDBCE4}"/>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Translate the sentences into English.</a:t>
            </a:r>
          </a:p>
          <a:p>
            <a:r>
              <a:rPr lang="fr-LU" sz="2400" b="1">
                <a:solidFill>
                  <a:schemeClr val="tx1"/>
                </a:solidFill>
              </a:rPr>
              <a:t>exemple: </a:t>
            </a:r>
            <a:r>
              <a:rPr lang="fr-LU" sz="2400">
                <a:solidFill>
                  <a:schemeClr val="tx1"/>
                </a:solidFill>
              </a:rPr>
              <a:t>Sur la photo il y a 1 homme. = In the photo </a:t>
            </a:r>
            <a:r>
              <a:rPr lang="fr-LU" sz="2400" err="1">
                <a:solidFill>
                  <a:schemeClr val="tx1"/>
                </a:solidFill>
              </a:rPr>
              <a:t>there</a:t>
            </a:r>
            <a:r>
              <a:rPr lang="fr-LU" sz="2400">
                <a:solidFill>
                  <a:schemeClr val="tx1"/>
                </a:solidFill>
              </a:rPr>
              <a:t> </a:t>
            </a:r>
            <a:r>
              <a:rPr lang="fr-LU" sz="2400" err="1">
                <a:solidFill>
                  <a:schemeClr val="tx1"/>
                </a:solidFill>
              </a:rPr>
              <a:t>is</a:t>
            </a:r>
            <a:r>
              <a:rPr lang="fr-LU" sz="2400">
                <a:solidFill>
                  <a:schemeClr val="tx1"/>
                </a:solidFill>
              </a:rPr>
              <a:t> 1 man.</a:t>
            </a:r>
            <a:r>
              <a:rPr lang="fr-LU" sz="2400" b="1">
                <a:solidFill>
                  <a:schemeClr val="tx1"/>
                </a:solidFill>
              </a:rPr>
              <a:t>  </a:t>
            </a:r>
          </a:p>
          <a:p>
            <a:pPr marL="457200" indent="-457200">
              <a:buFont typeface="+mj-lt"/>
              <a:buAutoNum type="arabicPeriod"/>
            </a:pPr>
            <a:r>
              <a:rPr lang="fr-CA" sz="2400">
                <a:solidFill>
                  <a:schemeClr val="tx1"/>
                </a:solidFill>
              </a:rPr>
              <a:t>Sur la photo il y a 3 enfants. =</a:t>
            </a:r>
          </a:p>
          <a:p>
            <a:pPr marL="457200" indent="-457200">
              <a:buAutoNum type="arabicPeriod"/>
            </a:pPr>
            <a:r>
              <a:rPr lang="fr-CA" sz="2400">
                <a:solidFill>
                  <a:schemeClr val="tx1"/>
                </a:solidFill>
              </a:rPr>
              <a:t>Sur la photo il y a des grands-parents. =</a:t>
            </a:r>
          </a:p>
          <a:p>
            <a:pPr marL="457200" indent="-457200">
              <a:buAutoNum type="arabicPeriod"/>
            </a:pPr>
            <a:r>
              <a:rPr lang="fr-CA" sz="2400">
                <a:solidFill>
                  <a:schemeClr val="tx1"/>
                </a:solidFill>
              </a:rPr>
              <a:t>Il y a un père. =</a:t>
            </a:r>
          </a:p>
          <a:p>
            <a:pPr marL="457200" indent="-457200">
              <a:buAutoNum type="arabicPeriod"/>
            </a:pPr>
            <a:r>
              <a:rPr lang="fr-CA" sz="2400">
                <a:solidFill>
                  <a:schemeClr val="tx1"/>
                </a:solidFill>
              </a:rPr>
              <a:t>Il est content. =</a:t>
            </a:r>
          </a:p>
          <a:p>
            <a:pPr marL="457200" indent="-457200">
              <a:buAutoNum type="arabicPeriod"/>
            </a:pPr>
            <a:r>
              <a:rPr lang="fr-CA" sz="2400">
                <a:solidFill>
                  <a:schemeClr val="tx1"/>
                </a:solidFill>
              </a:rPr>
              <a:t>J’ai écouté de la musique. =</a:t>
            </a:r>
          </a:p>
          <a:p>
            <a:pPr marL="457200" indent="-457200">
              <a:buAutoNum type="arabicPeriod"/>
            </a:pPr>
            <a:r>
              <a:rPr lang="fr-CA" sz="2400">
                <a:solidFill>
                  <a:schemeClr val="tx1"/>
                </a:solidFill>
              </a:rPr>
              <a:t>Je suis allé au cinéma. =</a:t>
            </a:r>
          </a:p>
        </p:txBody>
      </p:sp>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Comment </a:t>
            </a:r>
            <a:r>
              <a:rPr lang="en-GB" sz="2400" err="1">
                <a:solidFill>
                  <a:schemeClr val="tx1"/>
                </a:solidFill>
              </a:rPr>
              <a:t>dit</a:t>
            </a:r>
            <a:r>
              <a:rPr lang="en-GB" sz="2400">
                <a:solidFill>
                  <a:schemeClr val="tx1"/>
                </a:solidFill>
              </a:rPr>
              <a:t>-on …?</a:t>
            </a:r>
          </a:p>
          <a:p>
            <a:pPr marL="457200" indent="-457200">
              <a:buFont typeface="+mj-lt"/>
              <a:buAutoNum type="alphaLcPeriod"/>
            </a:pPr>
            <a:r>
              <a:rPr lang="en-GB" sz="2400">
                <a:solidFill>
                  <a:schemeClr val="tx1"/>
                </a:solidFill>
              </a:rPr>
              <a:t>I played</a:t>
            </a:r>
          </a:p>
          <a:p>
            <a:pPr marL="457200" indent="-457200">
              <a:buFont typeface="+mj-lt"/>
              <a:buAutoNum type="alphaLcPeriod"/>
            </a:pPr>
            <a:r>
              <a:rPr lang="en-GB" sz="2400">
                <a:solidFill>
                  <a:schemeClr val="tx1"/>
                </a:solidFill>
              </a:rPr>
              <a:t>I watched</a:t>
            </a:r>
          </a:p>
          <a:p>
            <a:pPr marL="457200" indent="-457200">
              <a:buFont typeface="+mj-lt"/>
              <a:buAutoNum type="alphaLcPeriod"/>
            </a:pPr>
            <a:r>
              <a:rPr lang="en-GB" sz="2400">
                <a:solidFill>
                  <a:schemeClr val="tx1"/>
                </a:solidFill>
              </a:rPr>
              <a:t>I visited</a:t>
            </a:r>
          </a:p>
          <a:p>
            <a:pPr marL="457200" indent="-457200">
              <a:buFont typeface="+mj-lt"/>
              <a:buAutoNum type="alphaLcPeriod"/>
            </a:pPr>
            <a:r>
              <a:rPr lang="en-GB" sz="2400">
                <a:solidFill>
                  <a:schemeClr val="tx1"/>
                </a:solidFill>
              </a:rPr>
              <a:t>I lived</a:t>
            </a:r>
          </a:p>
          <a:p>
            <a:pPr marL="457200" indent="-457200">
              <a:buFont typeface="+mj-lt"/>
              <a:buAutoNum type="alphaLcPeriod"/>
            </a:pPr>
            <a:r>
              <a:rPr lang="en-GB" sz="2400">
                <a:solidFill>
                  <a:schemeClr val="tx1"/>
                </a:solidFill>
              </a:rPr>
              <a:t>I spoke</a:t>
            </a:r>
          </a:p>
          <a:p>
            <a:pPr marL="457200" indent="-457200">
              <a:buFont typeface="+mj-lt"/>
              <a:buAutoNum type="alphaLcPeriod"/>
            </a:pPr>
            <a:r>
              <a:rPr lang="en-GB" sz="2400">
                <a:solidFill>
                  <a:schemeClr val="tx1"/>
                </a:solidFill>
              </a:rPr>
              <a:t>I thought</a:t>
            </a:r>
          </a:p>
          <a:p>
            <a:pPr marL="457200" indent="-457200">
              <a:buFont typeface="+mj-lt"/>
              <a:buAutoNum type="alphaLcPeriod"/>
            </a:pPr>
            <a:endParaRPr lang="en-GB" sz="2400">
              <a:solidFill>
                <a:schemeClr val="tx1"/>
              </a:solidFill>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7626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6"/>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C3C3791B-50ED-B250-FE39-0FED3781946D}"/>
              </a:ext>
            </a:extLst>
          </p:cNvPr>
          <p:cNvSpPr txBox="1"/>
          <p:nvPr/>
        </p:nvSpPr>
        <p:spPr>
          <a:xfrm>
            <a:off x="762000" y="508144"/>
            <a:ext cx="10820400" cy="584775"/>
          </a:xfrm>
          <a:prstGeom prst="rect">
            <a:avLst/>
          </a:prstGeom>
          <a:noFill/>
        </p:spPr>
        <p:txBody>
          <a:bodyPr wrap="square" rtlCol="0">
            <a:spAutoFit/>
          </a:bodyPr>
          <a:lstStyle/>
          <a:p>
            <a:pPr algn="ctr"/>
            <a:r>
              <a:rPr lang="en-GB" sz="3200" b="1" u="sng">
                <a:solidFill>
                  <a:srgbClr val="C00000"/>
                </a:solidFill>
              </a:rPr>
              <a:t>RÉPONSES POSSIBLES – POSSIBLE ANSWERS</a:t>
            </a:r>
          </a:p>
        </p:txBody>
      </p:sp>
      <p:sp>
        <p:nvSpPr>
          <p:cNvPr id="9" name="TextBox 8">
            <a:extLst>
              <a:ext uri="{FF2B5EF4-FFF2-40B4-BE49-F238E27FC236}">
                <a16:creationId xmlns:a16="http://schemas.microsoft.com/office/drawing/2014/main" id="{45672F1C-0DEB-DD7A-2927-316E6D5650A3}"/>
              </a:ext>
            </a:extLst>
          </p:cNvPr>
          <p:cNvSpPr txBox="1"/>
          <p:nvPr/>
        </p:nvSpPr>
        <p:spPr>
          <a:xfrm>
            <a:off x="6387030" y="1712768"/>
            <a:ext cx="4455691" cy="465883"/>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une famille.</a:t>
            </a:r>
          </a:p>
        </p:txBody>
      </p:sp>
      <p:sp>
        <p:nvSpPr>
          <p:cNvPr id="10" name="TextBox 9">
            <a:extLst>
              <a:ext uri="{FF2B5EF4-FFF2-40B4-BE49-F238E27FC236}">
                <a16:creationId xmlns:a16="http://schemas.microsoft.com/office/drawing/2014/main" id="{1ACB07D3-7602-666A-E6B8-EC33252E82ED}"/>
              </a:ext>
            </a:extLst>
          </p:cNvPr>
          <p:cNvSpPr txBox="1"/>
          <p:nvPr/>
        </p:nvSpPr>
        <p:spPr>
          <a:xfrm>
            <a:off x="6387030" y="2537577"/>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4 enfants. </a:t>
            </a:r>
          </a:p>
        </p:txBody>
      </p:sp>
      <p:sp>
        <p:nvSpPr>
          <p:cNvPr id="12" name="TextBox 11">
            <a:extLst>
              <a:ext uri="{FF2B5EF4-FFF2-40B4-BE49-F238E27FC236}">
                <a16:creationId xmlns:a16="http://schemas.microsoft.com/office/drawing/2014/main" id="{58598A84-F859-8503-BD66-CD70E2AFF19C}"/>
              </a:ext>
            </a:extLst>
          </p:cNvPr>
          <p:cNvSpPr txBox="1"/>
          <p:nvPr/>
        </p:nvSpPr>
        <p:spPr>
          <a:xfrm>
            <a:off x="6387030" y="3293960"/>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 y a des parents.</a:t>
            </a:r>
          </a:p>
        </p:txBody>
      </p:sp>
      <p:sp>
        <p:nvSpPr>
          <p:cNvPr id="17" name="TextBox 16">
            <a:extLst>
              <a:ext uri="{FF2B5EF4-FFF2-40B4-BE49-F238E27FC236}">
                <a16:creationId xmlns:a16="http://schemas.microsoft.com/office/drawing/2014/main" id="{B715E635-51C7-E9FA-79E3-88C26E2F3D1B}"/>
              </a:ext>
            </a:extLst>
          </p:cNvPr>
          <p:cNvSpPr txBox="1"/>
          <p:nvPr/>
        </p:nvSpPr>
        <p:spPr>
          <a:xfrm>
            <a:off x="6387029" y="4152431"/>
            <a:ext cx="4747033" cy="461665"/>
          </a:xfrm>
          <a:prstGeom prst="rect">
            <a:avLst/>
          </a:prstGeom>
          <a:noFill/>
        </p:spPr>
        <p:txBody>
          <a:bodyPr wrap="square" rtlCol="0">
            <a:spAutoFit/>
          </a:bodyPr>
          <a:lstStyle/>
          <a:p>
            <a:r>
              <a:rPr lang="fr-FR" sz="2400">
                <a:solidFill>
                  <a:srgbClr val="C00000"/>
                </a:solidFill>
                <a:latin typeface="Comic Sans MS" panose="030F0702030302020204" pitchFamily="66" charset="0"/>
              </a:rPr>
              <a:t>Ils sont à Paris.</a:t>
            </a:r>
          </a:p>
        </p:txBody>
      </p:sp>
      <p:pic>
        <p:nvPicPr>
          <p:cNvPr id="18" name="Picture 17">
            <a:extLst>
              <a:ext uri="{FF2B5EF4-FFF2-40B4-BE49-F238E27FC236}">
                <a16:creationId xmlns:a16="http://schemas.microsoft.com/office/drawing/2014/main" id="{808F0091-013E-550F-C295-8B65CB9646B1}"/>
              </a:ext>
            </a:extLst>
          </p:cNvPr>
          <p:cNvPicPr>
            <a:picLocks noChangeAspect="1"/>
          </p:cNvPicPr>
          <p:nvPr/>
        </p:nvPicPr>
        <p:blipFill>
          <a:blip r:embed="rId7">
            <a:grayscl/>
          </a:blip>
          <a:stretch>
            <a:fillRect/>
          </a:stretch>
        </p:blipFill>
        <p:spPr>
          <a:xfrm>
            <a:off x="692869" y="1611275"/>
            <a:ext cx="3986594" cy="3193449"/>
          </a:xfrm>
          <a:prstGeom prst="rect">
            <a:avLst/>
          </a:prstGeom>
        </p:spPr>
      </p:pic>
    </p:spTree>
    <p:extLst>
      <p:ext uri="{BB962C8B-B14F-4D97-AF65-F5344CB8AC3E}">
        <p14:creationId xmlns:p14="http://schemas.microsoft.com/office/powerpoint/2010/main" val="14596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40000"/>
                    <a:lumOff val="6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r>
                <a:rPr lang="en-GB" sz="5400" b="1"/>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0" name="Picture 9">
            <a:extLst>
              <a:ext uri="{FF2B5EF4-FFF2-40B4-BE49-F238E27FC236}">
                <a16:creationId xmlns:a16="http://schemas.microsoft.com/office/drawing/2014/main" id="{C449AAC2-F80F-56C2-9415-E9C1443320E3}"/>
              </a:ext>
            </a:extLst>
          </p:cNvPr>
          <p:cNvPicPr>
            <a:picLocks noChangeAspect="1"/>
          </p:cNvPicPr>
          <p:nvPr/>
        </p:nvPicPr>
        <p:blipFill>
          <a:blip r:embed="rId13"/>
          <a:stretch>
            <a:fillRect/>
          </a:stretch>
        </p:blipFill>
        <p:spPr>
          <a:xfrm>
            <a:off x="0" y="1368151"/>
            <a:ext cx="6249272" cy="4658375"/>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4"/>
          <a:srcRect t="54395"/>
          <a:stretch/>
        </p:blipFill>
        <p:spPr>
          <a:xfrm>
            <a:off x="6335615" y="2008789"/>
            <a:ext cx="5624655" cy="3377098"/>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4994776" cy="461665"/>
          </a:xfrm>
          <a:prstGeom prst="rect">
            <a:avLst/>
          </a:prstGeom>
          <a:noFill/>
        </p:spPr>
        <p:txBody>
          <a:bodyPr wrap="square">
            <a:spAutoFit/>
          </a:bodyPr>
          <a:lstStyle/>
          <a:p>
            <a:r>
              <a:rPr lang="en-GB" sz="2400"/>
              <a:t>Now on your own!</a:t>
            </a:r>
          </a:p>
        </p:txBody>
      </p:sp>
    </p:spTree>
    <p:extLst>
      <p:ext uri="{BB962C8B-B14F-4D97-AF65-F5344CB8AC3E}">
        <p14:creationId xmlns:p14="http://schemas.microsoft.com/office/powerpoint/2010/main" val="126839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80000"/>
                                        <p:tgtEl>
                                          <p:spTgt spid="14"/>
                                        </p:tgtEl>
                                      </p:cBhvr>
                                    </p:animEffect>
                                  </p:childTnLst>
                                </p:cTn>
                              </p:par>
                              <p:par>
                                <p:cTn id="12" presetID="1" presetClass="mediacall" presetSubtype="0" fill="hold" nodeType="withEffect">
                                  <p:stCondLst>
                                    <p:cond delay="0"/>
                                  </p:stCondLst>
                                  <p:childTnLst>
                                    <p:cmd type="call" cmd="playFrom(0.0)">
                                      <p:cBhvr>
                                        <p:cTn id="13"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0" y="2576609"/>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knowing how to describe a photo for the writing paper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translate key verbs in the past tense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8011906" y="63644"/>
            <a:ext cx="41800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2" name="Graphic 1" descr="Checkmark with solid fill">
            <a:extLst>
              <a:ext uri="{FF2B5EF4-FFF2-40B4-BE49-F238E27FC236}">
                <a16:creationId xmlns:a16="http://schemas.microsoft.com/office/drawing/2014/main" id="{53CC1F11-638E-AD7A-27CB-80129EADDC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04505" y="2892414"/>
            <a:ext cx="621831" cy="621831"/>
          </a:xfrm>
          <a:prstGeom prst="rect">
            <a:avLst/>
          </a:prstGeom>
        </p:spPr>
      </p:pic>
      <p:pic>
        <p:nvPicPr>
          <p:cNvPr id="3" name="Graphic 2" descr="Checkmark with solid fill">
            <a:extLst>
              <a:ext uri="{FF2B5EF4-FFF2-40B4-BE49-F238E27FC236}">
                <a16:creationId xmlns:a16="http://schemas.microsoft.com/office/drawing/2014/main" id="{9DA7D1D2-FD18-8E29-FE8B-5263A1D5C0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47327" y="2807169"/>
            <a:ext cx="621831" cy="621831"/>
          </a:xfrm>
          <a:prstGeom prst="rect">
            <a:avLst/>
          </a:prstGeom>
        </p:spPr>
      </p:pic>
    </p:spTree>
    <p:extLst>
      <p:ext uri="{BB962C8B-B14F-4D97-AF65-F5344CB8AC3E}">
        <p14:creationId xmlns:p14="http://schemas.microsoft.com/office/powerpoint/2010/main" val="189314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FF91D529-0D6A-46C4-7752-BD8841BDDF2B}"/>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This is how you will be assessed for the translation:</a:t>
            </a:r>
          </a:p>
        </p:txBody>
      </p:sp>
      <p:sp>
        <p:nvSpPr>
          <p:cNvPr id="5" name="TextBox 4">
            <a:extLst>
              <a:ext uri="{FF2B5EF4-FFF2-40B4-BE49-F238E27FC236}">
                <a16:creationId xmlns:a16="http://schemas.microsoft.com/office/drawing/2014/main" id="{97678488-413E-9FAD-18FC-C4D845ACA146}"/>
              </a:ext>
            </a:extLst>
          </p:cNvPr>
          <p:cNvSpPr txBox="1"/>
          <p:nvPr/>
        </p:nvSpPr>
        <p:spPr>
          <a:xfrm>
            <a:off x="6129149" y="845158"/>
            <a:ext cx="5243604" cy="5262979"/>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ea typeface="+mn-ea"/>
                <a:cs typeface="Calibri"/>
              </a:rPr>
              <a:t>Application of </a:t>
            </a:r>
            <a:r>
              <a:rPr kumimoji="0" lang="en-GB" sz="2400" b="1" i="0" u="none" strike="noStrike" kern="1200" cap="none" spc="0" normalizeH="0" baseline="0" noProof="1">
                <a:ln>
                  <a:noFill/>
                </a:ln>
                <a:solidFill>
                  <a:prstClr val="black"/>
                </a:solidFill>
                <a:effectLst/>
                <a:highlight>
                  <a:srgbClr val="FFFF00"/>
                </a:highlight>
                <a:uLnTx/>
                <a:uFillTx/>
                <a:ea typeface="+mn-ea"/>
                <a:cs typeface="Calibri"/>
              </a:rPr>
              <a:t>grammatical knowledge of language and structures </a:t>
            </a:r>
            <a:r>
              <a:rPr kumimoji="0" lang="en-GB" sz="2400" b="1" i="0" u="none" strike="noStrike" kern="1200" cap="none" spc="0" normalizeH="0" baseline="0" noProof="1">
                <a:ln>
                  <a:noFill/>
                </a:ln>
                <a:solidFill>
                  <a:prstClr val="black"/>
                </a:solidFill>
                <a:effectLst/>
                <a:uLnTx/>
                <a:uFillTx/>
                <a:ea typeface="+mn-ea"/>
                <a:cs typeface="Calibri"/>
              </a:rPr>
              <a:t>(5 marks)</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noProof="1">
                <a:solidFill>
                  <a:prstClr val="black"/>
                </a:solidFill>
                <a:cs typeface="Calibri"/>
              </a:rPr>
              <a:t>5: V</a:t>
            </a:r>
            <a:r>
              <a:rPr lang="en-GB" sz="2400" err="1"/>
              <a:t>ery</a:t>
            </a:r>
            <a:r>
              <a:rPr lang="en-GB" sz="2400"/>
              <a:t> good knowledge of vocabulary and structures; highly 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4: Good knowledge of vocabulary and structures; generally 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3: Reasonable knowledge of vocabulary and structures; more accurate than inaccurate.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2: Limited knowledge of vocabulary and structures; generally inaccurate. </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a:t>1: Very limited knowledge of vocabulary and structures; highly inaccurate.</a:t>
            </a:r>
            <a:endParaRPr kumimoji="0" lang="en-GB" sz="2400" b="0" i="0" u="none" strike="noStrike" kern="1200" cap="none" spc="0" normalizeH="0" baseline="0" noProof="1">
              <a:ln>
                <a:noFill/>
              </a:ln>
              <a:solidFill>
                <a:prstClr val="black"/>
              </a:solidFill>
              <a:effectLst/>
              <a:uLnTx/>
              <a:uFillTx/>
              <a:ea typeface="+mn-ea"/>
              <a:cs typeface="Calibri"/>
            </a:endParaRPr>
          </a:p>
        </p:txBody>
      </p:sp>
      <p:sp>
        <p:nvSpPr>
          <p:cNvPr id="11" name="TextBox 10">
            <a:extLst>
              <a:ext uri="{FF2B5EF4-FFF2-40B4-BE49-F238E27FC236}">
                <a16:creationId xmlns:a16="http://schemas.microsoft.com/office/drawing/2014/main" id="{05336661-257A-1FD7-48C6-676FE4F466B0}"/>
              </a:ext>
            </a:extLst>
          </p:cNvPr>
          <p:cNvSpPr txBox="1"/>
          <p:nvPr/>
        </p:nvSpPr>
        <p:spPr>
          <a:xfrm>
            <a:off x="819247" y="855879"/>
            <a:ext cx="4839212" cy="4893647"/>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ea typeface="+mn-ea"/>
                <a:cs typeface="Calibri"/>
              </a:rPr>
              <a:t>Conveying key messages (5 marks)</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ea typeface="+mn-ea"/>
              <a:cs typeface="Calibri"/>
            </a:endParaRP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lang="en-GB" sz="2400" noProof="1">
                <a:solidFill>
                  <a:prstClr val="black"/>
                </a:solidFill>
                <a:cs typeface="Calibri"/>
              </a:rPr>
              <a:t>5: </a:t>
            </a:r>
            <a:r>
              <a:rPr kumimoji="0" lang="en-GB" sz="2400" b="0" i="0" u="none" strike="noStrike" kern="1200" cap="none" spc="0" normalizeH="0" baseline="0" noProof="1">
                <a:ln>
                  <a:noFill/>
                </a:ln>
                <a:solidFill>
                  <a:prstClr val="black"/>
                </a:solidFill>
                <a:effectLst/>
                <a:uLnTx/>
                <a:uFillTx/>
                <a:ea typeface="+mn-ea"/>
                <a:cs typeface="Calibri"/>
              </a:rPr>
              <a:t>All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ea typeface="+mn-ea"/>
              <a:cs typeface="Calibri"/>
            </a:endParaRP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4: Nearly all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3: Most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ea typeface="+mn-ea"/>
              <a:cs typeface="Calibri"/>
            </a:endParaRP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2: Some key messages are conveyed.</a:t>
            </a:r>
          </a:p>
          <a:p>
            <a:pPr marL="342900" marR="0" lvl="0" indent="-342900" algn="l" defTabSz="914400" rtl="0" eaLnBrk="1" fontAlgn="auto" latinLnBrk="0" hangingPunct="1">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ea typeface="+mn-ea"/>
                <a:cs typeface="Calibri"/>
              </a:rPr>
              <a:t>1: Few key messages are conveyed.</a:t>
            </a:r>
          </a:p>
        </p:txBody>
      </p:sp>
      <p:sp>
        <p:nvSpPr>
          <p:cNvPr id="20" name="TextBox 19">
            <a:extLst>
              <a:ext uri="{FF2B5EF4-FFF2-40B4-BE49-F238E27FC236}">
                <a16:creationId xmlns:a16="http://schemas.microsoft.com/office/drawing/2014/main" id="{82CAAB42-7C11-AAF6-0C0A-08406D28540A}"/>
              </a:ext>
            </a:extLst>
          </p:cNvPr>
          <p:cNvSpPr txBox="1"/>
          <p:nvPr/>
        </p:nvSpPr>
        <p:spPr>
          <a:xfrm>
            <a:off x="646956" y="606154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this</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a:t>
            </a:r>
          </a:p>
        </p:txBody>
      </p:sp>
    </p:spTree>
    <p:extLst>
      <p:ext uri="{BB962C8B-B14F-4D97-AF65-F5344CB8AC3E}">
        <p14:creationId xmlns:p14="http://schemas.microsoft.com/office/powerpoint/2010/main" val="36469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95520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To describe actions in the past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we use ‘le passé composé’. There are 3 steps:</a:t>
            </a:r>
          </a:p>
          <a:p>
            <a:pPr marL="0" marR="0" lvl="0" indent="0" algn="l" defTabSz="914400" rtl="0" eaLnBrk="1" fontAlgn="auto" latinLnBrk="0" hangingPunct="1">
              <a:spcBef>
                <a:spcPts val="0"/>
              </a:spcBef>
              <a:spcAft>
                <a:spcPts val="0"/>
              </a:spcAft>
              <a:buClrTx/>
              <a:buSzTx/>
              <a:buFontTx/>
              <a:buNone/>
              <a:tabLst/>
              <a:defRPr/>
            </a:pPr>
            <a:r>
              <a:rPr lang="fr-CA" sz="2400" noProof="1">
                <a:solidFill>
                  <a:srgbClr val="000000"/>
                </a:solidFill>
                <a:latin typeface="Calibri" panose="020F0502020204030204" pitchFamily="34" charset="0"/>
                <a:ea typeface="Times New Roman" panose="02020603050405020304" pitchFamily="18" charset="0"/>
                <a:cs typeface="Calibri" panose="020F0502020204030204" pitchFamily="34" charset="0"/>
              </a:rPr>
              <a:t>What are they?</a:t>
            </a:r>
            <a:endPar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subject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(noun or pronoun)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 tu, il, ils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Conjugate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‘avoir’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have) in the present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ai</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ont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Drop the last two letters of the infinitive verb and add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mang</a:t>
            </a:r>
            <a:r>
              <a:rPr kumimoji="0" lang="fr-CA" sz="2400" b="0" i="0" u="none" strike="sng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mang</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spot</a:t>
            </a:r>
            <a:r>
              <a:rPr kumimoji="0" lang="fr-CA" sz="2400" b="0" i="0" u="none" strike="noStrike" kern="1200" cap="none" spc="0" normalizeH="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the error and correct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j’ai jouer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effectLst/>
                <a:uLnTx/>
                <a:uFillTx/>
                <a:latin typeface="Calibri" panose="020F0502020204030204" pitchFamily="34" charset="0"/>
                <a:ea typeface="Times New Roman" panose="02020603050405020304" pitchFamily="18" charset="0"/>
                <a:cs typeface="Calibri" panose="020F0502020204030204" pitchFamily="34" charset="0"/>
              </a:rPr>
              <a:t>j’ai jou</a:t>
            </a:r>
            <a:r>
              <a:rPr kumimoji="0" lang="en-GB" sz="2400" b="1" i="0" u="sng" strike="noStrike" kern="1200" cap="none" spc="0" normalizeH="0" baseline="0" noProof="1">
                <a:ln>
                  <a:noFill/>
                </a:ln>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é</a:t>
            </a:r>
          </a:p>
          <a:p>
            <a:pPr marL="457200" lvl="0" indent="-457200">
              <a:buFontTx/>
              <a:buAutoNum type="arabicPeriod"/>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écouté		_______________	4. </a:t>
            </a: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elle ai visiter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lvl="0" indent="-457200">
              <a:buFontTx/>
              <a:buAutoNum type="arabicPeriod"/>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a travaille 	_______________	5. il a </a:t>
            </a: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regardé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lvl="0" indent="-457200">
              <a:buFontTx/>
              <a:buAutoNum type="arabicPeriod"/>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elles a </a:t>
            </a: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visité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6. elle</a:t>
            </a:r>
            <a:r>
              <a:rPr kumimoji="0" lang="en-GB" sz="2400" b="0" i="0" u="none" strike="noStrike" kern="1200" cap="none" spc="0" normalizeH="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nagé	 	______________</a:t>
            </a:r>
          </a:p>
          <a:p>
            <a:pPr marL="457200" lvl="0" indent="-457200">
              <a:buFontTx/>
              <a:buAutoNum type="arabicPeriod"/>
              <a:defRPr/>
            </a:pP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jai nager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_______________	8. </a:t>
            </a: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il ont écouté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0" name="Rectangle: Rounded Corners 9">
            <a:extLst>
              <a:ext uri="{FF2B5EF4-FFF2-40B4-BE49-F238E27FC236}">
                <a16:creationId xmlns:a16="http://schemas.microsoft.com/office/drawing/2014/main" id="{A6AA3F93-BB49-20B8-4E4C-FFEC93E195EE}"/>
              </a:ext>
            </a:extLst>
          </p:cNvPr>
          <p:cNvSpPr/>
          <p:nvPr/>
        </p:nvSpPr>
        <p:spPr>
          <a:xfrm>
            <a:off x="3207657" y="2119085"/>
            <a:ext cx="3222172"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CBD38B3E-F0CD-9609-5250-CC0D4DD24DC6}"/>
              </a:ext>
            </a:extLst>
          </p:cNvPr>
          <p:cNvSpPr/>
          <p:nvPr/>
        </p:nvSpPr>
        <p:spPr>
          <a:xfrm>
            <a:off x="3164115" y="2505091"/>
            <a:ext cx="1915886"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36C483F6-E8A2-887D-82BF-FBCDD4FDF8E8}"/>
              </a:ext>
            </a:extLst>
          </p:cNvPr>
          <p:cNvSpPr/>
          <p:nvPr/>
        </p:nvSpPr>
        <p:spPr>
          <a:xfrm>
            <a:off x="8492308" y="2517879"/>
            <a:ext cx="3068939"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5E2334B2-036B-CC22-FFED-82395BD06BD6}"/>
              </a:ext>
            </a:extLst>
          </p:cNvPr>
          <p:cNvSpPr/>
          <p:nvPr/>
        </p:nvSpPr>
        <p:spPr>
          <a:xfrm>
            <a:off x="3497943" y="2877835"/>
            <a:ext cx="133531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4CCF41AB-5367-7F69-6175-D4B3421D4D63}"/>
              </a:ext>
            </a:extLst>
          </p:cNvPr>
          <p:cNvSpPr/>
          <p:nvPr/>
        </p:nvSpPr>
        <p:spPr>
          <a:xfrm>
            <a:off x="5689593" y="2877834"/>
            <a:ext cx="1698180"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BB702733-C2DB-69F7-AE8A-67EC5C36486D}"/>
              </a:ext>
            </a:extLst>
          </p:cNvPr>
          <p:cNvSpPr/>
          <p:nvPr/>
        </p:nvSpPr>
        <p:spPr>
          <a:xfrm>
            <a:off x="8488693" y="2893361"/>
            <a:ext cx="133531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Rounded Corners 19">
            <a:extLst>
              <a:ext uri="{FF2B5EF4-FFF2-40B4-BE49-F238E27FC236}">
                <a16:creationId xmlns:a16="http://schemas.microsoft.com/office/drawing/2014/main" id="{3DCEB8FA-1AE7-AA90-D291-7201A8DC81E9}"/>
              </a:ext>
            </a:extLst>
          </p:cNvPr>
          <p:cNvSpPr/>
          <p:nvPr/>
        </p:nvSpPr>
        <p:spPr>
          <a:xfrm>
            <a:off x="8483708" y="3265018"/>
            <a:ext cx="133531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125A9271-8E4E-0931-7243-0582D43CD597}"/>
              </a:ext>
            </a:extLst>
          </p:cNvPr>
          <p:cNvSpPr/>
          <p:nvPr/>
        </p:nvSpPr>
        <p:spPr>
          <a:xfrm>
            <a:off x="8488695" y="2133598"/>
            <a:ext cx="306893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24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7" grpId="0" animBg="1"/>
      <p:bldP spid="18" grpId="0" animBg="1"/>
      <p:bldP spid="19" grpId="0" animBg="1"/>
      <p:bldP spid="20"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89364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Some common verbs are irregular, they do not follow the pattern.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Can you remember them?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allé(e)	I went			j’ai fait		I did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c’était		it was</a:t>
            </a:r>
            <a:r>
              <a:rPr lang="fr-CA" sz="2400" b="1" noProof="1">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il a fait		he did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I ate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j’ai mangé.</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listened		_______________	4. she did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 went		_______________	5. </a:t>
            </a: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I ate	</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she visited		_______________	6. I made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lang="en-GB" sz="2400" noProof="1">
                <a:solidFill>
                  <a:prstClr val="black"/>
                </a:solidFill>
                <a:latin typeface="Calibri" panose="020F0502020204030204" pitchFamily="34" charset="0"/>
                <a:ea typeface="Times New Roman" panose="02020603050405020304" pitchFamily="18" charset="0"/>
                <a:cs typeface="Calibri" panose="020F0502020204030204" pitchFamily="34" charset="0"/>
              </a:rPr>
              <a:t>they</a:t>
            </a: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lived		_______________	8. they celebrated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5" name="Rectangle 4">
            <a:extLst>
              <a:ext uri="{FF2B5EF4-FFF2-40B4-BE49-F238E27FC236}">
                <a16:creationId xmlns:a16="http://schemas.microsoft.com/office/drawing/2014/main" id="{147542AF-9311-8EDE-A7CE-B79F12689B02}"/>
              </a:ext>
            </a:extLst>
          </p:cNvPr>
          <p:cNvSpPr/>
          <p:nvPr/>
        </p:nvSpPr>
        <p:spPr>
          <a:xfrm>
            <a:off x="0" y="162819"/>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Magnifying glass with solid fill">
            <a:extLst>
              <a:ext uri="{FF2B5EF4-FFF2-40B4-BE49-F238E27FC236}">
                <a16:creationId xmlns:a16="http://schemas.microsoft.com/office/drawing/2014/main" id="{CEA258E9-36BE-9A9C-14A2-5EADE73E17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1193" y="162819"/>
            <a:ext cx="1175766" cy="1175766"/>
          </a:xfrm>
          <a:prstGeom prst="rect">
            <a:avLst/>
          </a:prstGeom>
        </p:spPr>
      </p:pic>
      <p:sp>
        <p:nvSpPr>
          <p:cNvPr id="9" name="TextBox 8">
            <a:extLst>
              <a:ext uri="{FF2B5EF4-FFF2-40B4-BE49-F238E27FC236}">
                <a16:creationId xmlns:a16="http://schemas.microsoft.com/office/drawing/2014/main" id="{AC3302B1-A67C-0236-AB20-C0658340C900}"/>
              </a:ext>
            </a:extLst>
          </p:cNvPr>
          <p:cNvSpPr txBox="1"/>
          <p:nvPr/>
        </p:nvSpPr>
        <p:spPr>
          <a:xfrm>
            <a:off x="446547" y="498054"/>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sp>
        <p:nvSpPr>
          <p:cNvPr id="10" name="Rectangle: Rounded Corners 9">
            <a:extLst>
              <a:ext uri="{FF2B5EF4-FFF2-40B4-BE49-F238E27FC236}">
                <a16:creationId xmlns:a16="http://schemas.microsoft.com/office/drawing/2014/main" id="{1079FBFE-F6DA-35F5-CD37-BD7B3E593D29}"/>
              </a:ext>
            </a:extLst>
          </p:cNvPr>
          <p:cNvSpPr/>
          <p:nvPr/>
        </p:nvSpPr>
        <p:spPr>
          <a:xfrm>
            <a:off x="832293" y="2510971"/>
            <a:ext cx="178027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D1DC5A3D-3DC4-CCB1-589E-8BC96776D3C1}"/>
              </a:ext>
            </a:extLst>
          </p:cNvPr>
          <p:cNvSpPr/>
          <p:nvPr/>
        </p:nvSpPr>
        <p:spPr>
          <a:xfrm>
            <a:off x="817802" y="2993490"/>
            <a:ext cx="178027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791B3799-EA4D-AC88-CA43-ADA0DA2593B1}"/>
              </a:ext>
            </a:extLst>
          </p:cNvPr>
          <p:cNvSpPr/>
          <p:nvPr/>
        </p:nvSpPr>
        <p:spPr>
          <a:xfrm>
            <a:off x="5205861" y="2510971"/>
            <a:ext cx="178027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64D13345-41FD-2852-AEFE-98A706091949}"/>
              </a:ext>
            </a:extLst>
          </p:cNvPr>
          <p:cNvSpPr/>
          <p:nvPr/>
        </p:nvSpPr>
        <p:spPr>
          <a:xfrm>
            <a:off x="5191370" y="2993490"/>
            <a:ext cx="178027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6665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228EB1-14AC-44D8-26D5-AFBBE1BFF979}"/>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A96EBCD1-ADC7-E2DE-F31D-DE8C7542859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Graphic 6" descr="Bullseye with solid fill">
              <a:extLst>
                <a:ext uri="{FF2B5EF4-FFF2-40B4-BE49-F238E27FC236}">
                  <a16:creationId xmlns:a16="http://schemas.microsoft.com/office/drawing/2014/main" id="{A8A3CC60-6685-E574-5EF0-6FFAAC973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8" name="Rectangle 7">
              <a:extLst>
                <a:ext uri="{FF2B5EF4-FFF2-40B4-BE49-F238E27FC236}">
                  <a16:creationId xmlns:a16="http://schemas.microsoft.com/office/drawing/2014/main" id="{CC1A1AFE-79D4-2250-1B56-BA7AB3D9006A}"/>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B38AA7D-6F49-21EF-32D9-B204E5A79F69}"/>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1" name="Picture 10">
            <a:extLst>
              <a:ext uri="{FF2B5EF4-FFF2-40B4-BE49-F238E27FC236}">
                <a16:creationId xmlns:a16="http://schemas.microsoft.com/office/drawing/2014/main" id="{DEE936B0-6A42-03D0-5B43-ACF41F01DEAF}"/>
              </a:ext>
            </a:extLst>
          </p:cNvPr>
          <p:cNvPicPr>
            <a:picLocks noChangeAspect="1"/>
          </p:cNvPicPr>
          <p:nvPr/>
        </p:nvPicPr>
        <p:blipFill>
          <a:blip r:embed="rId6"/>
          <a:stretch>
            <a:fillRect/>
          </a:stretch>
        </p:blipFill>
        <p:spPr>
          <a:xfrm>
            <a:off x="5206999" y="437651"/>
            <a:ext cx="5619653" cy="5953240"/>
          </a:xfrm>
          <a:prstGeom prst="rect">
            <a:avLst/>
          </a:prstGeom>
        </p:spPr>
      </p:pic>
      <p:sp>
        <p:nvSpPr>
          <p:cNvPr id="13" name="TextBox 12">
            <a:extLst>
              <a:ext uri="{FF2B5EF4-FFF2-40B4-BE49-F238E27FC236}">
                <a16:creationId xmlns:a16="http://schemas.microsoft.com/office/drawing/2014/main" id="{EE51BD43-DC34-C200-5DC9-14B561B40689}"/>
              </a:ext>
            </a:extLst>
          </p:cNvPr>
          <p:cNvSpPr txBox="1"/>
          <p:nvPr/>
        </p:nvSpPr>
        <p:spPr>
          <a:xfrm>
            <a:off x="5981700" y="1912423"/>
            <a:ext cx="4844952" cy="461665"/>
          </a:xfrm>
          <a:prstGeom prst="rect">
            <a:avLst/>
          </a:prstGeom>
          <a:solidFill>
            <a:srgbClr val="EEF5FB"/>
          </a:solidFill>
        </p:spPr>
        <p:txBody>
          <a:bodyPr wrap="square">
            <a:spAutoFit/>
          </a:bodyPr>
          <a:lstStyle/>
          <a:p>
            <a:r>
              <a:rPr lang="en-GB" sz="2400"/>
              <a:t>I don’t like science. </a:t>
            </a:r>
          </a:p>
        </p:txBody>
      </p:sp>
      <p:sp>
        <p:nvSpPr>
          <p:cNvPr id="15" name="TextBox 14">
            <a:extLst>
              <a:ext uri="{FF2B5EF4-FFF2-40B4-BE49-F238E27FC236}">
                <a16:creationId xmlns:a16="http://schemas.microsoft.com/office/drawing/2014/main" id="{A5E323F7-64DB-3800-C694-B2B856917CC0}"/>
              </a:ext>
            </a:extLst>
          </p:cNvPr>
          <p:cNvSpPr txBox="1"/>
          <p:nvPr/>
        </p:nvSpPr>
        <p:spPr>
          <a:xfrm>
            <a:off x="5981700" y="5085165"/>
            <a:ext cx="5619653" cy="461665"/>
          </a:xfrm>
          <a:prstGeom prst="rect">
            <a:avLst/>
          </a:prstGeom>
          <a:solidFill>
            <a:srgbClr val="EEF5FB"/>
          </a:solidFill>
        </p:spPr>
        <p:txBody>
          <a:bodyPr wrap="square">
            <a:spAutoFit/>
          </a:bodyPr>
          <a:lstStyle/>
          <a:p>
            <a:r>
              <a:rPr lang="en-GB" sz="2400"/>
              <a:t>Last week I went to a match with my uncle.</a:t>
            </a:r>
          </a:p>
        </p:txBody>
      </p:sp>
      <p:sp>
        <p:nvSpPr>
          <p:cNvPr id="17" name="TextBox 16">
            <a:extLst>
              <a:ext uri="{FF2B5EF4-FFF2-40B4-BE49-F238E27FC236}">
                <a16:creationId xmlns:a16="http://schemas.microsoft.com/office/drawing/2014/main" id="{E2514E18-23D2-D6E2-0012-CCC20CA148F7}"/>
              </a:ext>
            </a:extLst>
          </p:cNvPr>
          <p:cNvSpPr txBox="1"/>
          <p:nvPr/>
        </p:nvSpPr>
        <p:spPr>
          <a:xfrm>
            <a:off x="5981700" y="3991325"/>
            <a:ext cx="5150397" cy="461665"/>
          </a:xfrm>
          <a:prstGeom prst="rect">
            <a:avLst/>
          </a:prstGeom>
          <a:solidFill>
            <a:srgbClr val="EEF5FB"/>
          </a:solidFill>
        </p:spPr>
        <p:txBody>
          <a:bodyPr wrap="square">
            <a:spAutoFit/>
          </a:bodyPr>
          <a:lstStyle/>
          <a:p>
            <a:r>
              <a:rPr lang="en-GB" sz="2400"/>
              <a:t>Normally we do sport at the youth club. </a:t>
            </a:r>
          </a:p>
        </p:txBody>
      </p:sp>
      <p:sp>
        <p:nvSpPr>
          <p:cNvPr id="19" name="TextBox 18">
            <a:extLst>
              <a:ext uri="{FF2B5EF4-FFF2-40B4-BE49-F238E27FC236}">
                <a16:creationId xmlns:a16="http://schemas.microsoft.com/office/drawing/2014/main" id="{EB4C0B60-9DFC-193A-2EF8-12BB7BD4361E}"/>
              </a:ext>
            </a:extLst>
          </p:cNvPr>
          <p:cNvSpPr txBox="1"/>
          <p:nvPr/>
        </p:nvSpPr>
        <p:spPr>
          <a:xfrm>
            <a:off x="5981700" y="2821801"/>
            <a:ext cx="4844952" cy="461665"/>
          </a:xfrm>
          <a:prstGeom prst="rect">
            <a:avLst/>
          </a:prstGeom>
          <a:solidFill>
            <a:srgbClr val="EEF5FB"/>
          </a:solidFill>
        </p:spPr>
        <p:txBody>
          <a:bodyPr wrap="square">
            <a:spAutoFit/>
          </a:bodyPr>
          <a:lstStyle/>
          <a:p>
            <a:r>
              <a:rPr lang="en-GB" sz="2400"/>
              <a:t>There is a lot of pollution in the river. </a:t>
            </a:r>
          </a:p>
        </p:txBody>
      </p:sp>
      <p:sp>
        <p:nvSpPr>
          <p:cNvPr id="21" name="TextBox 20">
            <a:extLst>
              <a:ext uri="{FF2B5EF4-FFF2-40B4-BE49-F238E27FC236}">
                <a16:creationId xmlns:a16="http://schemas.microsoft.com/office/drawing/2014/main" id="{C949DD8D-9829-90C7-9B4B-02DEBE9227E9}"/>
              </a:ext>
            </a:extLst>
          </p:cNvPr>
          <p:cNvSpPr txBox="1"/>
          <p:nvPr/>
        </p:nvSpPr>
        <p:spPr>
          <a:xfrm>
            <a:off x="5981700" y="802386"/>
            <a:ext cx="4953000" cy="461665"/>
          </a:xfrm>
          <a:prstGeom prst="rect">
            <a:avLst/>
          </a:prstGeom>
          <a:solidFill>
            <a:srgbClr val="EEF5FB"/>
          </a:solidFill>
        </p:spPr>
        <p:txBody>
          <a:bodyPr wrap="square">
            <a:spAutoFit/>
          </a:bodyPr>
          <a:lstStyle/>
          <a:p>
            <a:r>
              <a:rPr lang="en-GB" sz="2400"/>
              <a:t>I am small and kind. </a:t>
            </a:r>
          </a:p>
        </p:txBody>
      </p:sp>
      <p:sp>
        <p:nvSpPr>
          <p:cNvPr id="22" name="TextBox 21">
            <a:extLst>
              <a:ext uri="{FF2B5EF4-FFF2-40B4-BE49-F238E27FC236}">
                <a16:creationId xmlns:a16="http://schemas.microsoft.com/office/drawing/2014/main" id="{7AA9B75E-513F-D769-37DF-4999DCC0AE16}"/>
              </a:ext>
            </a:extLst>
          </p:cNvPr>
          <p:cNvSpPr txBox="1"/>
          <p:nvPr/>
        </p:nvSpPr>
        <p:spPr>
          <a:xfrm>
            <a:off x="625531" y="662857"/>
            <a:ext cx="4403670" cy="4893647"/>
          </a:xfrm>
          <a:prstGeom prst="rect">
            <a:avLst/>
          </a:prstGeom>
          <a:noFill/>
        </p:spPr>
        <p:txBody>
          <a:bodyPr wrap="square" rtlCol="0">
            <a:spAutoFit/>
          </a:bodyPr>
          <a:lstStyle/>
          <a:p>
            <a:r>
              <a:rPr lang="en-GB" sz="2400"/>
              <a:t>This is what the translation question looks like.</a:t>
            </a:r>
          </a:p>
          <a:p>
            <a:endParaRPr lang="en-GB" sz="2400">
              <a:solidFill>
                <a:srgbClr val="C00000"/>
              </a:solidFill>
            </a:endParaRPr>
          </a:p>
          <a:p>
            <a:r>
              <a:rPr lang="en-GB" sz="2400">
                <a:solidFill>
                  <a:srgbClr val="C00000"/>
                </a:solidFill>
              </a:rPr>
              <a:t>Where is the sentence in the past tense?</a:t>
            </a:r>
            <a:endParaRPr lang="fr-FR" sz="2400">
              <a:solidFill>
                <a:srgbClr val="C00000"/>
              </a:solidFill>
            </a:endParaRPr>
          </a:p>
          <a:p>
            <a:endParaRPr lang="en-GB" sz="2400"/>
          </a:p>
          <a:p>
            <a:r>
              <a:rPr lang="en-GB" sz="2400"/>
              <a:t>The </a:t>
            </a:r>
            <a:r>
              <a:rPr lang="en-GB" sz="2400" b="1"/>
              <a:t>last sentence </a:t>
            </a:r>
            <a:r>
              <a:rPr lang="en-GB" sz="2400"/>
              <a:t>you need to translate is often in the </a:t>
            </a:r>
            <a:r>
              <a:rPr lang="en-GB" sz="2400" b="1"/>
              <a:t>past tense</a:t>
            </a:r>
            <a:r>
              <a:rPr lang="en-GB" sz="2400"/>
              <a:t>.</a:t>
            </a:r>
          </a:p>
          <a:p>
            <a:endParaRPr lang="en-GB" sz="2400"/>
          </a:p>
          <a:p>
            <a:r>
              <a:rPr lang="en-GB" sz="2400"/>
              <a:t>Ensure you read all the sentences first and identify where the sentence in the past tense is.</a:t>
            </a:r>
          </a:p>
        </p:txBody>
      </p:sp>
      <p:pic>
        <p:nvPicPr>
          <p:cNvPr id="24" name="Picture 23">
            <a:extLst>
              <a:ext uri="{FF2B5EF4-FFF2-40B4-BE49-F238E27FC236}">
                <a16:creationId xmlns:a16="http://schemas.microsoft.com/office/drawing/2014/main" id="{79048691-74EC-D098-65AF-0E30DD4F9BF7}"/>
              </a:ext>
            </a:extLst>
          </p:cNvPr>
          <p:cNvPicPr>
            <a:picLocks noChangeAspect="1"/>
          </p:cNvPicPr>
          <p:nvPr/>
        </p:nvPicPr>
        <p:blipFill>
          <a:blip r:embed="rId7"/>
          <a:stretch>
            <a:fillRect/>
          </a:stretch>
        </p:blipFill>
        <p:spPr>
          <a:xfrm>
            <a:off x="12974540" y="406306"/>
            <a:ext cx="6820852" cy="6354062"/>
          </a:xfrm>
          <a:prstGeom prst="rect">
            <a:avLst/>
          </a:prstGeom>
        </p:spPr>
      </p:pic>
    </p:spTree>
    <p:extLst>
      <p:ext uri="{BB962C8B-B14F-4D97-AF65-F5344CB8AC3E}">
        <p14:creationId xmlns:p14="http://schemas.microsoft.com/office/powerpoint/2010/main" val="335585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1" nodeType="clickEffect">
                                  <p:stCondLst>
                                    <p:cond delay="0"/>
                                  </p:stCondLst>
                                  <p:childTnLst>
                                    <p:animRot by="21600000">
                                      <p:cBhvr>
                                        <p:cTn id="30" dur="2000" fill="hold"/>
                                        <p:tgtEl>
                                          <p:spTgt spid="1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5" grpId="1" animBg="1"/>
      <p:bldP spid="17" grpId="0" animBg="1"/>
      <p:bldP spid="19"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228EB1-14AC-44D8-26D5-AFBBE1BFF979}"/>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A96EBCD1-ADC7-E2DE-F31D-DE8C7542859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Graphic 6" descr="Bullseye with solid fill">
              <a:extLst>
                <a:ext uri="{FF2B5EF4-FFF2-40B4-BE49-F238E27FC236}">
                  <a16:creationId xmlns:a16="http://schemas.microsoft.com/office/drawing/2014/main" id="{A8A3CC60-6685-E574-5EF0-6FFAAC973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8" name="Rectangle 7">
              <a:extLst>
                <a:ext uri="{FF2B5EF4-FFF2-40B4-BE49-F238E27FC236}">
                  <a16:creationId xmlns:a16="http://schemas.microsoft.com/office/drawing/2014/main" id="{CC1A1AFE-79D4-2250-1B56-BA7AB3D9006A}"/>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B38AA7D-6F49-21EF-32D9-B204E5A79F69}"/>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2" name="TextBox 21">
            <a:extLst>
              <a:ext uri="{FF2B5EF4-FFF2-40B4-BE49-F238E27FC236}">
                <a16:creationId xmlns:a16="http://schemas.microsoft.com/office/drawing/2014/main" id="{7AA9B75E-513F-D769-37DF-4999DCC0AE16}"/>
              </a:ext>
            </a:extLst>
          </p:cNvPr>
          <p:cNvSpPr txBox="1"/>
          <p:nvPr/>
        </p:nvSpPr>
        <p:spPr>
          <a:xfrm>
            <a:off x="542311" y="537111"/>
            <a:ext cx="8454969" cy="461665"/>
          </a:xfrm>
          <a:prstGeom prst="rect">
            <a:avLst/>
          </a:prstGeom>
          <a:noFill/>
        </p:spPr>
        <p:txBody>
          <a:bodyPr wrap="square" rtlCol="0">
            <a:spAutoFit/>
          </a:bodyPr>
          <a:lstStyle/>
          <a:p>
            <a:r>
              <a:rPr lang="en-GB" sz="2400"/>
              <a:t>Identify where the sentence in the </a:t>
            </a:r>
            <a:r>
              <a:rPr lang="en-GB" sz="2400" b="1"/>
              <a:t>past tense </a:t>
            </a:r>
            <a:r>
              <a:rPr lang="en-GB" sz="2400"/>
              <a:t>is.</a:t>
            </a:r>
          </a:p>
        </p:txBody>
      </p:sp>
      <p:sp>
        <p:nvSpPr>
          <p:cNvPr id="3" name="TextBox 2">
            <a:extLst>
              <a:ext uri="{FF2B5EF4-FFF2-40B4-BE49-F238E27FC236}">
                <a16:creationId xmlns:a16="http://schemas.microsoft.com/office/drawing/2014/main" id="{91526221-078F-758D-ADFC-38DF6F7A11A9}"/>
              </a:ext>
            </a:extLst>
          </p:cNvPr>
          <p:cNvSpPr txBox="1"/>
          <p:nvPr/>
        </p:nvSpPr>
        <p:spPr>
          <a:xfrm>
            <a:off x="544859" y="1328424"/>
            <a:ext cx="8452421" cy="4893647"/>
          </a:xfrm>
          <a:prstGeom prst="rect">
            <a:avLst/>
          </a:prstGeom>
          <a:noFill/>
        </p:spPr>
        <p:txBody>
          <a:bodyPr wrap="square">
            <a:spAutoFit/>
          </a:bodyPr>
          <a:lstStyle/>
          <a:p>
            <a:r>
              <a:rPr lang="en-GB" sz="2400" b="1"/>
              <a:t>Sample set 1</a:t>
            </a:r>
          </a:p>
          <a:p>
            <a:pPr marL="457200" indent="-457200">
              <a:buFont typeface="+mj-lt"/>
              <a:buAutoNum type="arabicPeriod"/>
            </a:pPr>
            <a:r>
              <a:rPr lang="en-GB" sz="2400"/>
              <a:t>My father is tall.</a:t>
            </a:r>
          </a:p>
          <a:p>
            <a:pPr marL="457200" indent="-457200">
              <a:buFont typeface="+mj-lt"/>
              <a:buAutoNum type="arabicPeriod"/>
            </a:pPr>
            <a:r>
              <a:rPr lang="en-GB" sz="2400"/>
              <a:t>At school I like maths and science.</a:t>
            </a:r>
          </a:p>
          <a:p>
            <a:pPr marL="457200" indent="-457200">
              <a:buFont typeface="+mj-lt"/>
              <a:buAutoNum type="arabicPeriod"/>
            </a:pPr>
            <a:r>
              <a:rPr lang="en-GB" sz="2400"/>
              <a:t>I listen to music in the evening.</a:t>
            </a:r>
          </a:p>
          <a:p>
            <a:pPr marL="457200" indent="-457200">
              <a:buFont typeface="+mj-lt"/>
              <a:buAutoNum type="arabicPeriod"/>
            </a:pPr>
            <a:r>
              <a:rPr lang="en-GB" sz="2400"/>
              <a:t>In my town there is a cinema and a museum.</a:t>
            </a:r>
          </a:p>
          <a:p>
            <a:pPr marL="457200" indent="-457200">
              <a:buFont typeface="+mj-lt"/>
              <a:buAutoNum type="arabicPeriod"/>
            </a:pPr>
            <a:r>
              <a:rPr lang="en-GB" sz="2400"/>
              <a:t>I played football in the park with my friends.</a:t>
            </a:r>
          </a:p>
          <a:p>
            <a:pPr marL="457200" indent="-457200">
              <a:buFont typeface="+mj-lt"/>
              <a:buAutoNum type="arabicPeriod"/>
            </a:pPr>
            <a:endParaRPr lang="en-GB" sz="2400"/>
          </a:p>
          <a:p>
            <a:r>
              <a:rPr lang="en-GB" sz="2400" b="1"/>
              <a:t>November 2020</a:t>
            </a:r>
          </a:p>
          <a:p>
            <a:pPr marL="457200" indent="-457200">
              <a:buFont typeface="+mj-lt"/>
              <a:buAutoNum type="arabicPeriod"/>
            </a:pPr>
            <a:r>
              <a:rPr lang="en-GB" sz="2400"/>
              <a:t>English is fun. </a:t>
            </a:r>
          </a:p>
          <a:p>
            <a:pPr marL="457200" indent="-457200">
              <a:buFont typeface="+mj-lt"/>
              <a:buAutoNum type="arabicPeriod"/>
            </a:pPr>
            <a:r>
              <a:rPr lang="en-GB" sz="2400"/>
              <a:t>I go on holiday by train. </a:t>
            </a:r>
          </a:p>
          <a:p>
            <a:pPr marL="457200" indent="-457200">
              <a:buFont typeface="+mj-lt"/>
              <a:buAutoNum type="arabicPeriod"/>
            </a:pPr>
            <a:r>
              <a:rPr lang="en-GB" sz="2400"/>
              <a:t>I talk with my friends in the park after school. </a:t>
            </a:r>
          </a:p>
          <a:p>
            <a:pPr marL="457200" indent="-457200">
              <a:buFont typeface="+mj-lt"/>
              <a:buAutoNum type="arabicPeriod"/>
            </a:pPr>
            <a:r>
              <a:rPr lang="en-GB" sz="2400"/>
              <a:t>It is important to recycle paper. </a:t>
            </a:r>
          </a:p>
          <a:p>
            <a:pPr marL="457200" indent="-457200">
              <a:buFont typeface="+mj-lt"/>
              <a:buAutoNum type="arabicPeriod"/>
            </a:pPr>
            <a:r>
              <a:rPr lang="en-GB" sz="2400"/>
              <a:t>Last Saturday, I celebrated my birthday at a good restaurant.</a:t>
            </a:r>
          </a:p>
        </p:txBody>
      </p:sp>
      <p:sp>
        <p:nvSpPr>
          <p:cNvPr id="10" name="TextBox 9">
            <a:extLst>
              <a:ext uri="{FF2B5EF4-FFF2-40B4-BE49-F238E27FC236}">
                <a16:creationId xmlns:a16="http://schemas.microsoft.com/office/drawing/2014/main" id="{A9655D7C-C4A9-8D4A-5694-2C47F37359C2}"/>
              </a:ext>
            </a:extLst>
          </p:cNvPr>
          <p:cNvSpPr txBox="1"/>
          <p:nvPr/>
        </p:nvSpPr>
        <p:spPr>
          <a:xfrm>
            <a:off x="6885423" y="1405598"/>
            <a:ext cx="4792774" cy="3416320"/>
          </a:xfrm>
          <a:prstGeom prst="rect">
            <a:avLst/>
          </a:prstGeom>
          <a:noFill/>
        </p:spPr>
        <p:txBody>
          <a:bodyPr wrap="square">
            <a:spAutoFit/>
          </a:bodyPr>
          <a:lstStyle/>
          <a:p>
            <a:r>
              <a:rPr lang="en-GB" sz="2400" b="1" dirty="0"/>
              <a:t>June 2022</a:t>
            </a:r>
          </a:p>
          <a:p>
            <a:endParaRPr lang="en-GB" sz="2400" dirty="0"/>
          </a:p>
          <a:p>
            <a:pPr marL="457200" indent="-457200">
              <a:buFont typeface="+mj-lt"/>
              <a:buAutoNum type="arabicPeriod"/>
            </a:pPr>
            <a:r>
              <a:rPr lang="en-GB" sz="2400" dirty="0"/>
              <a:t>I do my homework in the kitchen.</a:t>
            </a:r>
          </a:p>
          <a:p>
            <a:pPr marL="457200" indent="-457200">
              <a:buFont typeface="+mj-lt"/>
              <a:buAutoNum type="arabicPeriod"/>
            </a:pPr>
            <a:r>
              <a:rPr lang="en-GB" sz="2400" dirty="0"/>
              <a:t>At school there is a big sports ground.</a:t>
            </a:r>
          </a:p>
          <a:p>
            <a:pPr marL="457200" indent="-457200">
              <a:buFont typeface="+mj-lt"/>
              <a:buAutoNum type="arabicPeriod"/>
            </a:pPr>
            <a:r>
              <a:rPr lang="en-GB" sz="2400" dirty="0"/>
              <a:t>My aunt has a job in a café every Monday. </a:t>
            </a:r>
          </a:p>
          <a:p>
            <a:pPr marL="457200" indent="-457200">
              <a:buFont typeface="+mj-lt"/>
              <a:buAutoNum type="arabicPeriod"/>
            </a:pPr>
            <a:r>
              <a:rPr lang="en-GB" sz="2400" dirty="0"/>
              <a:t>Usually I find the Internet useful.</a:t>
            </a:r>
          </a:p>
          <a:p>
            <a:pPr marL="457200" indent="-457200">
              <a:buFont typeface="+mj-lt"/>
              <a:buAutoNum type="arabicPeriod"/>
            </a:pPr>
            <a:r>
              <a:rPr lang="en-GB" sz="2400" dirty="0"/>
              <a:t>Today I ate a lot of vegetables.</a:t>
            </a:r>
          </a:p>
        </p:txBody>
      </p:sp>
      <p:sp>
        <p:nvSpPr>
          <p:cNvPr id="25" name="Freeform: Shape 24">
            <a:extLst>
              <a:ext uri="{FF2B5EF4-FFF2-40B4-BE49-F238E27FC236}">
                <a16:creationId xmlns:a16="http://schemas.microsoft.com/office/drawing/2014/main" id="{890178C8-FF88-1368-EC08-D6D57CC5A1E6}"/>
              </a:ext>
            </a:extLst>
          </p:cNvPr>
          <p:cNvSpPr/>
          <p:nvPr/>
        </p:nvSpPr>
        <p:spPr>
          <a:xfrm>
            <a:off x="7226448" y="498189"/>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A71115C-0FAA-D246-FF08-256B8344937B}"/>
              </a:ext>
            </a:extLst>
          </p:cNvPr>
          <p:cNvSpPr/>
          <p:nvPr/>
        </p:nvSpPr>
        <p:spPr>
          <a:xfrm rot="1251458">
            <a:off x="7909498" y="581364"/>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endParaRPr lang="en-GB"/>
          </a:p>
        </p:txBody>
      </p:sp>
      <p:grpSp>
        <p:nvGrpSpPr>
          <p:cNvPr id="31" name="Group 30">
            <a:extLst>
              <a:ext uri="{FF2B5EF4-FFF2-40B4-BE49-F238E27FC236}">
                <a16:creationId xmlns:a16="http://schemas.microsoft.com/office/drawing/2014/main" id="{C8740188-D350-402D-3030-E1216848A2DE}"/>
              </a:ext>
            </a:extLst>
          </p:cNvPr>
          <p:cNvGrpSpPr/>
          <p:nvPr/>
        </p:nvGrpSpPr>
        <p:grpSpPr>
          <a:xfrm>
            <a:off x="8594257" y="502252"/>
            <a:ext cx="586697" cy="742998"/>
            <a:chOff x="8594257" y="502252"/>
            <a:chExt cx="586697" cy="742998"/>
          </a:xfrm>
        </p:grpSpPr>
        <p:sp>
          <p:nvSpPr>
            <p:cNvPr id="28" name="Freeform: Shape 27">
              <a:extLst>
                <a:ext uri="{FF2B5EF4-FFF2-40B4-BE49-F238E27FC236}">
                  <a16:creationId xmlns:a16="http://schemas.microsoft.com/office/drawing/2014/main" id="{192ABBBB-2B97-14CC-E146-47BC284DAB4F}"/>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B2EAB64-E79D-AE76-8A23-3985A17D2819}"/>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endParaRPr lang="en-GB"/>
            </a:p>
          </p:txBody>
        </p:sp>
      </p:grpSp>
      <p:pic>
        <p:nvPicPr>
          <p:cNvPr id="33" name="Graphic 32" descr="Hand with solid fill">
            <a:extLst>
              <a:ext uri="{FF2B5EF4-FFF2-40B4-BE49-F238E27FC236}">
                <a16:creationId xmlns:a16="http://schemas.microsoft.com/office/drawing/2014/main" id="{11A03B9E-8C46-1E96-2A2E-865C04B6F9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58304" y="399316"/>
            <a:ext cx="914400" cy="914400"/>
          </a:xfrm>
          <a:prstGeom prst="rect">
            <a:avLst/>
          </a:prstGeom>
        </p:spPr>
      </p:pic>
      <p:grpSp>
        <p:nvGrpSpPr>
          <p:cNvPr id="40" name="Group 39">
            <a:extLst>
              <a:ext uri="{FF2B5EF4-FFF2-40B4-BE49-F238E27FC236}">
                <a16:creationId xmlns:a16="http://schemas.microsoft.com/office/drawing/2014/main" id="{94E6E0CB-FB1D-08E4-AFAE-354BEC3E3881}"/>
              </a:ext>
            </a:extLst>
          </p:cNvPr>
          <p:cNvGrpSpPr/>
          <p:nvPr/>
        </p:nvGrpSpPr>
        <p:grpSpPr>
          <a:xfrm>
            <a:off x="9213879" y="476774"/>
            <a:ext cx="586697" cy="758812"/>
            <a:chOff x="9213879" y="476774"/>
            <a:chExt cx="586697" cy="758812"/>
          </a:xfrm>
        </p:grpSpPr>
        <p:sp>
          <p:nvSpPr>
            <p:cNvPr id="35" name="Freeform: Shape 34">
              <a:extLst>
                <a:ext uri="{FF2B5EF4-FFF2-40B4-BE49-F238E27FC236}">
                  <a16:creationId xmlns:a16="http://schemas.microsoft.com/office/drawing/2014/main" id="{94F38DA9-B251-F304-CD27-72CABABADD3C}"/>
                </a:ext>
              </a:extLst>
            </p:cNvPr>
            <p:cNvSpPr/>
            <p:nvPr/>
          </p:nvSpPr>
          <p:spPr>
            <a:xfrm rot="1251458">
              <a:off x="9213879" y="586409"/>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88F67D1F-977A-3412-56F7-67203F57FE44}"/>
                </a:ext>
              </a:extLst>
            </p:cNvPr>
            <p:cNvSpPr/>
            <p:nvPr/>
          </p:nvSpPr>
          <p:spPr>
            <a:xfrm rot="1251458">
              <a:off x="9354526" y="492588"/>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0B664EAE-2F43-003D-FB9B-46470690F835}"/>
                </a:ext>
              </a:extLst>
            </p:cNvPr>
            <p:cNvSpPr/>
            <p:nvPr/>
          </p:nvSpPr>
          <p:spPr>
            <a:xfrm rot="1251458">
              <a:off x="9461868" y="476774"/>
              <a:ext cx="315803"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358565"/>
                <a:gd name="connsiteY0" fmla="*/ 484164 h 649177"/>
                <a:gd name="connsiteX1" fmla="*/ 311537 w 358565"/>
                <a:gd name="connsiteY1" fmla="*/ 411395 h 649177"/>
                <a:gd name="connsiteX2" fmla="*/ 250688 w 358565"/>
                <a:gd name="connsiteY2" fmla="*/ 304970 h 649177"/>
                <a:gd name="connsiteX3" fmla="*/ 212839 w 358565"/>
                <a:gd name="connsiteY3" fmla="*/ 293026 h 649177"/>
                <a:gd name="connsiteX4" fmla="*/ 297536 w 358565"/>
                <a:gd name="connsiteY4" fmla="*/ 326686 h 649177"/>
                <a:gd name="connsiteX5" fmla="*/ 322554 w 358565"/>
                <a:gd name="connsiteY5" fmla="*/ 464226 h 649177"/>
                <a:gd name="connsiteX6" fmla="*/ 250498 w 358565"/>
                <a:gd name="connsiteY6" fmla="*/ 282728 h 649177"/>
                <a:gd name="connsiteX7" fmla="*/ 233912 w 358565"/>
                <a:gd name="connsiteY7" fmla="*/ 294937 h 649177"/>
                <a:gd name="connsiteX8" fmla="*/ 248812 w 358565"/>
                <a:gd name="connsiteY8" fmla="*/ 388461 h 649177"/>
                <a:gd name="connsiteX9" fmla="*/ 279964 w 358565"/>
                <a:gd name="connsiteY9" fmla="*/ 314708 h 649177"/>
                <a:gd name="connsiteX10" fmla="*/ 212976 w 358565"/>
                <a:gd name="connsiteY10" fmla="*/ 304440 h 649177"/>
                <a:gd name="connsiteX11" fmla="*/ 167213 w 358565"/>
                <a:gd name="connsiteY11" fmla="*/ 210075 h 649177"/>
                <a:gd name="connsiteX12" fmla="*/ 166261 w 358565"/>
                <a:gd name="connsiteY12" fmla="*/ 210075 h 649177"/>
                <a:gd name="connsiteX13" fmla="*/ 84346 w 358565"/>
                <a:gd name="connsiteY13" fmla="*/ 27195 h 649177"/>
                <a:gd name="connsiteX14" fmla="*/ 27196 w 358565"/>
                <a:gd name="connsiteY14" fmla="*/ 3382 h 649177"/>
                <a:gd name="connsiteX15" fmla="*/ 3383 w 358565"/>
                <a:gd name="connsiteY15" fmla="*/ 60532 h 649177"/>
                <a:gd name="connsiteX16" fmla="*/ 4336 w 358565"/>
                <a:gd name="connsiteY16" fmla="*/ 62437 h 649177"/>
                <a:gd name="connsiteX17" fmla="*/ 169118 w 358565"/>
                <a:gd name="connsiteY17" fmla="*/ 431055 h 649177"/>
                <a:gd name="connsiteX18" fmla="*/ 143401 w 358565"/>
                <a:gd name="connsiteY18" fmla="*/ 436770 h 649177"/>
                <a:gd name="connsiteX19" fmla="*/ 178301 w 358565"/>
                <a:gd name="connsiteY19" fmla="*/ 365440 h 649177"/>
                <a:gd name="connsiteX20" fmla="*/ 170216 w 358565"/>
                <a:gd name="connsiteY20" fmla="*/ 387999 h 649177"/>
                <a:gd name="connsiteX21" fmla="*/ 186839 w 358565"/>
                <a:gd name="connsiteY21" fmla="*/ 393641 h 649177"/>
                <a:gd name="connsiteX22" fmla="*/ 156736 w 358565"/>
                <a:gd name="connsiteY22" fmla="*/ 552022 h 649177"/>
                <a:gd name="connsiteX23" fmla="*/ 270308 w 358565"/>
                <a:gd name="connsiteY23" fmla="*/ 495741 h 649177"/>
                <a:gd name="connsiteX24" fmla="*/ 285323 w 358565"/>
                <a:gd name="connsiteY24" fmla="*/ 585360 h 649177"/>
                <a:gd name="connsiteX25" fmla="*/ 289133 w 358565"/>
                <a:gd name="connsiteY25" fmla="*/ 590122 h 649177"/>
                <a:gd name="connsiteX26" fmla="*/ 315803 w 358565"/>
                <a:gd name="connsiteY26" fmla="*/ 649177 h 649177"/>
                <a:gd name="connsiteX27" fmla="*/ 248874 w 358565"/>
                <a:gd name="connsiteY27" fmla="*/ 602485 h 649177"/>
                <a:gd name="connsiteX28" fmla="*/ 358565 w 358565"/>
                <a:gd name="connsiteY28" fmla="*/ 484164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297536 w 323270"/>
                <a:gd name="connsiteY4" fmla="*/ 326686 h 649177"/>
                <a:gd name="connsiteX5" fmla="*/ 322554 w 323270"/>
                <a:gd name="connsiteY5" fmla="*/ 464226 h 649177"/>
                <a:gd name="connsiteX6" fmla="*/ 250498 w 323270"/>
                <a:gd name="connsiteY6" fmla="*/ 282728 h 649177"/>
                <a:gd name="connsiteX7" fmla="*/ 233912 w 323270"/>
                <a:gd name="connsiteY7" fmla="*/ 294937 h 649177"/>
                <a:gd name="connsiteX8" fmla="*/ 248812 w 323270"/>
                <a:gd name="connsiteY8" fmla="*/ 388461 h 649177"/>
                <a:gd name="connsiteX9" fmla="*/ 279964 w 323270"/>
                <a:gd name="connsiteY9" fmla="*/ 314708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297536 w 323270"/>
                <a:gd name="connsiteY4" fmla="*/ 326686 h 649177"/>
                <a:gd name="connsiteX5" fmla="*/ 322554 w 323270"/>
                <a:gd name="connsiteY5" fmla="*/ 464226 h 649177"/>
                <a:gd name="connsiteX6" fmla="*/ 250498 w 323270"/>
                <a:gd name="connsiteY6" fmla="*/ 282728 h 649177"/>
                <a:gd name="connsiteX7" fmla="*/ 233912 w 323270"/>
                <a:gd name="connsiteY7" fmla="*/ 294937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198147 w 323270"/>
                <a:gd name="connsiteY4" fmla="*/ 400231 h 649177"/>
                <a:gd name="connsiteX5" fmla="*/ 322554 w 323270"/>
                <a:gd name="connsiteY5" fmla="*/ 464226 h 649177"/>
                <a:gd name="connsiteX6" fmla="*/ 250498 w 323270"/>
                <a:gd name="connsiteY6" fmla="*/ 282728 h 649177"/>
                <a:gd name="connsiteX7" fmla="*/ 233912 w 323270"/>
                <a:gd name="connsiteY7" fmla="*/ 294937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198147 w 323270"/>
                <a:gd name="connsiteY4" fmla="*/ 400231 h 649177"/>
                <a:gd name="connsiteX5" fmla="*/ 322554 w 323270"/>
                <a:gd name="connsiteY5" fmla="*/ 464226 h 649177"/>
                <a:gd name="connsiteX6" fmla="*/ 250498 w 323270"/>
                <a:gd name="connsiteY6" fmla="*/ 282728 h 649177"/>
                <a:gd name="connsiteX7" fmla="*/ 174575 w 323270"/>
                <a:gd name="connsiteY7" fmla="*/ 353221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50688 w 323270"/>
                <a:gd name="connsiteY2" fmla="*/ 304970 h 649177"/>
                <a:gd name="connsiteX3" fmla="*/ 212839 w 323270"/>
                <a:gd name="connsiteY3" fmla="*/ 293026 h 649177"/>
                <a:gd name="connsiteX4" fmla="*/ 198147 w 323270"/>
                <a:gd name="connsiteY4" fmla="*/ 400231 h 649177"/>
                <a:gd name="connsiteX5" fmla="*/ 322554 w 323270"/>
                <a:gd name="connsiteY5" fmla="*/ 464226 h 649177"/>
                <a:gd name="connsiteX6" fmla="*/ 194553 w 323270"/>
                <a:gd name="connsiteY6" fmla="*/ 349913 h 649177"/>
                <a:gd name="connsiteX7" fmla="*/ 174575 w 323270"/>
                <a:gd name="connsiteY7" fmla="*/ 353221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3270"/>
                <a:gd name="connsiteY0" fmla="*/ 518078 h 649177"/>
                <a:gd name="connsiteX1" fmla="*/ 311537 w 323270"/>
                <a:gd name="connsiteY1" fmla="*/ 411395 h 649177"/>
                <a:gd name="connsiteX2" fmla="*/ 201310 w 323270"/>
                <a:gd name="connsiteY2" fmla="*/ 349265 h 649177"/>
                <a:gd name="connsiteX3" fmla="*/ 212839 w 323270"/>
                <a:gd name="connsiteY3" fmla="*/ 293026 h 649177"/>
                <a:gd name="connsiteX4" fmla="*/ 198147 w 323270"/>
                <a:gd name="connsiteY4" fmla="*/ 400231 h 649177"/>
                <a:gd name="connsiteX5" fmla="*/ 322554 w 323270"/>
                <a:gd name="connsiteY5" fmla="*/ 464226 h 649177"/>
                <a:gd name="connsiteX6" fmla="*/ 194553 w 323270"/>
                <a:gd name="connsiteY6" fmla="*/ 349913 h 649177"/>
                <a:gd name="connsiteX7" fmla="*/ 174575 w 323270"/>
                <a:gd name="connsiteY7" fmla="*/ 353221 h 649177"/>
                <a:gd name="connsiteX8" fmla="*/ 248812 w 323270"/>
                <a:gd name="connsiteY8" fmla="*/ 388461 h 649177"/>
                <a:gd name="connsiteX9" fmla="*/ 183329 w 323270"/>
                <a:gd name="connsiteY9" fmla="*/ 382107 h 649177"/>
                <a:gd name="connsiteX10" fmla="*/ 212976 w 323270"/>
                <a:gd name="connsiteY10" fmla="*/ 304440 h 649177"/>
                <a:gd name="connsiteX11" fmla="*/ 167213 w 323270"/>
                <a:gd name="connsiteY11" fmla="*/ 210075 h 649177"/>
                <a:gd name="connsiteX12" fmla="*/ 166261 w 323270"/>
                <a:gd name="connsiteY12" fmla="*/ 210075 h 649177"/>
                <a:gd name="connsiteX13" fmla="*/ 84346 w 323270"/>
                <a:gd name="connsiteY13" fmla="*/ 27195 h 649177"/>
                <a:gd name="connsiteX14" fmla="*/ 27196 w 323270"/>
                <a:gd name="connsiteY14" fmla="*/ 3382 h 649177"/>
                <a:gd name="connsiteX15" fmla="*/ 3383 w 323270"/>
                <a:gd name="connsiteY15" fmla="*/ 60532 h 649177"/>
                <a:gd name="connsiteX16" fmla="*/ 4336 w 323270"/>
                <a:gd name="connsiteY16" fmla="*/ 62437 h 649177"/>
                <a:gd name="connsiteX17" fmla="*/ 169118 w 323270"/>
                <a:gd name="connsiteY17" fmla="*/ 431055 h 649177"/>
                <a:gd name="connsiteX18" fmla="*/ 143401 w 323270"/>
                <a:gd name="connsiteY18" fmla="*/ 436770 h 649177"/>
                <a:gd name="connsiteX19" fmla="*/ 178301 w 323270"/>
                <a:gd name="connsiteY19" fmla="*/ 365440 h 649177"/>
                <a:gd name="connsiteX20" fmla="*/ 170216 w 323270"/>
                <a:gd name="connsiteY20" fmla="*/ 387999 h 649177"/>
                <a:gd name="connsiteX21" fmla="*/ 186839 w 323270"/>
                <a:gd name="connsiteY21" fmla="*/ 393641 h 649177"/>
                <a:gd name="connsiteX22" fmla="*/ 156736 w 323270"/>
                <a:gd name="connsiteY22" fmla="*/ 552022 h 649177"/>
                <a:gd name="connsiteX23" fmla="*/ 270308 w 323270"/>
                <a:gd name="connsiteY23" fmla="*/ 495741 h 649177"/>
                <a:gd name="connsiteX24" fmla="*/ 285323 w 323270"/>
                <a:gd name="connsiteY24" fmla="*/ 585360 h 649177"/>
                <a:gd name="connsiteX25" fmla="*/ 289133 w 323270"/>
                <a:gd name="connsiteY25" fmla="*/ 590122 h 649177"/>
                <a:gd name="connsiteX26" fmla="*/ 315803 w 323270"/>
                <a:gd name="connsiteY26" fmla="*/ 649177 h 649177"/>
                <a:gd name="connsiteX27" fmla="*/ 248874 w 323270"/>
                <a:gd name="connsiteY27" fmla="*/ 602485 h 649177"/>
                <a:gd name="connsiteX28" fmla="*/ 269557 w 323270"/>
                <a:gd name="connsiteY28" fmla="*/ 518078 h 649177"/>
                <a:gd name="connsiteX0" fmla="*/ 269557 w 322559"/>
                <a:gd name="connsiteY0" fmla="*/ 518078 h 649177"/>
                <a:gd name="connsiteX1" fmla="*/ 257073 w 322559"/>
                <a:gd name="connsiteY1" fmla="*/ 442340 h 649177"/>
                <a:gd name="connsiteX2" fmla="*/ 201310 w 322559"/>
                <a:gd name="connsiteY2" fmla="*/ 349265 h 649177"/>
                <a:gd name="connsiteX3" fmla="*/ 212839 w 322559"/>
                <a:gd name="connsiteY3" fmla="*/ 293026 h 649177"/>
                <a:gd name="connsiteX4" fmla="*/ 198147 w 322559"/>
                <a:gd name="connsiteY4" fmla="*/ 400231 h 649177"/>
                <a:gd name="connsiteX5" fmla="*/ 322554 w 322559"/>
                <a:gd name="connsiteY5" fmla="*/ 464226 h 649177"/>
                <a:gd name="connsiteX6" fmla="*/ 194553 w 322559"/>
                <a:gd name="connsiteY6" fmla="*/ 349913 h 649177"/>
                <a:gd name="connsiteX7" fmla="*/ 174575 w 322559"/>
                <a:gd name="connsiteY7" fmla="*/ 353221 h 649177"/>
                <a:gd name="connsiteX8" fmla="*/ 248812 w 322559"/>
                <a:gd name="connsiteY8" fmla="*/ 388461 h 649177"/>
                <a:gd name="connsiteX9" fmla="*/ 183329 w 322559"/>
                <a:gd name="connsiteY9" fmla="*/ 382107 h 649177"/>
                <a:gd name="connsiteX10" fmla="*/ 212976 w 322559"/>
                <a:gd name="connsiteY10" fmla="*/ 304440 h 649177"/>
                <a:gd name="connsiteX11" fmla="*/ 167213 w 322559"/>
                <a:gd name="connsiteY11" fmla="*/ 210075 h 649177"/>
                <a:gd name="connsiteX12" fmla="*/ 166261 w 322559"/>
                <a:gd name="connsiteY12" fmla="*/ 210075 h 649177"/>
                <a:gd name="connsiteX13" fmla="*/ 84346 w 322559"/>
                <a:gd name="connsiteY13" fmla="*/ 27195 h 649177"/>
                <a:gd name="connsiteX14" fmla="*/ 27196 w 322559"/>
                <a:gd name="connsiteY14" fmla="*/ 3382 h 649177"/>
                <a:gd name="connsiteX15" fmla="*/ 3383 w 322559"/>
                <a:gd name="connsiteY15" fmla="*/ 60532 h 649177"/>
                <a:gd name="connsiteX16" fmla="*/ 4336 w 322559"/>
                <a:gd name="connsiteY16" fmla="*/ 62437 h 649177"/>
                <a:gd name="connsiteX17" fmla="*/ 169118 w 322559"/>
                <a:gd name="connsiteY17" fmla="*/ 431055 h 649177"/>
                <a:gd name="connsiteX18" fmla="*/ 143401 w 322559"/>
                <a:gd name="connsiteY18" fmla="*/ 436770 h 649177"/>
                <a:gd name="connsiteX19" fmla="*/ 178301 w 322559"/>
                <a:gd name="connsiteY19" fmla="*/ 365440 h 649177"/>
                <a:gd name="connsiteX20" fmla="*/ 170216 w 322559"/>
                <a:gd name="connsiteY20" fmla="*/ 387999 h 649177"/>
                <a:gd name="connsiteX21" fmla="*/ 186839 w 322559"/>
                <a:gd name="connsiteY21" fmla="*/ 393641 h 649177"/>
                <a:gd name="connsiteX22" fmla="*/ 156736 w 322559"/>
                <a:gd name="connsiteY22" fmla="*/ 552022 h 649177"/>
                <a:gd name="connsiteX23" fmla="*/ 270308 w 322559"/>
                <a:gd name="connsiteY23" fmla="*/ 495741 h 649177"/>
                <a:gd name="connsiteX24" fmla="*/ 285323 w 322559"/>
                <a:gd name="connsiteY24" fmla="*/ 585360 h 649177"/>
                <a:gd name="connsiteX25" fmla="*/ 289133 w 322559"/>
                <a:gd name="connsiteY25" fmla="*/ 590122 h 649177"/>
                <a:gd name="connsiteX26" fmla="*/ 315803 w 322559"/>
                <a:gd name="connsiteY26" fmla="*/ 649177 h 649177"/>
                <a:gd name="connsiteX27" fmla="*/ 248874 w 322559"/>
                <a:gd name="connsiteY27" fmla="*/ 602485 h 649177"/>
                <a:gd name="connsiteX28" fmla="*/ 269557 w 322559"/>
                <a:gd name="connsiteY28" fmla="*/ 518078 h 649177"/>
                <a:gd name="connsiteX0" fmla="*/ 269557 w 315803"/>
                <a:gd name="connsiteY0" fmla="*/ 518078 h 649177"/>
                <a:gd name="connsiteX1" fmla="*/ 257073 w 315803"/>
                <a:gd name="connsiteY1" fmla="*/ 442340 h 649177"/>
                <a:gd name="connsiteX2" fmla="*/ 201310 w 315803"/>
                <a:gd name="connsiteY2" fmla="*/ 349265 h 649177"/>
                <a:gd name="connsiteX3" fmla="*/ 212839 w 315803"/>
                <a:gd name="connsiteY3" fmla="*/ 293026 h 649177"/>
                <a:gd name="connsiteX4" fmla="*/ 198147 w 315803"/>
                <a:gd name="connsiteY4" fmla="*/ 400231 h 649177"/>
                <a:gd name="connsiteX5" fmla="*/ 269149 w 315803"/>
                <a:gd name="connsiteY5" fmla="*/ 484573 h 649177"/>
                <a:gd name="connsiteX6" fmla="*/ 194553 w 315803"/>
                <a:gd name="connsiteY6" fmla="*/ 349913 h 649177"/>
                <a:gd name="connsiteX7" fmla="*/ 174575 w 315803"/>
                <a:gd name="connsiteY7" fmla="*/ 353221 h 649177"/>
                <a:gd name="connsiteX8" fmla="*/ 248812 w 315803"/>
                <a:gd name="connsiteY8" fmla="*/ 388461 h 649177"/>
                <a:gd name="connsiteX9" fmla="*/ 183329 w 315803"/>
                <a:gd name="connsiteY9" fmla="*/ 382107 h 649177"/>
                <a:gd name="connsiteX10" fmla="*/ 212976 w 315803"/>
                <a:gd name="connsiteY10" fmla="*/ 304440 h 649177"/>
                <a:gd name="connsiteX11" fmla="*/ 167213 w 315803"/>
                <a:gd name="connsiteY11" fmla="*/ 210075 h 649177"/>
                <a:gd name="connsiteX12" fmla="*/ 166261 w 315803"/>
                <a:gd name="connsiteY12" fmla="*/ 210075 h 649177"/>
                <a:gd name="connsiteX13" fmla="*/ 84346 w 315803"/>
                <a:gd name="connsiteY13" fmla="*/ 27195 h 649177"/>
                <a:gd name="connsiteX14" fmla="*/ 27196 w 315803"/>
                <a:gd name="connsiteY14" fmla="*/ 3382 h 649177"/>
                <a:gd name="connsiteX15" fmla="*/ 3383 w 315803"/>
                <a:gd name="connsiteY15" fmla="*/ 60532 h 649177"/>
                <a:gd name="connsiteX16" fmla="*/ 4336 w 315803"/>
                <a:gd name="connsiteY16" fmla="*/ 62437 h 649177"/>
                <a:gd name="connsiteX17" fmla="*/ 169118 w 315803"/>
                <a:gd name="connsiteY17" fmla="*/ 431055 h 649177"/>
                <a:gd name="connsiteX18" fmla="*/ 143401 w 315803"/>
                <a:gd name="connsiteY18" fmla="*/ 436770 h 649177"/>
                <a:gd name="connsiteX19" fmla="*/ 178301 w 315803"/>
                <a:gd name="connsiteY19" fmla="*/ 365440 h 649177"/>
                <a:gd name="connsiteX20" fmla="*/ 170216 w 315803"/>
                <a:gd name="connsiteY20" fmla="*/ 387999 h 649177"/>
                <a:gd name="connsiteX21" fmla="*/ 186839 w 315803"/>
                <a:gd name="connsiteY21" fmla="*/ 393641 h 649177"/>
                <a:gd name="connsiteX22" fmla="*/ 156736 w 315803"/>
                <a:gd name="connsiteY22" fmla="*/ 552022 h 649177"/>
                <a:gd name="connsiteX23" fmla="*/ 270308 w 315803"/>
                <a:gd name="connsiteY23" fmla="*/ 495741 h 649177"/>
                <a:gd name="connsiteX24" fmla="*/ 285323 w 315803"/>
                <a:gd name="connsiteY24" fmla="*/ 585360 h 649177"/>
                <a:gd name="connsiteX25" fmla="*/ 289133 w 315803"/>
                <a:gd name="connsiteY25" fmla="*/ 590122 h 649177"/>
                <a:gd name="connsiteX26" fmla="*/ 315803 w 315803"/>
                <a:gd name="connsiteY26" fmla="*/ 649177 h 649177"/>
                <a:gd name="connsiteX27" fmla="*/ 248874 w 315803"/>
                <a:gd name="connsiteY27" fmla="*/ 602485 h 649177"/>
                <a:gd name="connsiteX28" fmla="*/ 269557 w 315803"/>
                <a:gd name="connsiteY28" fmla="*/ 518078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15803" h="649177">
                  <a:moveTo>
                    <a:pt x="269557" y="518078"/>
                  </a:moveTo>
                  <a:cubicBezTo>
                    <a:pt x="244792" y="462833"/>
                    <a:pt x="304698" y="547115"/>
                    <a:pt x="257073" y="442340"/>
                  </a:cubicBezTo>
                  <a:cubicBezTo>
                    <a:pt x="245643" y="417575"/>
                    <a:pt x="216550" y="382603"/>
                    <a:pt x="201310" y="349265"/>
                  </a:cubicBezTo>
                  <a:cubicBezTo>
                    <a:pt x="189880" y="323548"/>
                    <a:pt x="239509" y="280643"/>
                    <a:pt x="212839" y="293026"/>
                  </a:cubicBezTo>
                  <a:cubicBezTo>
                    <a:pt x="201409" y="297788"/>
                    <a:pt x="203862" y="388801"/>
                    <a:pt x="198147" y="400231"/>
                  </a:cubicBezTo>
                  <a:cubicBezTo>
                    <a:pt x="198147" y="401183"/>
                    <a:pt x="270102" y="485525"/>
                    <a:pt x="269149" y="484573"/>
                  </a:cubicBezTo>
                  <a:cubicBezTo>
                    <a:pt x="267244" y="479810"/>
                    <a:pt x="198363" y="353723"/>
                    <a:pt x="194553" y="349913"/>
                  </a:cubicBezTo>
                  <a:cubicBezTo>
                    <a:pt x="185028" y="337531"/>
                    <a:pt x="189815" y="353221"/>
                    <a:pt x="174575" y="353221"/>
                  </a:cubicBezTo>
                  <a:cubicBezTo>
                    <a:pt x="152667" y="352268"/>
                    <a:pt x="257384" y="369411"/>
                    <a:pt x="248812" y="388461"/>
                  </a:cubicBezTo>
                  <a:cubicBezTo>
                    <a:pt x="248812" y="389414"/>
                    <a:pt x="184281" y="383060"/>
                    <a:pt x="183329" y="382107"/>
                  </a:cubicBezTo>
                  <a:cubicBezTo>
                    <a:pt x="166184" y="360200"/>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248874" y="602485"/>
                  </a:lnTo>
                  <a:lnTo>
                    <a:pt x="269557" y="518078"/>
                  </a:lnTo>
                  <a:close/>
                </a:path>
              </a:pathLst>
            </a:custGeom>
            <a:solidFill>
              <a:srgbClr val="FFD966"/>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94129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iterate type="lt">
                                    <p:tmAbs val="0"/>
                                  </p:iterate>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8" presetClass="emph" presetSubtype="0" fill="hold" nodeType="clickEffect">
                                  <p:stCondLst>
                                    <p:cond delay="0"/>
                                  </p:stCondLst>
                                  <p:iterate type="lt">
                                    <p:tmPct val="4000"/>
                                  </p:iterate>
                                  <p:childTnLst>
                                    <p:set>
                                      <p:cBhvr override="childStyle">
                                        <p:cTn id="20" dur="500" fill="hold"/>
                                        <p:tgtEl>
                                          <p:spTgt spid="3">
                                            <p:txEl>
                                              <p:pRg st="5" end="5"/>
                                            </p:txEl>
                                          </p:spTgt>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iterate type="lt">
                                    <p:tmAbs val="0"/>
                                  </p:iterate>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8" presetClass="emph" presetSubtype="0" fill="hold" nodeType="clickEffect">
                                  <p:stCondLst>
                                    <p:cond delay="0"/>
                                  </p:stCondLst>
                                  <p:iterate type="lt">
                                    <p:tmPct val="4000"/>
                                  </p:iterate>
                                  <p:childTnLst>
                                    <p:set>
                                      <p:cBhvr override="childStyle">
                                        <p:cTn id="38" dur="500" fill="hold"/>
                                        <p:tgtEl>
                                          <p:spTgt spid="3">
                                            <p:txEl>
                                              <p:pRg st="12" end="12"/>
                                            </p:txEl>
                                          </p:spTgt>
                                        </p:tgtEl>
                                        <p:attrNameLst>
                                          <p:attrName>style.textDecorationUnderline</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
                                            <p:txEl>
                                              <p:pRg st="1" end="1"/>
                                            </p:tx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3">
                                            <p:txEl>
                                              <p:pRg st="2" end="2"/>
                                            </p:tx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hidden"/>
                                      </p:to>
                                    </p:set>
                                  </p:childTnLst>
                                </p:cTn>
                              </p:par>
                              <p:par>
                                <p:cTn id="51" presetID="1" presetClass="exit" presetSubtype="0" fill="hold" grpId="1" nodeType="withEffect">
                                  <p:stCondLst>
                                    <p:cond delay="0"/>
                                  </p:stCondLst>
                                  <p:iterate type="lt">
                                    <p:tmAbs val="0"/>
                                  </p:iterate>
                                  <p:childTnLst>
                                    <p:set>
                                      <p:cBhvr>
                                        <p:cTn id="52" dur="1" fill="hold">
                                          <p:stCondLst>
                                            <p:cond delay="0"/>
                                          </p:stCondLst>
                                        </p:cTn>
                                        <p:tgtEl>
                                          <p:spTgt spid="3">
                                            <p:txEl>
                                              <p:pRg st="5" end="5"/>
                                            </p:tx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
                                            <p:txEl>
                                              <p:pRg st="7" end="7"/>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
                                            <p:txEl>
                                              <p:pRg st="8" end="8"/>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
                                            <p:txEl>
                                              <p:pRg st="10" end="10"/>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xEl>
                                              <p:pRg st="11" end="11"/>
                                            </p:txEl>
                                          </p:spTgt>
                                        </p:tgtEl>
                                        <p:attrNameLst>
                                          <p:attrName>style.visibility</p:attrName>
                                        </p:attrNameLst>
                                      </p:cBhvr>
                                      <p:to>
                                        <p:strVal val="hidden"/>
                                      </p:to>
                                    </p:set>
                                  </p:childTnLst>
                                </p:cTn>
                              </p:par>
                              <p:par>
                                <p:cTn id="63" presetID="1" presetClass="exit" presetSubtype="0" fill="hold" grpId="1" nodeType="withEffect">
                                  <p:stCondLst>
                                    <p:cond delay="0"/>
                                  </p:stCondLst>
                                  <p:iterate type="lt">
                                    <p:tmAbs val="0"/>
                                  </p:iterate>
                                  <p:childTnLst>
                                    <p:set>
                                      <p:cBhvr>
                                        <p:cTn id="64" dur="1" fill="hold">
                                          <p:stCondLst>
                                            <p:cond delay="0"/>
                                          </p:stCondLst>
                                        </p:cTn>
                                        <p:tgtEl>
                                          <p:spTgt spid="3">
                                            <p:txEl>
                                              <p:pRg st="12" end="12"/>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
                                            <p:txEl>
                                              <p:pRg st="3" end="3"/>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
                                            <p:txEl>
                                              <p:pRg st="5" end="5"/>
                                            </p:txEl>
                                          </p:spTgt>
                                        </p:tgtEl>
                                        <p:attrNameLst>
                                          <p:attrName>style.visibility</p:attrName>
                                        </p:attrNameLst>
                                      </p:cBhvr>
                                      <p:to>
                                        <p:strVal val="visible"/>
                                      </p:to>
                                    </p:set>
                                  </p:childTnLst>
                                </p:cTn>
                              </p:par>
                              <p:par>
                                <p:cTn id="77" presetID="1" presetClass="entr" presetSubtype="0" fill="hold" nodeType="withEffect">
                                  <p:stCondLst>
                                    <p:cond delay="0"/>
                                  </p:stCondLst>
                                  <p:iterate type="lt">
                                    <p:tmAbs val="0"/>
                                  </p:iterate>
                                  <p:childTnLst>
                                    <p:set>
                                      <p:cBhvr>
                                        <p:cTn id="7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8" presetClass="emph" presetSubtype="0" fill="hold" nodeType="clickEffect">
                                  <p:stCondLst>
                                    <p:cond delay="0"/>
                                  </p:stCondLst>
                                  <p:iterate type="lt">
                                    <p:tmPct val="4000"/>
                                  </p:iterate>
                                  <p:childTnLst>
                                    <p:set>
                                      <p:cBhvr override="childStyle">
                                        <p:cTn id="82" dur="500" fill="hold"/>
                                        <p:tgtEl>
                                          <p:spTgt spid="10">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1"/>
            <a:ext cx="6305278" cy="412715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87451"/>
            <a:ext cx="6622472" cy="402956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M" sz="2000" b="1">
                <a:solidFill>
                  <a:srgbClr val="000000"/>
                </a:solidFill>
                <a:latin typeface="Calibri" panose="020F0502020204030204" pitchFamily="34" charset="0"/>
                <a:ea typeface="Times New Roman" panose="02020603050405020304" pitchFamily="18" charset="0"/>
                <a:cs typeface="Calibri" panose="020F0502020204030204" pitchFamily="34" charset="0"/>
              </a:rPr>
              <a:t>Past </a:t>
            </a:r>
            <a:r>
              <a:rPr lang="fr-CM" sz="20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tense</a:t>
            </a:r>
            <a:r>
              <a:rPr lang="fr-CM" sz="2000" b="1">
                <a:solidFill>
                  <a:srgbClr val="000000"/>
                </a:solidFill>
                <a:latin typeface="Calibri" panose="020F0502020204030204" pitchFamily="34" charset="0"/>
                <a:ea typeface="Times New Roman" panose="02020603050405020304" pitchFamily="18" charset="0"/>
                <a:cs typeface="Calibri" panose="020F0502020204030204" pitchFamily="34" charset="0"/>
              </a:rPr>
              <a:t> time phrases</a:t>
            </a:r>
            <a:endParaRPr kumimoji="0" lang="fr-CM"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aujourd’hui			</a:t>
            </a:r>
            <a:r>
              <a:rPr lang="fr-FR" sz="2000" err="1">
                <a:solidFill>
                  <a:srgbClr val="0070C0"/>
                </a:solidFill>
                <a:latin typeface="Calibri" panose="020F0502020204030204" pitchFamily="34" charset="0"/>
                <a:cs typeface="Calibri" panose="020F0502020204030204" pitchFamily="34" charset="0"/>
              </a:rPr>
              <a:t>today</a:t>
            </a:r>
            <a:endParaRPr lang="fr-FR" sz="2000">
              <a:solidFill>
                <a:srgbClr val="0070C0"/>
              </a:solidFill>
              <a:latin typeface="Calibri" panose="020F0502020204030204" pitchFamily="34" charset="0"/>
              <a:cs typeface="Calibri" panose="020F0502020204030204" pitchFamily="34" charset="0"/>
            </a:endParaRPr>
          </a:p>
          <a:p>
            <a:pPr marL="342900" indent="-342900">
              <a:lnSpc>
                <a:spcPct val="107000"/>
              </a:lnSpc>
              <a:buFont typeface="Wingdings" panose="05000000000000000000" pitchFamily="2" charset="2"/>
              <a:buChar char="§"/>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hier		</a:t>
            </a: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fr-FR" sz="2000" err="1">
                <a:solidFill>
                  <a:srgbClr val="0070C0"/>
                </a:solidFill>
                <a:latin typeface="Calibri" panose="020F0502020204030204" pitchFamily="34" charset="0"/>
                <a:cs typeface="Calibri" panose="020F0502020204030204" pitchFamily="34" charset="0"/>
              </a:rPr>
              <a:t>yesterday</a:t>
            </a:r>
            <a:endParaRPr lang="fr-FR" sz="2000">
              <a:solidFill>
                <a:srgbClr val="0070C0"/>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lundi/mardi dernier		</a:t>
            </a:r>
            <a:r>
              <a:rPr lang="fr-FR" sz="2000">
                <a:solidFill>
                  <a:srgbClr val="0070C0"/>
                </a:solidFill>
                <a:latin typeface="Calibri" panose="020F0502020204030204" pitchFamily="34" charset="0"/>
                <a:cs typeface="Calibri" panose="020F0502020204030204" pitchFamily="34" charset="0"/>
              </a:rPr>
              <a:t>last </a:t>
            </a:r>
            <a:r>
              <a:rPr lang="fr-FR" sz="2000" err="1">
                <a:solidFill>
                  <a:srgbClr val="0070C0"/>
                </a:solidFill>
                <a:latin typeface="Calibri" panose="020F0502020204030204" pitchFamily="34" charset="0"/>
                <a:cs typeface="Calibri" panose="020F0502020204030204" pitchFamily="34" charset="0"/>
              </a:rPr>
              <a:t>Monday</a:t>
            </a:r>
            <a:r>
              <a:rPr lang="fr-FR" sz="2000">
                <a:solidFill>
                  <a:srgbClr val="0070C0"/>
                </a:solidFill>
                <a:latin typeface="Calibri" panose="020F0502020204030204" pitchFamily="34" charset="0"/>
                <a:cs typeface="Calibri" panose="020F0502020204030204" pitchFamily="34" charset="0"/>
              </a:rPr>
              <a:t>/Tuesday</a:t>
            </a:r>
          </a:p>
          <a:p>
            <a:pPr marL="342900" indent="-342900">
              <a:lnSpc>
                <a:spcPct val="107000"/>
              </a:lnSpc>
              <a:buFont typeface="Wingdings" panose="05000000000000000000" pitchFamily="2" charset="2"/>
              <a:buChar char="§"/>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mercredi dernier		</a:t>
            </a:r>
            <a:r>
              <a:rPr lang="fr-FR" sz="2000">
                <a:solidFill>
                  <a:srgbClr val="0070C0"/>
                </a:solidFill>
                <a:latin typeface="Calibri" panose="020F0502020204030204" pitchFamily="34" charset="0"/>
                <a:cs typeface="Calibri" panose="020F0502020204030204" pitchFamily="34" charset="0"/>
              </a:rPr>
              <a:t>last </a:t>
            </a:r>
            <a:r>
              <a:rPr lang="fr-FR" sz="2000" err="1">
                <a:solidFill>
                  <a:srgbClr val="0070C0"/>
                </a:solidFill>
                <a:latin typeface="Calibri" panose="020F0502020204030204" pitchFamily="34" charset="0"/>
                <a:cs typeface="Calibri" panose="020F0502020204030204" pitchFamily="34" charset="0"/>
              </a:rPr>
              <a:t>Wednesday</a:t>
            </a:r>
            <a:r>
              <a:rPr lang="fr-FR" sz="2000">
                <a:solidFill>
                  <a:srgbClr val="0070C0"/>
                </a:solidFill>
                <a:latin typeface="Calibri" panose="020F0502020204030204" pitchFamily="34" charset="0"/>
                <a:cs typeface="Calibri" panose="020F0502020204030204" pitchFamily="34" charset="0"/>
              </a:rPr>
              <a:t> </a:t>
            </a:r>
          </a:p>
          <a:p>
            <a:pPr marL="342900" indent="-342900">
              <a:lnSpc>
                <a:spcPct val="107000"/>
              </a:lnSpc>
              <a:buFont typeface="Wingdings" panose="05000000000000000000" pitchFamily="2" charset="2"/>
              <a:buChar char="§"/>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jeudi/vendredi dernier 		</a:t>
            </a:r>
            <a:r>
              <a:rPr lang="fr-FR" sz="2000">
                <a:solidFill>
                  <a:srgbClr val="0070C0"/>
                </a:solidFill>
                <a:latin typeface="Calibri" panose="020F0502020204030204" pitchFamily="34" charset="0"/>
                <a:cs typeface="Calibri" panose="020F0502020204030204" pitchFamily="34" charset="0"/>
              </a:rPr>
              <a:t>last Thursday/Friday</a:t>
            </a:r>
          </a:p>
          <a:p>
            <a:pPr marL="342900" indent="-342900">
              <a:lnSpc>
                <a:spcPct val="107000"/>
              </a:lnSpc>
              <a:buFont typeface="Wingdings" panose="05000000000000000000" pitchFamily="2" charset="2"/>
              <a:buChar char="§"/>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samedi/dimanche dernier 	</a:t>
            </a:r>
            <a:r>
              <a:rPr lang="fr-FR" sz="2000">
                <a:solidFill>
                  <a:srgbClr val="0070C0"/>
                </a:solidFill>
                <a:latin typeface="Calibri" panose="020F0502020204030204" pitchFamily="34" charset="0"/>
                <a:cs typeface="Calibri" panose="020F0502020204030204" pitchFamily="34" charset="0"/>
              </a:rPr>
              <a:t>last Saturday/Sunday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semaine dernière		</a:t>
            </a:r>
            <a:r>
              <a:rPr lang="fr-FR" sz="2000">
                <a:solidFill>
                  <a:srgbClr val="0070C0"/>
                </a:solidFill>
                <a:latin typeface="Calibri" panose="020F0502020204030204" pitchFamily="34" charset="0"/>
                <a:cs typeface="Calibri" panose="020F0502020204030204" pitchFamily="34" charset="0"/>
              </a:rPr>
              <a:t>last </a:t>
            </a:r>
            <a:r>
              <a:rPr lang="fr-FR" sz="2000" err="1">
                <a:solidFill>
                  <a:srgbClr val="0070C0"/>
                </a:solidFill>
                <a:latin typeface="Calibri" panose="020F0502020204030204" pitchFamily="34" charset="0"/>
                <a:cs typeface="Calibri" panose="020F0502020204030204" pitchFamily="34" charset="0"/>
              </a:rPr>
              <a:t>week</a:t>
            </a:r>
            <a:endPar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l’année dernière		</a:t>
            </a:r>
            <a:r>
              <a:rPr lang="fr-FR" sz="2000">
                <a:solidFill>
                  <a:srgbClr val="0070C0"/>
                </a:solidFill>
                <a:latin typeface="Calibri" panose="020F0502020204030204" pitchFamily="34" charset="0"/>
                <a:cs typeface="Calibri" panose="020F0502020204030204" pitchFamily="34" charset="0"/>
              </a:rPr>
              <a:t>last </a:t>
            </a:r>
            <a:r>
              <a:rPr lang="fr-FR" sz="2000" err="1">
                <a:solidFill>
                  <a:srgbClr val="0070C0"/>
                </a:solidFill>
                <a:latin typeface="Calibri" panose="020F0502020204030204" pitchFamily="34" charset="0"/>
                <a:cs typeface="Calibri" panose="020F0502020204030204" pitchFamily="34" charset="0"/>
              </a:rPr>
              <a:t>year</a:t>
            </a:r>
            <a:endPar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 week-end dernier		</a:t>
            </a:r>
            <a:r>
              <a:rPr lang="fr-FR" sz="2000">
                <a:solidFill>
                  <a:srgbClr val="0070C0"/>
                </a:solidFill>
                <a:latin typeface="Calibri" panose="020F0502020204030204" pitchFamily="34" charset="0"/>
                <a:cs typeface="Calibri" panose="020F0502020204030204" pitchFamily="34" charset="0"/>
              </a:rPr>
              <a:t>last weekend</a:t>
            </a:r>
          </a:p>
          <a:p>
            <a:pPr marL="342900" indent="-342900">
              <a:lnSpc>
                <a:spcPct val="107000"/>
              </a:lnSpc>
              <a:buFont typeface="Wingdings" panose="05000000000000000000" pitchFamily="2" charset="2"/>
              <a:buChar char="§"/>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il y a 2 ans	</a:t>
            </a: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fr-FR" sz="2000">
                <a:solidFill>
                  <a:srgbClr val="0070C0"/>
                </a:solidFill>
                <a:latin typeface="Calibri" panose="020F0502020204030204" pitchFamily="34" charset="0"/>
                <a:cs typeface="Calibri" panose="020F0502020204030204" pitchFamily="34" charset="0"/>
              </a:rPr>
              <a:t>2 </a:t>
            </a:r>
            <a:r>
              <a:rPr lang="fr-FR" sz="2000" err="1">
                <a:solidFill>
                  <a:srgbClr val="0070C0"/>
                </a:solidFill>
                <a:latin typeface="Calibri" panose="020F0502020204030204" pitchFamily="34" charset="0"/>
                <a:cs typeface="Calibri" panose="020F0502020204030204" pitchFamily="34" charset="0"/>
              </a:rPr>
              <a:t>years</a:t>
            </a:r>
            <a:r>
              <a:rPr lang="fr-FR" sz="2000">
                <a:solidFill>
                  <a:srgbClr val="0070C0"/>
                </a:solidFill>
                <a:latin typeface="Calibri" panose="020F0502020204030204" pitchFamily="34" charset="0"/>
                <a:cs typeface="Calibri" panose="020F0502020204030204" pitchFamily="34" charset="0"/>
              </a:rPr>
              <a:t> </a:t>
            </a:r>
            <a:r>
              <a:rPr lang="fr-FR" sz="2000" err="1">
                <a:solidFill>
                  <a:srgbClr val="0070C0"/>
                </a:solidFill>
                <a:latin typeface="Calibri" panose="020F0502020204030204" pitchFamily="34" charset="0"/>
                <a:cs typeface="Calibri" panose="020F0502020204030204" pitchFamily="34" charset="0"/>
              </a:rPr>
              <a:t>ago</a:t>
            </a:r>
            <a:endPar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3 mois	</a:t>
            </a:r>
            <a:r>
              <a:rPr lang="fr-FR" sz="2000">
                <a:solidFill>
                  <a:srgbClr val="0070C0"/>
                </a:solidFill>
                <a:latin typeface="Calibri" panose="020F0502020204030204" pitchFamily="34" charset="0"/>
                <a:cs typeface="Calibri" panose="020F0502020204030204" pitchFamily="34" charset="0"/>
              </a:rPr>
              <a:t> 		3 </a:t>
            </a:r>
            <a:r>
              <a:rPr lang="fr-FR" sz="2000" err="1">
                <a:solidFill>
                  <a:srgbClr val="0070C0"/>
                </a:solidFill>
                <a:latin typeface="Calibri" panose="020F0502020204030204" pitchFamily="34" charset="0"/>
                <a:cs typeface="Calibri" panose="020F0502020204030204" pitchFamily="34" charset="0"/>
              </a:rPr>
              <a:t>months</a:t>
            </a:r>
            <a:r>
              <a:rPr lang="fr-FR" sz="2000">
                <a:solidFill>
                  <a:srgbClr val="0070C0"/>
                </a:solidFill>
                <a:latin typeface="Calibri" panose="020F0502020204030204" pitchFamily="34" charset="0"/>
                <a:cs typeface="Calibri" panose="020F0502020204030204" pitchFamily="34" charset="0"/>
              </a:rPr>
              <a:t> </a:t>
            </a:r>
            <a:r>
              <a:rPr lang="fr-FR" sz="2000" err="1">
                <a:solidFill>
                  <a:srgbClr val="0070C0"/>
                </a:solidFill>
                <a:latin typeface="Calibri" panose="020F0502020204030204" pitchFamily="34" charset="0"/>
                <a:cs typeface="Calibri" panose="020F0502020204030204" pitchFamily="34" charset="0"/>
              </a:rPr>
              <a:t>ago</a:t>
            </a:r>
            <a:endPar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6623933" y="3464419"/>
            <a:ext cx="4575599" cy="238296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20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a:t>
            </a:r>
            <a:r>
              <a:rPr lang="fr-CM" sz="20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ple</a:t>
            </a:r>
            <a:endParaRPr kumimoji="0" lang="fr-CM" sz="20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a:t>
            </a:r>
            <a:r>
              <a:rPr kumimoji="0" lang="fr-CM" sz="20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a:t>
            </a:r>
            <a:endParaRPr kumimoji="0" lang="fr-CA" sz="20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mon oncle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uncle</a:t>
            </a:r>
            <a:endPar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fr-FR" sz="2000">
                <a:solidFill>
                  <a:srgbClr val="000000"/>
                </a:solidFill>
                <a:latin typeface="Calibri" panose="020F0502020204030204" pitchFamily="34" charset="0"/>
                <a:ea typeface="Times New Roman" panose="02020603050405020304" pitchFamily="18" charset="0"/>
                <a:cs typeface="Calibri" panose="020F0502020204030204" pitchFamily="34" charset="0"/>
              </a:rPr>
              <a:t>ma tante</a:t>
            </a: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fr-FR" sz="2000" err="1">
                <a:solidFill>
                  <a:srgbClr val="0070C0"/>
                </a:solidFill>
                <a:latin typeface="Calibri" panose="020F0502020204030204" pitchFamily="34" charset="0"/>
                <a:cs typeface="Calibri" panose="020F0502020204030204" pitchFamily="34" charset="0"/>
              </a:rPr>
              <a:t>my</a:t>
            </a:r>
            <a:r>
              <a:rPr lang="fr-FR" sz="2000">
                <a:solidFill>
                  <a:srgbClr val="0070C0"/>
                </a:solidFill>
                <a:latin typeface="Calibri" panose="020F0502020204030204" pitchFamily="34" charset="0"/>
                <a:cs typeface="Calibri" panose="020F0502020204030204" pitchFamily="34" charset="0"/>
              </a:rPr>
              <a:t> </a:t>
            </a:r>
            <a:r>
              <a:rPr lang="fr-FR" sz="2000" err="1">
                <a:solidFill>
                  <a:srgbClr val="0070C0"/>
                </a:solidFill>
                <a:latin typeface="Calibri" panose="020F0502020204030204" pitchFamily="34" charset="0"/>
                <a:cs typeface="Calibri" panose="020F0502020204030204" pitchFamily="34" charset="0"/>
              </a:rPr>
              <a:t>aunt</a:t>
            </a:r>
            <a:endParaRPr lang="fr-FR" sz="2000">
              <a:solidFill>
                <a:srgbClr val="0070C0"/>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mes amis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friends</a:t>
            </a:r>
            <a:endPar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mon petit frère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younger</a:t>
            </a:r>
            <a:r>
              <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brother</a:t>
            </a:r>
            <a:endPar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kumimoji="0" lang="fr-FR" sz="20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 petite sœur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younger</a:t>
            </a:r>
            <a:r>
              <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20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sister</a:t>
            </a:r>
            <a:endParaRPr kumimoji="0" lang="fr-FR" sz="20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6587206" y="3396782"/>
            <a:ext cx="4562093" cy="245059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E67AE0F-2C77-3D5C-168C-7A51A5293B9C}"/>
              </a:ext>
            </a:extLst>
          </p:cNvPr>
          <p:cNvSpPr txBox="1"/>
          <p:nvPr/>
        </p:nvSpPr>
        <p:spPr>
          <a:xfrm>
            <a:off x="6727278" y="1003901"/>
            <a:ext cx="4740676" cy="2268313"/>
          </a:xfrm>
          <a:prstGeom prst="rect">
            <a:avLst/>
          </a:prstGeom>
          <a:noFill/>
          <a:ln>
            <a:noFill/>
          </a:ln>
        </p:spPr>
        <p:txBody>
          <a:bodyPr wrap="square">
            <a:spAutoFit/>
          </a:bodyPr>
          <a:lstStyle/>
          <a:p>
            <a:pPr lvl="0">
              <a:lnSpc>
                <a:spcPct val="107000"/>
              </a:lnSpc>
            </a:pPr>
            <a:r>
              <a:rPr lang="fr-CM"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p>
          <a:p>
            <a:pPr marL="342900" lvl="0" indent="-342900">
              <a:buFont typeface="Wingdings" panose="05000000000000000000" pitchFamily="2" charset="2"/>
              <a:buChar char=""/>
            </a:pPr>
            <a:r>
              <a:rPr lang="fr-CA" sz="2000">
                <a:solidFill>
                  <a:srgbClr val="000000"/>
                </a:solidFill>
                <a:latin typeface="Calibri" panose="020F0502020204030204" pitchFamily="34" charset="0"/>
                <a:ea typeface="Times New Roman" panose="02020603050405020304" pitchFamily="18" charset="0"/>
                <a:cs typeface="Calibri" panose="020F0502020204030204" pitchFamily="34" charset="0"/>
              </a:rPr>
              <a:t>au parc</a:t>
            </a: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to/in the </a:t>
            </a:r>
            <a:r>
              <a:rPr lang="fr-CA" sz="20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park</a:t>
            </a:r>
            <a:endParaRPr lang="fr-CA"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2000">
                <a:solidFill>
                  <a:srgbClr val="000000"/>
                </a:solidFill>
                <a:latin typeface="Calibri" panose="020F0502020204030204" pitchFamily="34" charset="0"/>
                <a:ea typeface="Calibri" panose="020F0502020204030204" pitchFamily="34" charset="0"/>
                <a:cs typeface="Calibri" panose="020F0502020204030204" pitchFamily="34" charset="0"/>
              </a:rPr>
              <a:t>au </a:t>
            </a: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collège </a:t>
            </a:r>
            <a:r>
              <a:rPr lang="fr-CA" sz="20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CA" sz="2000">
                <a:solidFill>
                  <a:srgbClr val="0070C0"/>
                </a:solidFill>
                <a:latin typeface="Calibri" panose="020F0502020204030204" pitchFamily="34" charset="0"/>
                <a:ea typeface="Calibri" panose="020F0502020204030204" pitchFamily="34" charset="0"/>
                <a:cs typeface="Calibri" panose="020F0502020204030204" pitchFamily="34" charset="0"/>
              </a:rPr>
              <a:t>to/in </a:t>
            </a:r>
            <a:r>
              <a:rPr lang="fr-CA" sz="2000" err="1">
                <a:solidFill>
                  <a:srgbClr val="0070C0"/>
                </a:solidFill>
                <a:latin typeface="Calibri" panose="020F0502020204030204" pitchFamily="34" charset="0"/>
                <a:ea typeface="Calibri" panose="020F0502020204030204" pitchFamily="34" charset="0"/>
                <a:cs typeface="Calibri" panose="020F0502020204030204" pitchFamily="34" charset="0"/>
              </a:rPr>
              <a:t>school</a:t>
            </a:r>
            <a:endParaRPr lang="fr-CA" sz="200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 stade	</a:t>
            </a:r>
            <a:r>
              <a:rPr lang="en-GB"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to/in the stadium</a:t>
            </a:r>
          </a:p>
          <a:p>
            <a:pPr marL="342900" indent="-342900">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 match	</a:t>
            </a:r>
            <a:r>
              <a:rPr lang="en-GB"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to/at the match</a:t>
            </a:r>
          </a:p>
          <a:p>
            <a:pPr marL="342900" lvl="0" indent="-342900">
              <a:buFont typeface="Wingdings" panose="05000000000000000000" pitchFamily="2" charset="2"/>
              <a:buChar char=""/>
            </a:pPr>
            <a:r>
              <a:rPr lang="fr-CA" sz="2000">
                <a:latin typeface="Calibri" panose="020F0502020204030204" pitchFamily="34" charset="0"/>
                <a:ea typeface="Times New Roman" panose="02020603050405020304" pitchFamily="18" charset="0"/>
                <a:cs typeface="Calibri" panose="020F0502020204030204" pitchFamily="34" charset="0"/>
              </a:rPr>
              <a:t>au restaurant</a:t>
            </a:r>
            <a:r>
              <a:rPr lang="fr-CA" sz="2000">
                <a:solidFill>
                  <a:srgbClr val="0070C0"/>
                </a:solidFill>
                <a:latin typeface="Calibri" panose="020F0502020204030204" pitchFamily="34" charset="0"/>
                <a:ea typeface="Times New Roman" panose="02020603050405020304" pitchFamily="18" charset="0"/>
                <a:cs typeface="Calibri" panose="020F0502020204030204" pitchFamily="34" charset="0"/>
              </a:rPr>
              <a:t>	to/in the restaurant</a:t>
            </a:r>
          </a:p>
          <a:p>
            <a:pPr marL="342900" indent="-342900">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 la piscine	</a:t>
            </a:r>
            <a:r>
              <a:rPr lang="fr-CA" sz="20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swimming</a:t>
            </a:r>
            <a:r>
              <a:rPr lang="fr-CA"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-pool</a:t>
            </a:r>
          </a:p>
        </p:txBody>
      </p:sp>
      <p:sp>
        <p:nvSpPr>
          <p:cNvPr id="10" name="Rectangle: Rounded Corners 9">
            <a:extLst>
              <a:ext uri="{FF2B5EF4-FFF2-40B4-BE49-F238E27FC236}">
                <a16:creationId xmlns:a16="http://schemas.microsoft.com/office/drawing/2014/main" id="{B584F5CF-66CA-6142-942C-47EB4B7A8BFB}"/>
              </a:ext>
            </a:extLst>
          </p:cNvPr>
          <p:cNvSpPr/>
          <p:nvPr/>
        </p:nvSpPr>
        <p:spPr>
          <a:xfrm>
            <a:off x="6587206" y="1008303"/>
            <a:ext cx="4594755" cy="233748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4AEA361-010C-3B10-32DC-98A6B9C024F8}"/>
              </a:ext>
            </a:extLst>
          </p:cNvPr>
          <p:cNvSpPr txBox="1"/>
          <p:nvPr/>
        </p:nvSpPr>
        <p:spPr>
          <a:xfrm>
            <a:off x="330187" y="5168568"/>
            <a:ext cx="4740676" cy="1960537"/>
          </a:xfrm>
          <a:prstGeom prst="rect">
            <a:avLst/>
          </a:prstGeom>
          <a:noFill/>
          <a:ln>
            <a:noFill/>
          </a:ln>
        </p:spPr>
        <p:txBody>
          <a:bodyPr wrap="square">
            <a:spAutoFit/>
          </a:bodyPr>
          <a:lstStyle/>
          <a:p>
            <a:pPr lvl="0">
              <a:lnSpc>
                <a:spcPct val="107000"/>
              </a:lnSpc>
            </a:pPr>
            <a:r>
              <a:rPr lang="fr-CM" sz="2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Food</a:t>
            </a:r>
          </a:p>
          <a:p>
            <a:pPr lvl="0"/>
            <a:r>
              <a:rPr lang="fr-CA" sz="2000">
                <a:solidFill>
                  <a:srgbClr val="000000"/>
                </a:solidFill>
                <a:latin typeface="Calibri" panose="020F0502020204030204" pitchFamily="34" charset="0"/>
                <a:ea typeface="Times New Roman" panose="02020603050405020304" pitchFamily="18" charset="0"/>
                <a:cs typeface="Calibri" panose="020F0502020204030204" pitchFamily="34" charset="0"/>
              </a:rPr>
              <a:t>j’ai mangé … </a:t>
            </a:r>
            <a:r>
              <a:rPr lang="fr-CA"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 		I </a:t>
            </a:r>
            <a:r>
              <a:rPr lang="fr-CA" sz="20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ate</a:t>
            </a:r>
            <a:r>
              <a:rPr lang="fr-CA" sz="2000" dirty="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fr-CA" sz="20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des fruits/légumes	</a:t>
            </a:r>
            <a:r>
              <a:rPr lang="fr-CA" sz="2000">
                <a:solidFill>
                  <a:srgbClr val="0070C0"/>
                </a:solidFill>
                <a:latin typeface="Calibri" panose="020F0502020204030204" pitchFamily="34" charset="0"/>
                <a:ea typeface="Times New Roman" panose="02020603050405020304" pitchFamily="18" charset="0"/>
                <a:cs typeface="Calibri" panose="020F0502020204030204" pitchFamily="34" charset="0"/>
              </a:rPr>
              <a:t>fruits/</a:t>
            </a:r>
            <a:r>
              <a:rPr lang="fr-CA" sz="2000" err="1">
                <a:solidFill>
                  <a:srgbClr val="0070C0"/>
                </a:solidFill>
                <a:latin typeface="Calibri" panose="020F0502020204030204" pitchFamily="34" charset="0"/>
                <a:ea typeface="Times New Roman" panose="02020603050405020304" pitchFamily="18" charset="0"/>
                <a:cs typeface="Calibri" panose="020F0502020204030204" pitchFamily="34" charset="0"/>
              </a:rPr>
              <a:t>vegetables</a:t>
            </a:r>
            <a:endParaRPr lang="fr-CA" sz="20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 poulet/poisson	</a:t>
            </a:r>
            <a:r>
              <a:rPr lang="fr-CA" sz="2000" err="1">
                <a:solidFill>
                  <a:srgbClr val="0070C0"/>
                </a:solidFill>
                <a:latin typeface="Calibri" panose="020F0502020204030204" pitchFamily="34" charset="0"/>
                <a:ea typeface="Times New Roman" panose="02020603050405020304" pitchFamily="18" charset="0"/>
                <a:cs typeface="Calibri" panose="020F0502020204030204" pitchFamily="34" charset="0"/>
              </a:rPr>
              <a:t>chicken</a:t>
            </a:r>
            <a:r>
              <a:rPr lang="fr-CA" sz="200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A" sz="2000" err="1">
                <a:solidFill>
                  <a:srgbClr val="0070C0"/>
                </a:solidFill>
                <a:latin typeface="Calibri" panose="020F0502020204030204" pitchFamily="34" charset="0"/>
                <a:ea typeface="Times New Roman" panose="02020603050405020304" pitchFamily="18" charset="0"/>
                <a:cs typeface="Calibri" panose="020F0502020204030204" pitchFamily="34" charset="0"/>
              </a:rPr>
              <a:t>fish</a:t>
            </a:r>
            <a:endParaRPr lang="fr-CA" sz="20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buFont typeface="Wingdings" panose="05000000000000000000" pitchFamily="2" charset="2"/>
              <a:buChar char=""/>
            </a:pPr>
            <a:r>
              <a:rPr lang="fr-CA" sz="2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la salade		</a:t>
            </a:r>
            <a:r>
              <a:rPr lang="fr-CA" sz="2000" err="1">
                <a:solidFill>
                  <a:srgbClr val="0070C0"/>
                </a:solidFill>
                <a:latin typeface="Calibri" panose="020F0502020204030204" pitchFamily="34" charset="0"/>
                <a:ea typeface="Times New Roman" panose="02020603050405020304" pitchFamily="18" charset="0"/>
                <a:cs typeface="Calibri" panose="020F0502020204030204" pitchFamily="34" charset="0"/>
              </a:rPr>
              <a:t>salad</a:t>
            </a:r>
            <a:endParaRPr lang="fr-CA" sz="20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endParaRPr lang="fr-CA" sz="20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5400B109-8C3D-F1CA-9C89-55327C95F2CE}"/>
              </a:ext>
            </a:extLst>
          </p:cNvPr>
          <p:cNvSpPr/>
          <p:nvPr/>
        </p:nvSpPr>
        <p:spPr>
          <a:xfrm>
            <a:off x="190115" y="5172970"/>
            <a:ext cx="6346858" cy="16483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444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86449" y="1087110"/>
            <a:ext cx="4805242" cy="32806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112795" y="1125552"/>
            <a:ext cx="5751873" cy="32422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M" sz="1600" b="1">
                <a:solidFill>
                  <a:srgbClr val="000000"/>
                </a:solidFill>
                <a:latin typeface="Calibri" panose="020F0502020204030204" pitchFamily="34" charset="0"/>
                <a:ea typeface="Times New Roman" panose="02020603050405020304" pitchFamily="18" charset="0"/>
                <a:cs typeface="Calibri" panose="020F0502020204030204" pitchFamily="34" charset="0"/>
              </a:rPr>
              <a:t>Past </a:t>
            </a:r>
            <a:r>
              <a:rPr lang="fr-CM" sz="16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tense</a:t>
            </a:r>
            <a:r>
              <a:rPr lang="fr-CM" sz="1600" b="1">
                <a:solidFill>
                  <a:srgbClr val="000000"/>
                </a:solidFill>
                <a:latin typeface="Calibri" panose="020F0502020204030204" pitchFamily="34" charset="0"/>
                <a:ea typeface="Times New Roman" panose="02020603050405020304" pitchFamily="18" charset="0"/>
                <a:cs typeface="Calibri" panose="020F0502020204030204" pitchFamily="34" charset="0"/>
              </a:rPr>
              <a:t> time phrases</a:t>
            </a:r>
            <a:endParaRPr kumimoji="0" lang="fr-CM" sz="16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aujourd’hui		</a:t>
            </a:r>
            <a:r>
              <a:rPr lang="fr-FR" sz="1600" err="1">
                <a:solidFill>
                  <a:srgbClr val="0070C0"/>
                </a:solidFill>
                <a:latin typeface="Calibri" panose="020F0502020204030204" pitchFamily="34" charset="0"/>
                <a:cs typeface="Calibri" panose="020F0502020204030204" pitchFamily="34" charset="0"/>
              </a:rPr>
              <a:t>today</a:t>
            </a:r>
            <a:endParaRPr lang="fr-FR" sz="1600">
              <a:solidFill>
                <a:srgbClr val="0070C0"/>
              </a:solidFill>
              <a:latin typeface="Calibri" panose="020F0502020204030204" pitchFamily="34" charset="0"/>
              <a:cs typeface="Calibri" panose="020F0502020204030204" pitchFamily="34" charset="0"/>
            </a:endParaRPr>
          </a:p>
          <a:p>
            <a:pPr marL="342900" indent="-342900">
              <a:lnSpc>
                <a:spcPct val="107000"/>
              </a:lnSpc>
              <a:buFont typeface="Wingdings" panose="05000000000000000000" pitchFamily="2" charset="2"/>
              <a:buChar char="§"/>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hier		</a:t>
            </a: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fr-FR" sz="1600" err="1">
                <a:solidFill>
                  <a:srgbClr val="0070C0"/>
                </a:solidFill>
                <a:latin typeface="Calibri" panose="020F0502020204030204" pitchFamily="34" charset="0"/>
                <a:cs typeface="Calibri" panose="020F0502020204030204" pitchFamily="34" charset="0"/>
              </a:rPr>
              <a:t>yesterday</a:t>
            </a:r>
            <a:endParaRPr lang="fr-FR" sz="1600">
              <a:solidFill>
                <a:srgbClr val="0070C0"/>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lundi/mardi dernier	</a:t>
            </a:r>
            <a:r>
              <a:rPr lang="fr-FR" sz="1600">
                <a:solidFill>
                  <a:srgbClr val="0070C0"/>
                </a:solidFill>
                <a:latin typeface="Calibri" panose="020F0502020204030204" pitchFamily="34" charset="0"/>
                <a:cs typeface="Calibri" panose="020F0502020204030204" pitchFamily="34" charset="0"/>
              </a:rPr>
              <a:t>last </a:t>
            </a:r>
            <a:r>
              <a:rPr lang="fr-FR" sz="1600" err="1">
                <a:solidFill>
                  <a:srgbClr val="0070C0"/>
                </a:solidFill>
                <a:latin typeface="Calibri" panose="020F0502020204030204" pitchFamily="34" charset="0"/>
                <a:cs typeface="Calibri" panose="020F0502020204030204" pitchFamily="34" charset="0"/>
              </a:rPr>
              <a:t>Monday</a:t>
            </a:r>
            <a:r>
              <a:rPr lang="fr-FR" sz="1600">
                <a:solidFill>
                  <a:srgbClr val="0070C0"/>
                </a:solidFill>
                <a:latin typeface="Calibri" panose="020F0502020204030204" pitchFamily="34" charset="0"/>
                <a:cs typeface="Calibri" panose="020F0502020204030204" pitchFamily="34" charset="0"/>
              </a:rPr>
              <a:t>/Tuesday</a:t>
            </a:r>
          </a:p>
          <a:p>
            <a:pPr marL="342900" indent="-342900">
              <a:lnSpc>
                <a:spcPct val="107000"/>
              </a:lnSpc>
              <a:buFont typeface="Wingdings" panose="05000000000000000000" pitchFamily="2" charset="2"/>
              <a:buChar char="§"/>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mercredi dernier		</a:t>
            </a:r>
            <a:r>
              <a:rPr lang="fr-FR" sz="1600">
                <a:solidFill>
                  <a:srgbClr val="0070C0"/>
                </a:solidFill>
                <a:latin typeface="Calibri" panose="020F0502020204030204" pitchFamily="34" charset="0"/>
                <a:cs typeface="Calibri" panose="020F0502020204030204" pitchFamily="34" charset="0"/>
              </a:rPr>
              <a:t>last </a:t>
            </a:r>
            <a:r>
              <a:rPr lang="fr-FR" sz="1600" err="1">
                <a:solidFill>
                  <a:srgbClr val="0070C0"/>
                </a:solidFill>
                <a:latin typeface="Calibri" panose="020F0502020204030204" pitchFamily="34" charset="0"/>
                <a:cs typeface="Calibri" panose="020F0502020204030204" pitchFamily="34" charset="0"/>
              </a:rPr>
              <a:t>Wednesday</a:t>
            </a:r>
            <a:r>
              <a:rPr lang="fr-FR" sz="1600">
                <a:solidFill>
                  <a:srgbClr val="0070C0"/>
                </a:solidFill>
                <a:latin typeface="Calibri" panose="020F0502020204030204" pitchFamily="34" charset="0"/>
                <a:cs typeface="Calibri" panose="020F0502020204030204" pitchFamily="34" charset="0"/>
              </a:rPr>
              <a:t> </a:t>
            </a:r>
          </a:p>
          <a:p>
            <a:pPr marL="342900" indent="-342900">
              <a:lnSpc>
                <a:spcPct val="107000"/>
              </a:lnSpc>
              <a:buFont typeface="Wingdings" panose="05000000000000000000" pitchFamily="2" charset="2"/>
              <a:buChar char="§"/>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jeudi/vendredi dernier 	</a:t>
            </a:r>
            <a:r>
              <a:rPr lang="fr-FR" sz="1600">
                <a:solidFill>
                  <a:srgbClr val="0070C0"/>
                </a:solidFill>
                <a:latin typeface="Calibri" panose="020F0502020204030204" pitchFamily="34" charset="0"/>
                <a:cs typeface="Calibri" panose="020F0502020204030204" pitchFamily="34" charset="0"/>
              </a:rPr>
              <a:t>last Thursday/Friday</a:t>
            </a:r>
          </a:p>
          <a:p>
            <a:pPr marL="342900" indent="-342900">
              <a:lnSpc>
                <a:spcPct val="107000"/>
              </a:lnSpc>
              <a:buFont typeface="Wingdings" panose="05000000000000000000" pitchFamily="2" charset="2"/>
              <a:buChar char="§"/>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samedi/dimanche dernier 	</a:t>
            </a:r>
            <a:r>
              <a:rPr lang="fr-FR" sz="1600">
                <a:solidFill>
                  <a:srgbClr val="0070C0"/>
                </a:solidFill>
                <a:latin typeface="Calibri" panose="020F0502020204030204" pitchFamily="34" charset="0"/>
                <a:cs typeface="Calibri" panose="020F0502020204030204" pitchFamily="34" charset="0"/>
              </a:rPr>
              <a:t>last Saturday/Sunday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semaine dernière	</a:t>
            </a:r>
            <a:r>
              <a:rPr lang="fr-FR" sz="1600">
                <a:solidFill>
                  <a:srgbClr val="0070C0"/>
                </a:solidFill>
                <a:latin typeface="Calibri" panose="020F0502020204030204" pitchFamily="34" charset="0"/>
                <a:cs typeface="Calibri" panose="020F0502020204030204" pitchFamily="34" charset="0"/>
              </a:rPr>
              <a:t>last </a:t>
            </a:r>
            <a:r>
              <a:rPr lang="fr-FR" sz="1600" err="1">
                <a:solidFill>
                  <a:srgbClr val="0070C0"/>
                </a:solidFill>
                <a:latin typeface="Calibri" panose="020F0502020204030204" pitchFamily="34" charset="0"/>
                <a:cs typeface="Calibri" panose="020F0502020204030204" pitchFamily="34" charset="0"/>
              </a:rPr>
              <a:t>week</a:t>
            </a:r>
            <a:endPar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l’année dernière		</a:t>
            </a:r>
            <a:r>
              <a:rPr lang="fr-FR" sz="1600">
                <a:solidFill>
                  <a:srgbClr val="0070C0"/>
                </a:solidFill>
                <a:latin typeface="Calibri" panose="020F0502020204030204" pitchFamily="34" charset="0"/>
                <a:cs typeface="Calibri" panose="020F0502020204030204" pitchFamily="34" charset="0"/>
              </a:rPr>
              <a:t>last </a:t>
            </a:r>
            <a:r>
              <a:rPr lang="fr-FR" sz="1600" err="1">
                <a:solidFill>
                  <a:srgbClr val="0070C0"/>
                </a:solidFill>
                <a:latin typeface="Calibri" panose="020F0502020204030204" pitchFamily="34" charset="0"/>
                <a:cs typeface="Calibri" panose="020F0502020204030204" pitchFamily="34" charset="0"/>
              </a:rPr>
              <a:t>year</a:t>
            </a:r>
            <a:endPar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l</a:t>
            </a: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 week-end dernier	</a:t>
            </a:r>
            <a:r>
              <a:rPr lang="fr-FR" sz="1600">
                <a:solidFill>
                  <a:srgbClr val="0070C0"/>
                </a:solidFill>
                <a:latin typeface="Calibri" panose="020F0502020204030204" pitchFamily="34" charset="0"/>
                <a:cs typeface="Calibri" panose="020F0502020204030204" pitchFamily="34" charset="0"/>
              </a:rPr>
              <a:t>last weekend</a:t>
            </a:r>
          </a:p>
          <a:p>
            <a:pPr marL="342900" indent="-342900">
              <a:lnSpc>
                <a:spcPct val="107000"/>
              </a:lnSpc>
              <a:buFont typeface="Wingdings" panose="05000000000000000000" pitchFamily="2" charset="2"/>
              <a:buChar char="§"/>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il y a 2 ans	</a:t>
            </a: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fr-FR" sz="1600">
                <a:solidFill>
                  <a:srgbClr val="0070C0"/>
                </a:solidFill>
                <a:latin typeface="Calibri" panose="020F0502020204030204" pitchFamily="34" charset="0"/>
                <a:cs typeface="Calibri" panose="020F0502020204030204" pitchFamily="34" charset="0"/>
              </a:rPr>
              <a:t>2 </a:t>
            </a:r>
            <a:r>
              <a:rPr lang="fr-FR" sz="1600" err="1">
                <a:solidFill>
                  <a:srgbClr val="0070C0"/>
                </a:solidFill>
                <a:latin typeface="Calibri" panose="020F0502020204030204" pitchFamily="34" charset="0"/>
                <a:cs typeface="Calibri" panose="020F0502020204030204" pitchFamily="34" charset="0"/>
              </a:rPr>
              <a:t>years</a:t>
            </a:r>
            <a:r>
              <a:rPr lang="fr-FR" sz="1600">
                <a:solidFill>
                  <a:srgbClr val="0070C0"/>
                </a:solidFill>
                <a:latin typeface="Calibri" panose="020F0502020204030204" pitchFamily="34" charset="0"/>
                <a:cs typeface="Calibri" panose="020F0502020204030204" pitchFamily="34" charset="0"/>
              </a:rPr>
              <a:t> </a:t>
            </a:r>
            <a:r>
              <a:rPr lang="fr-FR" sz="1600" err="1">
                <a:solidFill>
                  <a:srgbClr val="0070C0"/>
                </a:solidFill>
                <a:latin typeface="Calibri" panose="020F0502020204030204" pitchFamily="34" charset="0"/>
                <a:cs typeface="Calibri" panose="020F0502020204030204" pitchFamily="34" charset="0"/>
              </a:rPr>
              <a:t>ago</a:t>
            </a:r>
            <a:endPar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3 mois	</a:t>
            </a:r>
            <a:r>
              <a:rPr lang="fr-FR" sz="1600">
                <a:solidFill>
                  <a:srgbClr val="0070C0"/>
                </a:solidFill>
                <a:latin typeface="Calibri" panose="020F0502020204030204" pitchFamily="34" charset="0"/>
                <a:cs typeface="Calibri" panose="020F0502020204030204" pitchFamily="34" charset="0"/>
              </a:rPr>
              <a:t> 	3 </a:t>
            </a:r>
            <a:r>
              <a:rPr lang="fr-FR" sz="1600" err="1">
                <a:solidFill>
                  <a:srgbClr val="0070C0"/>
                </a:solidFill>
                <a:latin typeface="Calibri" panose="020F0502020204030204" pitchFamily="34" charset="0"/>
                <a:cs typeface="Calibri" panose="020F0502020204030204" pitchFamily="34" charset="0"/>
              </a:rPr>
              <a:t>months</a:t>
            </a:r>
            <a:r>
              <a:rPr lang="fr-FR" sz="1600">
                <a:solidFill>
                  <a:srgbClr val="0070C0"/>
                </a:solidFill>
                <a:latin typeface="Calibri" panose="020F0502020204030204" pitchFamily="34" charset="0"/>
                <a:cs typeface="Calibri" panose="020F0502020204030204" pitchFamily="34" charset="0"/>
              </a:rPr>
              <a:t> </a:t>
            </a:r>
            <a:r>
              <a:rPr lang="fr-FR" sz="1600" err="1">
                <a:solidFill>
                  <a:srgbClr val="0070C0"/>
                </a:solidFill>
                <a:latin typeface="Calibri" panose="020F0502020204030204" pitchFamily="34" charset="0"/>
                <a:cs typeface="Calibri" panose="020F0502020204030204" pitchFamily="34" charset="0"/>
              </a:rPr>
              <a:t>ago</a:t>
            </a:r>
            <a:endPar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9060574" y="1150345"/>
            <a:ext cx="4575599" cy="195636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6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a:t>
            </a:r>
            <a:r>
              <a:rPr lang="fr-CM" sz="1600" b="1" err="1">
                <a:solidFill>
                  <a:srgbClr val="000000"/>
                </a:solidFill>
                <a:latin typeface="Calibri" panose="020F0502020204030204" pitchFamily="34" charset="0"/>
                <a:ea typeface="Times New Roman" panose="02020603050405020304" pitchFamily="18" charset="0"/>
                <a:cs typeface="Calibri" panose="020F0502020204030204" pitchFamily="34" charset="0"/>
              </a:rPr>
              <a:t>ple</a:t>
            </a:r>
            <a:endParaRPr kumimoji="0" lang="fr-CM" sz="16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6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a:t>
            </a:r>
            <a:r>
              <a:rPr kumimoji="0" lang="fr-CM" sz="16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a:t>
            </a:r>
            <a:endParaRPr kumimoji="0" lang="fr-CA" sz="16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mon oncle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uncle</a:t>
            </a:r>
            <a:endPar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lang="fr-FR" sz="1600">
                <a:solidFill>
                  <a:srgbClr val="000000"/>
                </a:solidFill>
                <a:latin typeface="Calibri" panose="020F0502020204030204" pitchFamily="34" charset="0"/>
                <a:ea typeface="Times New Roman" panose="02020603050405020304" pitchFamily="18" charset="0"/>
                <a:cs typeface="Calibri" panose="020F0502020204030204" pitchFamily="34" charset="0"/>
              </a:rPr>
              <a:t>ma tante</a:t>
            </a: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lang="fr-FR" sz="1600" err="1">
                <a:solidFill>
                  <a:srgbClr val="0070C0"/>
                </a:solidFill>
                <a:latin typeface="Calibri" panose="020F0502020204030204" pitchFamily="34" charset="0"/>
                <a:cs typeface="Calibri" panose="020F0502020204030204" pitchFamily="34" charset="0"/>
              </a:rPr>
              <a:t>my</a:t>
            </a:r>
            <a:r>
              <a:rPr lang="fr-FR" sz="1600">
                <a:solidFill>
                  <a:srgbClr val="0070C0"/>
                </a:solidFill>
                <a:latin typeface="Calibri" panose="020F0502020204030204" pitchFamily="34" charset="0"/>
                <a:cs typeface="Calibri" panose="020F0502020204030204" pitchFamily="34" charset="0"/>
              </a:rPr>
              <a:t> </a:t>
            </a:r>
            <a:r>
              <a:rPr lang="fr-FR" sz="1600" err="1">
                <a:solidFill>
                  <a:srgbClr val="0070C0"/>
                </a:solidFill>
                <a:latin typeface="Calibri" panose="020F0502020204030204" pitchFamily="34" charset="0"/>
                <a:cs typeface="Calibri" panose="020F0502020204030204" pitchFamily="34" charset="0"/>
              </a:rPr>
              <a:t>aunt</a:t>
            </a:r>
            <a:endParaRPr lang="fr-FR" sz="1600">
              <a:solidFill>
                <a:srgbClr val="0070C0"/>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mes amis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friends</a:t>
            </a:r>
            <a:endPar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mon petit frère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younger</a:t>
            </a:r>
            <a:r>
              <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brother</a:t>
            </a:r>
            <a:endPar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kumimoji="0" lang="fr-FR" sz="1600" b="0" i="0" u="none" strike="noStrike" kern="1200" cap="none" spc="0" normalizeH="0" baseline="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 petite sœur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younger</a:t>
            </a:r>
            <a:r>
              <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600" b="0" i="0" u="none" strike="noStrike" kern="1200" cap="none" spc="0" normalizeH="0" baseline="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sister</a:t>
            </a:r>
            <a:endParaRPr kumimoji="0" lang="fr-FR" sz="1600" b="0" i="0" u="none" strike="noStrike" kern="1200" cap="none" spc="0" normalizeH="0" baseline="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9023848" y="1082708"/>
            <a:ext cx="3674394" cy="202400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E67AE0F-2C77-3D5C-168C-7A51A5293B9C}"/>
              </a:ext>
            </a:extLst>
          </p:cNvPr>
          <p:cNvSpPr txBox="1"/>
          <p:nvPr/>
        </p:nvSpPr>
        <p:spPr>
          <a:xfrm>
            <a:off x="5214950" y="1082708"/>
            <a:ext cx="4740676" cy="1863908"/>
          </a:xfrm>
          <a:prstGeom prst="rect">
            <a:avLst/>
          </a:prstGeom>
          <a:noFill/>
          <a:ln>
            <a:noFill/>
          </a:ln>
        </p:spPr>
        <p:txBody>
          <a:bodyPr wrap="square">
            <a:spAutoFit/>
          </a:bodyPr>
          <a:lstStyle/>
          <a:p>
            <a:pPr lvl="0">
              <a:lnSpc>
                <a:spcPct val="107000"/>
              </a:lnSpc>
            </a:pPr>
            <a:r>
              <a:rPr lang="fr-CM" sz="16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Location</a:t>
            </a:r>
          </a:p>
          <a:p>
            <a:pPr marL="342900" lvl="0" indent="-342900">
              <a:buFont typeface="Wingdings" panose="05000000000000000000" pitchFamily="2" charset="2"/>
              <a:buChar char=""/>
            </a:pPr>
            <a:r>
              <a:rPr lang="fr-CA" sz="1600">
                <a:solidFill>
                  <a:srgbClr val="000000"/>
                </a:solidFill>
                <a:latin typeface="Calibri" panose="020F0502020204030204" pitchFamily="34" charset="0"/>
                <a:ea typeface="Times New Roman" panose="02020603050405020304" pitchFamily="18" charset="0"/>
                <a:cs typeface="Calibri" panose="020F0502020204030204" pitchFamily="34" charset="0"/>
              </a:rPr>
              <a:t>au parc</a:t>
            </a:r>
            <a:r>
              <a:rPr lang="fr-CA"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CA" sz="16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to/in the </a:t>
            </a:r>
            <a:r>
              <a:rPr lang="fr-CA" sz="16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park</a:t>
            </a:r>
            <a:endParaRPr lang="fr-CA" sz="1600">
              <a:solidFill>
                <a:srgbClr val="0070C0"/>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buFont typeface="Wingdings" panose="05000000000000000000" pitchFamily="2" charset="2"/>
              <a:buChar char=""/>
            </a:pPr>
            <a:r>
              <a:rPr lang="fr-CA" sz="1600">
                <a:solidFill>
                  <a:srgbClr val="000000"/>
                </a:solidFill>
                <a:latin typeface="Calibri" panose="020F0502020204030204" pitchFamily="34" charset="0"/>
                <a:ea typeface="Calibri" panose="020F0502020204030204" pitchFamily="34" charset="0"/>
                <a:cs typeface="Calibri" panose="020F0502020204030204" pitchFamily="34" charset="0"/>
              </a:rPr>
              <a:t>au </a:t>
            </a:r>
            <a:r>
              <a:rPr lang="fr-CA"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collège </a:t>
            </a:r>
            <a:r>
              <a:rPr lang="fr-CA" sz="160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fr-CA" sz="1600">
                <a:solidFill>
                  <a:srgbClr val="0070C0"/>
                </a:solidFill>
                <a:latin typeface="Calibri" panose="020F0502020204030204" pitchFamily="34" charset="0"/>
                <a:ea typeface="Calibri" panose="020F0502020204030204" pitchFamily="34" charset="0"/>
                <a:cs typeface="Calibri" panose="020F0502020204030204" pitchFamily="34" charset="0"/>
              </a:rPr>
              <a:t>to/in </a:t>
            </a:r>
            <a:r>
              <a:rPr lang="fr-CA" sz="1600" err="1">
                <a:solidFill>
                  <a:srgbClr val="0070C0"/>
                </a:solidFill>
                <a:latin typeface="Calibri" panose="020F0502020204030204" pitchFamily="34" charset="0"/>
                <a:ea typeface="Calibri" panose="020F0502020204030204" pitchFamily="34" charset="0"/>
                <a:cs typeface="Calibri" panose="020F0502020204030204" pitchFamily="34" charset="0"/>
              </a:rPr>
              <a:t>school</a:t>
            </a:r>
            <a:endParaRPr lang="fr-CA" sz="160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Wingdings" panose="05000000000000000000" pitchFamily="2" charset="2"/>
              <a:buChar char=""/>
            </a:pPr>
            <a:r>
              <a:rPr lang="fr-CA"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 stade	</a:t>
            </a:r>
            <a:r>
              <a:rPr lang="en-GB" sz="16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to/in the stadium</a:t>
            </a:r>
          </a:p>
          <a:p>
            <a:pPr marL="342900" indent="-342900">
              <a:buFont typeface="Wingdings" panose="05000000000000000000" pitchFamily="2" charset="2"/>
              <a:buChar char=""/>
            </a:pPr>
            <a:r>
              <a:rPr lang="fr-CA"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 match	</a:t>
            </a:r>
            <a:r>
              <a:rPr lang="en-GB" sz="16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to/at the match</a:t>
            </a:r>
          </a:p>
          <a:p>
            <a:pPr marL="342900" lvl="0" indent="-342900">
              <a:buFont typeface="Wingdings" panose="05000000000000000000" pitchFamily="2" charset="2"/>
              <a:buChar char=""/>
            </a:pPr>
            <a:r>
              <a:rPr lang="fr-CA" sz="1600">
                <a:latin typeface="Calibri" panose="020F0502020204030204" pitchFamily="34" charset="0"/>
                <a:ea typeface="Times New Roman" panose="02020603050405020304" pitchFamily="18" charset="0"/>
                <a:cs typeface="Calibri" panose="020F0502020204030204" pitchFamily="34" charset="0"/>
              </a:rPr>
              <a:t>au restaurant</a:t>
            </a:r>
            <a:r>
              <a:rPr lang="fr-CA" sz="1600">
                <a:solidFill>
                  <a:srgbClr val="0070C0"/>
                </a:solidFill>
                <a:latin typeface="Calibri" panose="020F0502020204030204" pitchFamily="34" charset="0"/>
                <a:ea typeface="Times New Roman" panose="02020603050405020304" pitchFamily="18" charset="0"/>
                <a:cs typeface="Calibri" panose="020F0502020204030204" pitchFamily="34" charset="0"/>
              </a:rPr>
              <a:t>	to/in the restaurant</a:t>
            </a:r>
          </a:p>
          <a:p>
            <a:pPr marL="342900" indent="-342900">
              <a:buFont typeface="Wingdings" panose="05000000000000000000" pitchFamily="2" charset="2"/>
              <a:buChar char=""/>
            </a:pPr>
            <a:r>
              <a:rPr lang="fr-CA"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 la piscine	</a:t>
            </a:r>
            <a:r>
              <a:rPr lang="fr-CA" sz="1600" err="1">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swimming</a:t>
            </a:r>
            <a:r>
              <a:rPr lang="fr-CA" sz="1600">
                <a:solidFill>
                  <a:srgbClr val="0070C0"/>
                </a:solidFill>
                <a:effectLst/>
                <a:latin typeface="Calibri" panose="020F0502020204030204" pitchFamily="34" charset="0"/>
                <a:ea typeface="Times New Roman" panose="02020603050405020304" pitchFamily="18" charset="0"/>
                <a:cs typeface="Calibri" panose="020F0502020204030204" pitchFamily="34" charset="0"/>
              </a:rPr>
              <a:t>-pool</a:t>
            </a:r>
          </a:p>
        </p:txBody>
      </p:sp>
      <p:sp>
        <p:nvSpPr>
          <p:cNvPr id="10" name="Rectangle: Rounded Corners 9">
            <a:extLst>
              <a:ext uri="{FF2B5EF4-FFF2-40B4-BE49-F238E27FC236}">
                <a16:creationId xmlns:a16="http://schemas.microsoft.com/office/drawing/2014/main" id="{B584F5CF-66CA-6142-942C-47EB4B7A8BFB}"/>
              </a:ext>
            </a:extLst>
          </p:cNvPr>
          <p:cNvSpPr/>
          <p:nvPr/>
        </p:nvSpPr>
        <p:spPr>
          <a:xfrm>
            <a:off x="5074879" y="1087110"/>
            <a:ext cx="3808898" cy="195709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649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u="sng">
                <a:solidFill>
                  <a:schemeClr val="tx1"/>
                </a:solidFill>
              </a:rPr>
              <a:t>Session objectives:</a:t>
            </a:r>
            <a:r>
              <a:rPr lang="en-GB" sz="2800" b="1">
                <a:solidFill>
                  <a:schemeClr val="tx1"/>
                </a:solidFill>
              </a:rPr>
              <a:t>							</a:t>
            </a:r>
            <a:r>
              <a:rPr lang="en-GB" sz="2800" b="1" u="sng">
                <a:solidFill>
                  <a:schemeClr val="tx1"/>
                </a:solidFill>
              </a:rPr>
              <a:t>Question</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knowing how to describe a photo for the writing paper	</a:t>
            </a:r>
            <a:r>
              <a:rPr lang="en-GB" sz="2800" b="1">
                <a:solidFill>
                  <a:schemeClr val="tx1"/>
                </a:solidFill>
              </a:rPr>
              <a:t>Q1 Photo</a:t>
            </a:r>
          </a:p>
          <a:p>
            <a:pPr marL="342900" indent="-342900">
              <a:buBlip>
                <a:blip r:embed="rId3">
                  <a:extLst>
                    <a:ext uri="{96DAC541-7B7A-43D3-8B79-37D633B846F1}">
                      <asvg:svgBlip xmlns:asvg="http://schemas.microsoft.com/office/drawing/2016/SVG/main" r:embed="rId4"/>
                    </a:ext>
                  </a:extLst>
                </a:blip>
              </a:buBlip>
            </a:pPr>
            <a:r>
              <a:rPr lang="en-GB" sz="2800">
                <a:solidFill>
                  <a:schemeClr val="tx1"/>
                </a:solidFill>
              </a:rPr>
              <a:t>being able to translate key verbs in the past tense		</a:t>
            </a:r>
            <a:r>
              <a:rPr lang="en-GB" sz="2800" b="1">
                <a:solidFill>
                  <a:schemeClr val="tx1"/>
                </a:solidFill>
              </a:rPr>
              <a:t>Q3 Translation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chemeClr val="tx1"/>
                </a:solidFill>
              </a:rPr>
              <a:t>Do Now:</a:t>
            </a:r>
            <a:r>
              <a:rPr lang="en-GB" sz="2400" b="1">
                <a:solidFill>
                  <a:schemeClr val="tx1"/>
                </a:solidFill>
              </a:rPr>
              <a:t>	</a:t>
            </a:r>
          </a:p>
          <a:p>
            <a:r>
              <a:rPr lang="en-GB" sz="2400">
                <a:solidFill>
                  <a:schemeClr val="tx1"/>
                </a:solidFill>
              </a:rPr>
              <a:t>Translate the sentences into English.</a:t>
            </a:r>
          </a:p>
          <a:p>
            <a:r>
              <a:rPr lang="fr-LU" sz="2400" b="1">
                <a:solidFill>
                  <a:schemeClr val="tx1"/>
                </a:solidFill>
              </a:rPr>
              <a:t>exemple: </a:t>
            </a:r>
            <a:r>
              <a:rPr lang="fr-LU" sz="2400">
                <a:solidFill>
                  <a:schemeClr val="tx1"/>
                </a:solidFill>
              </a:rPr>
              <a:t>Sur la photo il y a 1 homme. = In the photo </a:t>
            </a:r>
            <a:r>
              <a:rPr lang="fr-LU" sz="2400" err="1">
                <a:solidFill>
                  <a:schemeClr val="tx1"/>
                </a:solidFill>
              </a:rPr>
              <a:t>there</a:t>
            </a:r>
            <a:r>
              <a:rPr lang="fr-LU" sz="2400">
                <a:solidFill>
                  <a:schemeClr val="tx1"/>
                </a:solidFill>
              </a:rPr>
              <a:t> </a:t>
            </a:r>
            <a:r>
              <a:rPr lang="fr-LU" sz="2400" err="1">
                <a:solidFill>
                  <a:schemeClr val="tx1"/>
                </a:solidFill>
              </a:rPr>
              <a:t>is</a:t>
            </a:r>
            <a:r>
              <a:rPr lang="fr-LU" sz="2400">
                <a:solidFill>
                  <a:schemeClr val="tx1"/>
                </a:solidFill>
              </a:rPr>
              <a:t> 1 man.</a:t>
            </a:r>
            <a:r>
              <a:rPr lang="fr-LU" sz="2400" b="1">
                <a:solidFill>
                  <a:schemeClr val="tx1"/>
                </a:solidFill>
              </a:rPr>
              <a:t>  </a:t>
            </a:r>
          </a:p>
          <a:p>
            <a:pPr marL="457200" indent="-457200">
              <a:buFont typeface="+mj-lt"/>
              <a:buAutoNum type="arabicPeriod"/>
            </a:pPr>
            <a:r>
              <a:rPr lang="fr-CA" sz="2400">
                <a:solidFill>
                  <a:schemeClr val="tx1"/>
                </a:solidFill>
              </a:rPr>
              <a:t>Sur la photo il y a 3 enfants. =</a:t>
            </a:r>
          </a:p>
          <a:p>
            <a:pPr marL="457200" indent="-457200">
              <a:buAutoNum type="arabicPeriod"/>
            </a:pPr>
            <a:r>
              <a:rPr lang="fr-CA" sz="2400">
                <a:solidFill>
                  <a:schemeClr val="tx1"/>
                </a:solidFill>
              </a:rPr>
              <a:t>Sur la photo il y a des grands-parents. =</a:t>
            </a:r>
          </a:p>
          <a:p>
            <a:pPr marL="457200" indent="-457200">
              <a:buAutoNum type="arabicPeriod"/>
            </a:pPr>
            <a:r>
              <a:rPr lang="fr-CA" sz="2400">
                <a:solidFill>
                  <a:schemeClr val="tx1"/>
                </a:solidFill>
              </a:rPr>
              <a:t>Il y a un père. =</a:t>
            </a:r>
          </a:p>
          <a:p>
            <a:pPr marL="457200" indent="-457200">
              <a:buAutoNum type="arabicPeriod"/>
            </a:pPr>
            <a:r>
              <a:rPr lang="fr-CA" sz="2400">
                <a:solidFill>
                  <a:schemeClr val="tx1"/>
                </a:solidFill>
              </a:rPr>
              <a:t>Il est content. =</a:t>
            </a:r>
          </a:p>
          <a:p>
            <a:pPr marL="457200" indent="-457200">
              <a:buAutoNum type="arabicPeriod"/>
            </a:pPr>
            <a:r>
              <a:rPr lang="fr-CA" sz="2400">
                <a:solidFill>
                  <a:schemeClr val="tx1"/>
                </a:solidFill>
              </a:rPr>
              <a:t>J’ai écouté de la musique. =</a:t>
            </a:r>
          </a:p>
          <a:p>
            <a:pPr marL="457200" indent="-457200">
              <a:buAutoNum type="arabicPeriod"/>
            </a:pPr>
            <a:r>
              <a:rPr lang="fr-CA" sz="2400">
                <a:solidFill>
                  <a:schemeClr val="tx1"/>
                </a:solidFill>
              </a:rPr>
              <a:t>Je suis allé au cinéma. =</a:t>
            </a:r>
          </a:p>
        </p:txBody>
      </p:sp>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u="sng">
                <a:solidFill>
                  <a:srgbClr val="FF00FF"/>
                </a:solidFill>
              </a:rPr>
              <a:t>Extra:</a:t>
            </a:r>
            <a:endParaRPr lang="en-GB" sz="2400" b="1">
              <a:solidFill>
                <a:srgbClr val="FF00FF"/>
              </a:solidFill>
            </a:endParaRPr>
          </a:p>
          <a:p>
            <a:r>
              <a:rPr lang="en-GB" sz="2400">
                <a:solidFill>
                  <a:schemeClr val="tx1"/>
                </a:solidFill>
              </a:rPr>
              <a:t>Comment </a:t>
            </a:r>
            <a:r>
              <a:rPr lang="en-GB" sz="2400" err="1">
                <a:solidFill>
                  <a:schemeClr val="tx1"/>
                </a:solidFill>
              </a:rPr>
              <a:t>dit</a:t>
            </a:r>
            <a:r>
              <a:rPr lang="en-GB" sz="2400">
                <a:solidFill>
                  <a:schemeClr val="tx1"/>
                </a:solidFill>
              </a:rPr>
              <a:t>-on …?</a:t>
            </a:r>
          </a:p>
          <a:p>
            <a:pPr marL="457200" indent="-457200">
              <a:buFont typeface="+mj-lt"/>
              <a:buAutoNum type="alphaLcPeriod"/>
            </a:pPr>
            <a:r>
              <a:rPr lang="en-GB" sz="2400">
                <a:solidFill>
                  <a:schemeClr val="tx1"/>
                </a:solidFill>
              </a:rPr>
              <a:t>I played</a:t>
            </a:r>
          </a:p>
          <a:p>
            <a:pPr marL="457200" indent="-457200">
              <a:buFont typeface="+mj-lt"/>
              <a:buAutoNum type="alphaLcPeriod"/>
            </a:pPr>
            <a:r>
              <a:rPr lang="en-GB" sz="2400">
                <a:solidFill>
                  <a:schemeClr val="tx1"/>
                </a:solidFill>
              </a:rPr>
              <a:t>I watched</a:t>
            </a:r>
          </a:p>
          <a:p>
            <a:pPr marL="457200" indent="-457200">
              <a:buFont typeface="+mj-lt"/>
              <a:buAutoNum type="alphaLcPeriod"/>
            </a:pPr>
            <a:r>
              <a:rPr lang="en-GB" sz="2400">
                <a:solidFill>
                  <a:schemeClr val="tx1"/>
                </a:solidFill>
              </a:rPr>
              <a:t>I visited</a:t>
            </a:r>
          </a:p>
          <a:p>
            <a:pPr marL="457200" indent="-457200">
              <a:buFont typeface="+mj-lt"/>
              <a:buAutoNum type="alphaLcPeriod"/>
            </a:pPr>
            <a:r>
              <a:rPr lang="en-GB" sz="2400">
                <a:solidFill>
                  <a:schemeClr val="tx1"/>
                </a:solidFill>
              </a:rPr>
              <a:t>I lived</a:t>
            </a:r>
          </a:p>
          <a:p>
            <a:pPr marL="457200" indent="-457200">
              <a:buFont typeface="+mj-lt"/>
              <a:buAutoNum type="alphaLcPeriod"/>
            </a:pPr>
            <a:r>
              <a:rPr lang="en-GB" sz="2400">
                <a:solidFill>
                  <a:schemeClr val="tx1"/>
                </a:solidFill>
              </a:rPr>
              <a:t>I spoke</a:t>
            </a:r>
          </a:p>
          <a:p>
            <a:pPr marL="457200" indent="-457200">
              <a:buFont typeface="+mj-lt"/>
              <a:buAutoNum type="alphaLcPeriod"/>
            </a:pPr>
            <a:r>
              <a:rPr lang="en-GB" sz="2400">
                <a:solidFill>
                  <a:schemeClr val="tx1"/>
                </a:solidFill>
              </a:rPr>
              <a:t>I thought</a:t>
            </a:r>
          </a:p>
          <a:p>
            <a:pPr marL="457200" indent="-457200">
              <a:buFont typeface="+mj-lt"/>
              <a:buAutoNum type="alphaLcPeriod"/>
            </a:pPr>
            <a:endParaRPr lang="en-GB" sz="2400">
              <a:solidFill>
                <a:schemeClr val="tx1"/>
              </a:solidFill>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BA863289-2B7F-8D93-7315-C36AC2235ADE}"/>
              </a:ext>
            </a:extLst>
          </p:cNvPr>
          <p:cNvSpPr txBox="1"/>
          <p:nvPr/>
        </p:nvSpPr>
        <p:spPr>
          <a:xfrm>
            <a:off x="1371600" y="63644"/>
            <a:ext cx="10820400" cy="584775"/>
          </a:xfrm>
          <a:prstGeom prst="rect">
            <a:avLst/>
          </a:prstGeom>
          <a:noFill/>
        </p:spPr>
        <p:txBody>
          <a:bodyPr wrap="square" rtlCol="0">
            <a:spAutoFit/>
          </a:bodyPr>
          <a:lstStyle/>
          <a:p>
            <a:pPr algn="ctr"/>
            <a:r>
              <a:rPr lang="en-GB" sz="3200" b="1" u="sng">
                <a:solidFill>
                  <a:srgbClr val="C00000"/>
                </a:solidFill>
              </a:rPr>
              <a:t>LES RÉPONSES – THE ANSWERS</a:t>
            </a:r>
          </a:p>
        </p:txBody>
      </p:sp>
      <p:sp>
        <p:nvSpPr>
          <p:cNvPr id="3" name="TextBox 2">
            <a:extLst>
              <a:ext uri="{FF2B5EF4-FFF2-40B4-BE49-F238E27FC236}">
                <a16:creationId xmlns:a16="http://schemas.microsoft.com/office/drawing/2014/main" id="{AFBF6FE5-97F5-4C97-C07F-EA819DEE0EB3}"/>
              </a:ext>
            </a:extLst>
          </p:cNvPr>
          <p:cNvSpPr txBox="1"/>
          <p:nvPr/>
        </p:nvSpPr>
        <p:spPr>
          <a:xfrm>
            <a:off x="4301997" y="4082504"/>
            <a:ext cx="4500107" cy="461665"/>
          </a:xfrm>
          <a:prstGeom prst="rect">
            <a:avLst/>
          </a:prstGeom>
          <a:noFill/>
        </p:spPr>
        <p:txBody>
          <a:bodyPr wrap="square" rtlCol="0">
            <a:spAutoFit/>
          </a:bodyPr>
          <a:lstStyle/>
          <a:p>
            <a:r>
              <a:rPr lang="en-GB" sz="2400" b="1">
                <a:solidFill>
                  <a:srgbClr val="C00000"/>
                </a:solidFill>
              </a:rPr>
              <a:t>In the photo there are 3 children.</a:t>
            </a:r>
          </a:p>
        </p:txBody>
      </p:sp>
      <p:sp>
        <p:nvSpPr>
          <p:cNvPr id="7" name="TextBox 6">
            <a:extLst>
              <a:ext uri="{FF2B5EF4-FFF2-40B4-BE49-F238E27FC236}">
                <a16:creationId xmlns:a16="http://schemas.microsoft.com/office/drawing/2014/main" id="{538E814C-41D6-D585-D7E1-1175C3869735}"/>
              </a:ext>
            </a:extLst>
          </p:cNvPr>
          <p:cNvSpPr txBox="1"/>
          <p:nvPr/>
        </p:nvSpPr>
        <p:spPr>
          <a:xfrm>
            <a:off x="5591293" y="4405565"/>
            <a:ext cx="3360739" cy="830997"/>
          </a:xfrm>
          <a:prstGeom prst="rect">
            <a:avLst/>
          </a:prstGeom>
          <a:noFill/>
        </p:spPr>
        <p:txBody>
          <a:bodyPr wrap="square" rtlCol="0">
            <a:spAutoFit/>
          </a:bodyPr>
          <a:lstStyle/>
          <a:p>
            <a:r>
              <a:rPr lang="en-GB" sz="2400" b="1">
                <a:solidFill>
                  <a:srgbClr val="C00000"/>
                </a:solidFill>
              </a:rPr>
              <a:t>In the photo there are grandparents.</a:t>
            </a:r>
          </a:p>
        </p:txBody>
      </p:sp>
      <p:sp>
        <p:nvSpPr>
          <p:cNvPr id="9" name="TextBox 8">
            <a:extLst>
              <a:ext uri="{FF2B5EF4-FFF2-40B4-BE49-F238E27FC236}">
                <a16:creationId xmlns:a16="http://schemas.microsoft.com/office/drawing/2014/main" id="{F8259879-8440-AEE8-380C-68F968FBC76E}"/>
              </a:ext>
            </a:extLst>
          </p:cNvPr>
          <p:cNvSpPr txBox="1"/>
          <p:nvPr/>
        </p:nvSpPr>
        <p:spPr>
          <a:xfrm>
            <a:off x="2548034" y="4832770"/>
            <a:ext cx="2619711" cy="461665"/>
          </a:xfrm>
          <a:prstGeom prst="rect">
            <a:avLst/>
          </a:prstGeom>
          <a:noFill/>
        </p:spPr>
        <p:txBody>
          <a:bodyPr wrap="square" rtlCol="0">
            <a:spAutoFit/>
          </a:bodyPr>
          <a:lstStyle/>
          <a:p>
            <a:r>
              <a:rPr lang="en-GB" sz="2400" b="1">
                <a:solidFill>
                  <a:srgbClr val="C00000"/>
                </a:solidFill>
              </a:rPr>
              <a:t>There is a father.</a:t>
            </a:r>
          </a:p>
        </p:txBody>
      </p:sp>
      <p:sp>
        <p:nvSpPr>
          <p:cNvPr id="10" name="TextBox 9">
            <a:extLst>
              <a:ext uri="{FF2B5EF4-FFF2-40B4-BE49-F238E27FC236}">
                <a16:creationId xmlns:a16="http://schemas.microsoft.com/office/drawing/2014/main" id="{BDBFB24B-16CF-D408-4A47-D9F5A07E3812}"/>
              </a:ext>
            </a:extLst>
          </p:cNvPr>
          <p:cNvSpPr txBox="1"/>
          <p:nvPr/>
        </p:nvSpPr>
        <p:spPr>
          <a:xfrm>
            <a:off x="2548034" y="5204060"/>
            <a:ext cx="3160039" cy="461665"/>
          </a:xfrm>
          <a:prstGeom prst="rect">
            <a:avLst/>
          </a:prstGeom>
          <a:noFill/>
        </p:spPr>
        <p:txBody>
          <a:bodyPr wrap="square" rtlCol="0">
            <a:spAutoFit/>
          </a:bodyPr>
          <a:lstStyle/>
          <a:p>
            <a:r>
              <a:rPr lang="en-GB" sz="2400" b="1">
                <a:solidFill>
                  <a:srgbClr val="C00000"/>
                </a:solidFill>
              </a:rPr>
              <a:t>He is happy.</a:t>
            </a:r>
          </a:p>
        </p:txBody>
      </p:sp>
      <p:sp>
        <p:nvSpPr>
          <p:cNvPr id="11" name="TextBox 10">
            <a:extLst>
              <a:ext uri="{FF2B5EF4-FFF2-40B4-BE49-F238E27FC236}">
                <a16:creationId xmlns:a16="http://schemas.microsoft.com/office/drawing/2014/main" id="{E2CD27C6-78AB-63E9-41C1-57A4DE380BD9}"/>
              </a:ext>
            </a:extLst>
          </p:cNvPr>
          <p:cNvSpPr txBox="1"/>
          <p:nvPr/>
        </p:nvSpPr>
        <p:spPr>
          <a:xfrm>
            <a:off x="4077551" y="5607802"/>
            <a:ext cx="4061252" cy="461665"/>
          </a:xfrm>
          <a:prstGeom prst="rect">
            <a:avLst/>
          </a:prstGeom>
          <a:noFill/>
        </p:spPr>
        <p:txBody>
          <a:bodyPr wrap="square" rtlCol="0">
            <a:spAutoFit/>
          </a:bodyPr>
          <a:lstStyle/>
          <a:p>
            <a:r>
              <a:rPr lang="en-GB" sz="2400" b="1">
                <a:solidFill>
                  <a:srgbClr val="C00000"/>
                </a:solidFill>
              </a:rPr>
              <a:t>I listened to music.</a:t>
            </a:r>
          </a:p>
        </p:txBody>
      </p:sp>
      <p:sp>
        <p:nvSpPr>
          <p:cNvPr id="15" name="TextBox 14">
            <a:extLst>
              <a:ext uri="{FF2B5EF4-FFF2-40B4-BE49-F238E27FC236}">
                <a16:creationId xmlns:a16="http://schemas.microsoft.com/office/drawing/2014/main" id="{924696BF-F122-3E06-84FF-159411A60C7D}"/>
              </a:ext>
            </a:extLst>
          </p:cNvPr>
          <p:cNvSpPr txBox="1"/>
          <p:nvPr/>
        </p:nvSpPr>
        <p:spPr>
          <a:xfrm>
            <a:off x="3586766" y="5969567"/>
            <a:ext cx="3271234" cy="461665"/>
          </a:xfrm>
          <a:prstGeom prst="rect">
            <a:avLst/>
          </a:prstGeom>
          <a:noFill/>
        </p:spPr>
        <p:txBody>
          <a:bodyPr wrap="square" rtlCol="0">
            <a:spAutoFit/>
          </a:bodyPr>
          <a:lstStyle/>
          <a:p>
            <a:r>
              <a:rPr lang="en-GB" sz="2400" b="1">
                <a:solidFill>
                  <a:srgbClr val="C00000"/>
                </a:solidFill>
              </a:rPr>
              <a:t>I went to the cinema. </a:t>
            </a:r>
          </a:p>
        </p:txBody>
      </p:sp>
      <p:sp>
        <p:nvSpPr>
          <p:cNvPr id="16" name="TextBox 15">
            <a:extLst>
              <a:ext uri="{FF2B5EF4-FFF2-40B4-BE49-F238E27FC236}">
                <a16:creationId xmlns:a16="http://schemas.microsoft.com/office/drawing/2014/main" id="{3976884E-3E56-4F20-EB72-8F3DB534339D}"/>
              </a:ext>
            </a:extLst>
          </p:cNvPr>
          <p:cNvSpPr txBox="1"/>
          <p:nvPr/>
        </p:nvSpPr>
        <p:spPr>
          <a:xfrm>
            <a:off x="10422048" y="3754814"/>
            <a:ext cx="1243480" cy="461665"/>
          </a:xfrm>
          <a:prstGeom prst="rect">
            <a:avLst/>
          </a:prstGeom>
          <a:solidFill>
            <a:srgbClr val="BDD7EE"/>
          </a:solidFill>
        </p:spPr>
        <p:txBody>
          <a:bodyPr wrap="square" rtlCol="0">
            <a:spAutoFit/>
          </a:bodyPr>
          <a:lstStyle/>
          <a:p>
            <a:r>
              <a:rPr lang="fr-FR" sz="2400" b="1">
                <a:solidFill>
                  <a:srgbClr val="C00000"/>
                </a:solidFill>
              </a:rPr>
              <a:t>j’ai joué</a:t>
            </a:r>
          </a:p>
        </p:txBody>
      </p:sp>
      <p:sp>
        <p:nvSpPr>
          <p:cNvPr id="17" name="TextBox 16">
            <a:extLst>
              <a:ext uri="{FF2B5EF4-FFF2-40B4-BE49-F238E27FC236}">
                <a16:creationId xmlns:a16="http://schemas.microsoft.com/office/drawing/2014/main" id="{7F4D687A-A8DC-463D-87A0-5DC62611F954}"/>
              </a:ext>
            </a:extLst>
          </p:cNvPr>
          <p:cNvSpPr txBox="1"/>
          <p:nvPr/>
        </p:nvSpPr>
        <p:spPr>
          <a:xfrm>
            <a:off x="10670163" y="4151551"/>
            <a:ext cx="1368000" cy="400110"/>
          </a:xfrm>
          <a:prstGeom prst="rect">
            <a:avLst/>
          </a:prstGeom>
          <a:solidFill>
            <a:srgbClr val="BDD7EE"/>
          </a:solidFill>
        </p:spPr>
        <p:txBody>
          <a:bodyPr wrap="square" rtlCol="0">
            <a:spAutoFit/>
          </a:bodyPr>
          <a:lstStyle/>
          <a:p>
            <a:r>
              <a:rPr lang="fr-FR" sz="2000" b="1">
                <a:solidFill>
                  <a:srgbClr val="C00000"/>
                </a:solidFill>
              </a:rPr>
              <a:t>j’ai regardé</a:t>
            </a:r>
          </a:p>
        </p:txBody>
      </p:sp>
      <p:sp>
        <p:nvSpPr>
          <p:cNvPr id="18" name="TextBox 17">
            <a:extLst>
              <a:ext uri="{FF2B5EF4-FFF2-40B4-BE49-F238E27FC236}">
                <a16:creationId xmlns:a16="http://schemas.microsoft.com/office/drawing/2014/main" id="{436E1F56-6B7D-D239-AEEA-C8BDCAE7DE29}"/>
              </a:ext>
            </a:extLst>
          </p:cNvPr>
          <p:cNvSpPr txBox="1"/>
          <p:nvPr/>
        </p:nvSpPr>
        <p:spPr>
          <a:xfrm>
            <a:off x="10399295" y="4494378"/>
            <a:ext cx="1440000" cy="461665"/>
          </a:xfrm>
          <a:prstGeom prst="rect">
            <a:avLst/>
          </a:prstGeom>
          <a:solidFill>
            <a:srgbClr val="BDD7EE"/>
          </a:solidFill>
        </p:spPr>
        <p:txBody>
          <a:bodyPr wrap="square" rtlCol="0">
            <a:spAutoFit/>
          </a:bodyPr>
          <a:lstStyle/>
          <a:p>
            <a:r>
              <a:rPr lang="fr-FR" sz="2400" b="1">
                <a:solidFill>
                  <a:srgbClr val="C00000"/>
                </a:solidFill>
              </a:rPr>
              <a:t>j’ai visité</a:t>
            </a:r>
          </a:p>
        </p:txBody>
      </p:sp>
      <p:sp>
        <p:nvSpPr>
          <p:cNvPr id="19" name="TextBox 18">
            <a:extLst>
              <a:ext uri="{FF2B5EF4-FFF2-40B4-BE49-F238E27FC236}">
                <a16:creationId xmlns:a16="http://schemas.microsoft.com/office/drawing/2014/main" id="{43A05575-726A-2D14-823A-AB94C9A35EB0}"/>
              </a:ext>
            </a:extLst>
          </p:cNvPr>
          <p:cNvSpPr txBox="1"/>
          <p:nvPr/>
        </p:nvSpPr>
        <p:spPr>
          <a:xfrm>
            <a:off x="10213618" y="4865815"/>
            <a:ext cx="1451910" cy="461665"/>
          </a:xfrm>
          <a:prstGeom prst="rect">
            <a:avLst/>
          </a:prstGeom>
          <a:solidFill>
            <a:srgbClr val="BDD7EE"/>
          </a:solidFill>
        </p:spPr>
        <p:txBody>
          <a:bodyPr wrap="square" rtlCol="0">
            <a:spAutoFit/>
          </a:bodyPr>
          <a:lstStyle/>
          <a:p>
            <a:r>
              <a:rPr lang="fr-FR" sz="2400" b="1">
                <a:solidFill>
                  <a:srgbClr val="C00000"/>
                </a:solidFill>
              </a:rPr>
              <a:t>j’ai habité</a:t>
            </a:r>
          </a:p>
        </p:txBody>
      </p:sp>
      <p:sp>
        <p:nvSpPr>
          <p:cNvPr id="20" name="TextBox 19">
            <a:extLst>
              <a:ext uri="{FF2B5EF4-FFF2-40B4-BE49-F238E27FC236}">
                <a16:creationId xmlns:a16="http://schemas.microsoft.com/office/drawing/2014/main" id="{5E728E38-EF55-E4F8-3F33-2C82A2A9C9EA}"/>
              </a:ext>
            </a:extLst>
          </p:cNvPr>
          <p:cNvSpPr txBox="1"/>
          <p:nvPr/>
        </p:nvSpPr>
        <p:spPr>
          <a:xfrm>
            <a:off x="10327462" y="5227844"/>
            <a:ext cx="1512000" cy="461665"/>
          </a:xfrm>
          <a:prstGeom prst="rect">
            <a:avLst/>
          </a:prstGeom>
          <a:solidFill>
            <a:srgbClr val="BDD7EE"/>
          </a:solidFill>
        </p:spPr>
        <p:txBody>
          <a:bodyPr wrap="square" rtlCol="0">
            <a:spAutoFit/>
          </a:bodyPr>
          <a:lstStyle/>
          <a:p>
            <a:r>
              <a:rPr lang="fr-FR" sz="2400" b="1">
                <a:solidFill>
                  <a:srgbClr val="C00000"/>
                </a:solidFill>
              </a:rPr>
              <a:t>j’ai parlé</a:t>
            </a:r>
          </a:p>
        </p:txBody>
      </p:sp>
      <p:sp>
        <p:nvSpPr>
          <p:cNvPr id="21" name="TextBox 20">
            <a:extLst>
              <a:ext uri="{FF2B5EF4-FFF2-40B4-BE49-F238E27FC236}">
                <a16:creationId xmlns:a16="http://schemas.microsoft.com/office/drawing/2014/main" id="{EED8DFD0-1D03-71A2-923A-BCC03418275E}"/>
              </a:ext>
            </a:extLst>
          </p:cNvPr>
          <p:cNvSpPr txBox="1"/>
          <p:nvPr/>
        </p:nvSpPr>
        <p:spPr>
          <a:xfrm>
            <a:off x="9442111" y="5942161"/>
            <a:ext cx="2109881" cy="461665"/>
          </a:xfrm>
          <a:prstGeom prst="rect">
            <a:avLst/>
          </a:prstGeom>
          <a:solidFill>
            <a:srgbClr val="BDD7EE"/>
          </a:solidFill>
        </p:spPr>
        <p:txBody>
          <a:bodyPr wrap="square" rtlCol="0">
            <a:spAutoFit/>
          </a:bodyPr>
          <a:lstStyle/>
          <a:p>
            <a:r>
              <a:rPr lang="fr-FR" sz="2400" b="1">
                <a:solidFill>
                  <a:srgbClr val="C00000"/>
                </a:solidFill>
              </a:rPr>
              <a:t>j’ai pensé</a:t>
            </a:r>
          </a:p>
        </p:txBody>
      </p:sp>
    </p:spTree>
    <p:extLst>
      <p:ext uri="{BB962C8B-B14F-4D97-AF65-F5344CB8AC3E}">
        <p14:creationId xmlns:p14="http://schemas.microsoft.com/office/powerpoint/2010/main" val="42726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5" grpId="0"/>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0770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737950"/>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Hier</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j’ai</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joué</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au parc avec </a:t>
            </a:r>
            <a:r>
              <a:rPr kumimoji="0" lang="en-GB" sz="2400" b="1" i="0" u="none" strike="noStrike" kern="1200" cap="none" spc="0" normalizeH="0" baseline="0" noProof="0" err="1">
                <a:ln>
                  <a:noFill/>
                </a:ln>
                <a:solidFill>
                  <a:prstClr val="black"/>
                </a:solidFill>
                <a:effectLst/>
                <a:uLnTx/>
                <a:uFillTx/>
                <a:latin typeface="Calibri" panose="020F0502020204030204"/>
                <a:ea typeface="+mn-ea"/>
                <a:cs typeface="+mn-cs"/>
              </a:rPr>
              <a:t>mon</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oncle</a:t>
            </a: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85F5B309-7160-4421-BCBA-0324DB966FEF}"/>
              </a:ext>
            </a:extLst>
          </p:cNvPr>
          <p:cNvPicPr>
            <a:picLocks noChangeAspect="1"/>
          </p:cNvPicPr>
          <p:nvPr/>
        </p:nvPicPr>
        <p:blipFill>
          <a:blip r:embed="rId6"/>
          <a:stretch>
            <a:fillRect/>
          </a:stretch>
        </p:blipFill>
        <p:spPr>
          <a:xfrm>
            <a:off x="572532" y="1187107"/>
            <a:ext cx="11143911" cy="2750903"/>
          </a:xfrm>
          <a:prstGeom prst="rect">
            <a:avLst/>
          </a:prstGeom>
        </p:spPr>
      </p:pic>
    </p:spTree>
    <p:extLst>
      <p:ext uri="{BB962C8B-B14F-4D97-AF65-F5344CB8AC3E}">
        <p14:creationId xmlns:p14="http://schemas.microsoft.com/office/powerpoint/2010/main" val="840975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Rectangle 35">
            <a:extLst>
              <a:ext uri="{FF2B5EF4-FFF2-40B4-BE49-F238E27FC236}">
                <a16:creationId xmlns:a16="http://schemas.microsoft.com/office/drawing/2014/main" id="{4D8984DB-C1C7-1C48-8BB6-2932B3F1BA1B}"/>
              </a:ext>
            </a:extLst>
          </p:cNvPr>
          <p:cNvSpPr/>
          <p:nvPr/>
        </p:nvSpPr>
        <p:spPr>
          <a:xfrm>
            <a:off x="5092700" y="-76213"/>
            <a:ext cx="2505494" cy="1201765"/>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Table 11">
            <a:extLst>
              <a:ext uri="{FF2B5EF4-FFF2-40B4-BE49-F238E27FC236}">
                <a16:creationId xmlns:a16="http://schemas.microsoft.com/office/drawing/2014/main" id="{4EEA91C0-8CEB-64F3-6463-416AB82DC4A2}"/>
              </a:ext>
            </a:extLst>
          </p:cNvPr>
          <p:cNvGraphicFramePr>
            <a:graphicFrameLocks noGrp="1"/>
          </p:cNvGraphicFramePr>
          <p:nvPr>
            <p:extLst>
              <p:ext uri="{D42A27DB-BD31-4B8C-83A1-F6EECF244321}">
                <p14:modId xmlns:p14="http://schemas.microsoft.com/office/powerpoint/2010/main" val="205566103"/>
              </p:ext>
            </p:extLst>
          </p:nvPr>
        </p:nvGraphicFramePr>
        <p:xfrm>
          <a:off x="550983" y="939185"/>
          <a:ext cx="11127215" cy="5558992"/>
        </p:xfrm>
        <a:graphic>
          <a:graphicData uri="http://schemas.openxmlformats.org/drawingml/2006/table">
            <a:tbl>
              <a:tblPr firstRow="1" bandRow="1">
                <a:tableStyleId>{5940675A-B579-460E-94D1-54222C63F5DA}</a:tableStyleId>
              </a:tblPr>
              <a:tblGrid>
                <a:gridCol w="2709575">
                  <a:extLst>
                    <a:ext uri="{9D8B030D-6E8A-4147-A177-3AD203B41FA5}">
                      <a16:colId xmlns:a16="http://schemas.microsoft.com/office/drawing/2014/main" val="3968655296"/>
                    </a:ext>
                  </a:extLst>
                </a:gridCol>
                <a:gridCol w="2923674">
                  <a:extLst>
                    <a:ext uri="{9D8B030D-6E8A-4147-A177-3AD203B41FA5}">
                      <a16:colId xmlns:a16="http://schemas.microsoft.com/office/drawing/2014/main" val="3761336639"/>
                    </a:ext>
                  </a:extLst>
                </a:gridCol>
                <a:gridCol w="2863515">
                  <a:extLst>
                    <a:ext uri="{9D8B030D-6E8A-4147-A177-3AD203B41FA5}">
                      <a16:colId xmlns:a16="http://schemas.microsoft.com/office/drawing/2014/main" val="1010170811"/>
                    </a:ext>
                  </a:extLst>
                </a:gridCol>
                <a:gridCol w="2630451">
                  <a:extLst>
                    <a:ext uri="{9D8B030D-6E8A-4147-A177-3AD203B41FA5}">
                      <a16:colId xmlns:a16="http://schemas.microsoft.com/office/drawing/2014/main" val="1845800946"/>
                    </a:ext>
                  </a:extLst>
                </a:gridCol>
              </a:tblGrid>
              <a:tr h="270111">
                <a:tc>
                  <a:txBody>
                    <a:bodyPr/>
                    <a:lstStyle/>
                    <a:p>
                      <a:pPr algn="ctr"/>
                      <a:r>
                        <a:rPr lang="en-GB" sz="2000" dirty="0"/>
                        <a:t>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2844948"/>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Last week I went to a match.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La dernière semaine je suis </a:t>
                      </a:r>
                      <a:r>
                        <a:rPr lang="fr-FR" sz="2000" noProof="0" dirty="0" err="1"/>
                        <a:t>alle</a:t>
                      </a:r>
                      <a:r>
                        <a:rPr lang="fr-FR" sz="2000" noProof="0" dirty="0"/>
                        <a:t> au match.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La dernière semaine je suis allé au match.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La semaine dernière je suis allé au match.</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541811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I played football in the park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J’ai joué au foot au parc avec mon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J’ai joué au foot au parc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J’ai joué le foot au parc avec mes amis.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11570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Last Saturday, I celebrated my birthday.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Dernier samedi j’ai célébré mon anniversaire.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Samedi dernier j’ai célébré mon anniversaire.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Le samedi j’ai célébrer mon anniversaire.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682090"/>
                  </a:ext>
                </a:extLst>
              </a:tr>
              <a:tr h="3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Yesterday I watched TV.</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Hier j’ai regardé la télé.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Hier j’ai regardé télé.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Hier j’ai regarder télé.</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232105"/>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Today I went to school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Aujourd’hui je suis allée au collège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Aujourd’hui je suis allé au collège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Aujourd’hui je allé au collège avec mes amis.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2185346"/>
                  </a:ext>
                </a:extLst>
              </a:tr>
              <a:tr h="379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Last Monday I bought a book.</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Lundi dernier j’ai acheté un livre.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Lundi dernier j’ai acheté un lire.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Lundi dernier j’ai acheté un libre.</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5396108"/>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Last weekend I </a:t>
                      </a:r>
                      <a:r>
                        <a:rPr lang="fr-FR" sz="2000" noProof="0" dirty="0" err="1"/>
                        <a:t>went</a:t>
                      </a:r>
                      <a:r>
                        <a:rPr lang="fr-FR" sz="2000" noProof="0" dirty="0"/>
                        <a:t> to </a:t>
                      </a:r>
                      <a:r>
                        <a:rPr lang="fr-FR" sz="2000" noProof="0" dirty="0" err="1"/>
                        <a:t>town</a:t>
                      </a:r>
                      <a:r>
                        <a:rPr lang="fr-FR" sz="2000" noProof="0" dirty="0"/>
                        <a:t> by train.</a:t>
                      </a:r>
                      <a:endParaRPr lang="en-GB" sz="20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Week-end dernier je suis allé en ville en train.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Le week-end dernier je suis allé en ville par train.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Le week-end dernier je suis allé en ville en train.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0373569"/>
                  </a:ext>
                </a:extLst>
              </a:tr>
            </a:tbl>
          </a:graphicData>
        </a:graphic>
      </p:graphicFrame>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Choose the correct translations:</a:t>
            </a:r>
          </a:p>
        </p:txBody>
      </p:sp>
      <p:sp>
        <p:nvSpPr>
          <p:cNvPr id="18" name="Rectangle: Top Corners Rounded 17">
            <a:extLst>
              <a:ext uri="{FF2B5EF4-FFF2-40B4-BE49-F238E27FC236}">
                <a16:creationId xmlns:a16="http://schemas.microsoft.com/office/drawing/2014/main" id="{171062A2-4A2E-5D27-78AB-7542F745C8DB}"/>
              </a:ext>
            </a:extLst>
          </p:cNvPr>
          <p:cNvSpPr/>
          <p:nvPr/>
        </p:nvSpPr>
        <p:spPr>
          <a:xfrm>
            <a:off x="8987589" y="1396819"/>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Top Corners Rounded 18">
            <a:extLst>
              <a:ext uri="{FF2B5EF4-FFF2-40B4-BE49-F238E27FC236}">
                <a16:creationId xmlns:a16="http://schemas.microsoft.com/office/drawing/2014/main" id="{8B5B485F-19E4-5699-6E56-85915F4D23F9}"/>
              </a:ext>
            </a:extLst>
          </p:cNvPr>
          <p:cNvSpPr/>
          <p:nvPr/>
        </p:nvSpPr>
        <p:spPr>
          <a:xfrm>
            <a:off x="6150686" y="2138766"/>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Top Corners Rounded 19">
            <a:extLst>
              <a:ext uri="{FF2B5EF4-FFF2-40B4-BE49-F238E27FC236}">
                <a16:creationId xmlns:a16="http://schemas.microsoft.com/office/drawing/2014/main" id="{EE9D149A-8B0F-0DA7-19E8-001D9CD4048F}"/>
              </a:ext>
            </a:extLst>
          </p:cNvPr>
          <p:cNvSpPr/>
          <p:nvPr/>
        </p:nvSpPr>
        <p:spPr>
          <a:xfrm>
            <a:off x="6150686" y="2915696"/>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Top Corners Rounded 20">
            <a:extLst>
              <a:ext uri="{FF2B5EF4-FFF2-40B4-BE49-F238E27FC236}">
                <a16:creationId xmlns:a16="http://schemas.microsoft.com/office/drawing/2014/main" id="{049AB0A2-D70A-4351-CC0B-B0C0EA0E7B07}"/>
              </a:ext>
            </a:extLst>
          </p:cNvPr>
          <p:cNvSpPr/>
          <p:nvPr/>
        </p:nvSpPr>
        <p:spPr>
          <a:xfrm>
            <a:off x="3259097" y="3570348"/>
            <a:ext cx="2742772" cy="400073"/>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Top Corners Rounded 21">
            <a:extLst>
              <a:ext uri="{FF2B5EF4-FFF2-40B4-BE49-F238E27FC236}">
                <a16:creationId xmlns:a16="http://schemas.microsoft.com/office/drawing/2014/main" id="{4C350D3C-49F8-4455-EA28-E7F151A91898}"/>
              </a:ext>
            </a:extLst>
          </p:cNvPr>
          <p:cNvSpPr/>
          <p:nvPr/>
        </p:nvSpPr>
        <p:spPr>
          <a:xfrm>
            <a:off x="3259097" y="4052598"/>
            <a:ext cx="572849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Top Corners Rounded 22">
            <a:extLst>
              <a:ext uri="{FF2B5EF4-FFF2-40B4-BE49-F238E27FC236}">
                <a16:creationId xmlns:a16="http://schemas.microsoft.com/office/drawing/2014/main" id="{B947E99C-11D0-17BE-0A06-DC4F666A7BCF}"/>
              </a:ext>
            </a:extLst>
          </p:cNvPr>
          <p:cNvSpPr/>
          <p:nvPr/>
        </p:nvSpPr>
        <p:spPr>
          <a:xfrm>
            <a:off x="3259097" y="4792570"/>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Top Corners Rounded 23">
            <a:extLst>
              <a:ext uri="{FF2B5EF4-FFF2-40B4-BE49-F238E27FC236}">
                <a16:creationId xmlns:a16="http://schemas.microsoft.com/office/drawing/2014/main" id="{4A3AAA15-E9AB-D7C5-C948-D6CAFF34BA26}"/>
              </a:ext>
            </a:extLst>
          </p:cNvPr>
          <p:cNvSpPr/>
          <p:nvPr/>
        </p:nvSpPr>
        <p:spPr>
          <a:xfrm>
            <a:off x="9035865" y="5562403"/>
            <a:ext cx="2742772" cy="885260"/>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CC5668C-7176-8605-23A2-C080FB42D838}"/>
              </a:ext>
            </a:extLst>
          </p:cNvPr>
          <p:cNvSpPr/>
          <p:nvPr/>
        </p:nvSpPr>
        <p:spPr>
          <a:xfrm>
            <a:off x="563015" y="2093495"/>
            <a:ext cx="11090034" cy="71521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90196CFB-0455-DA8C-409D-D4FABCED2CDA}"/>
              </a:ext>
            </a:extLst>
          </p:cNvPr>
          <p:cNvSpPr/>
          <p:nvPr/>
        </p:nvSpPr>
        <p:spPr>
          <a:xfrm>
            <a:off x="569573" y="2795700"/>
            <a:ext cx="11090034" cy="797798"/>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E52B3418-AFE2-3E05-1904-A3E50401FCB6}"/>
              </a:ext>
            </a:extLst>
          </p:cNvPr>
          <p:cNvSpPr/>
          <p:nvPr/>
        </p:nvSpPr>
        <p:spPr>
          <a:xfrm>
            <a:off x="569573" y="4049571"/>
            <a:ext cx="11090034" cy="657297"/>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2344F91D-9889-3D3B-7DFE-92337F32CAD9}"/>
              </a:ext>
            </a:extLst>
          </p:cNvPr>
          <p:cNvSpPr/>
          <p:nvPr/>
        </p:nvSpPr>
        <p:spPr>
          <a:xfrm>
            <a:off x="569573" y="4697743"/>
            <a:ext cx="11090034" cy="85924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580395CD-2624-DDCA-76E5-E9D2FF801636}"/>
              </a:ext>
            </a:extLst>
          </p:cNvPr>
          <p:cNvSpPr/>
          <p:nvPr/>
        </p:nvSpPr>
        <p:spPr>
          <a:xfrm>
            <a:off x="569573" y="5510081"/>
            <a:ext cx="11090034" cy="999149"/>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DFA8E9ED-180F-6611-29E3-178C61CC4A5B}"/>
              </a:ext>
            </a:extLst>
          </p:cNvPr>
          <p:cNvSpPr/>
          <p:nvPr/>
        </p:nvSpPr>
        <p:spPr>
          <a:xfrm>
            <a:off x="569573" y="3601479"/>
            <a:ext cx="11090034" cy="557127"/>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Freeform: Shape 30">
            <a:extLst>
              <a:ext uri="{FF2B5EF4-FFF2-40B4-BE49-F238E27FC236}">
                <a16:creationId xmlns:a16="http://schemas.microsoft.com/office/drawing/2014/main" id="{1EF7E32C-2045-6CA0-C69E-FADB7EE22AFE}"/>
              </a:ext>
            </a:extLst>
          </p:cNvPr>
          <p:cNvSpPr/>
          <p:nvPr/>
        </p:nvSpPr>
        <p:spPr>
          <a:xfrm>
            <a:off x="5232548" y="16367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F8F9B109-CDB9-6280-CCB2-DA9EFEA194C1}"/>
              </a:ext>
            </a:extLst>
          </p:cNvPr>
          <p:cNvSpPr/>
          <p:nvPr/>
        </p:nvSpPr>
        <p:spPr>
          <a:xfrm rot="1251458">
            <a:off x="5915598" y="24684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endParaRPr lang="en-GB"/>
          </a:p>
        </p:txBody>
      </p:sp>
      <p:grpSp>
        <p:nvGrpSpPr>
          <p:cNvPr id="33" name="Group 32">
            <a:extLst>
              <a:ext uri="{FF2B5EF4-FFF2-40B4-BE49-F238E27FC236}">
                <a16:creationId xmlns:a16="http://schemas.microsoft.com/office/drawing/2014/main" id="{CE5885C2-8F14-07A5-BF05-AE81730EA426}"/>
              </a:ext>
            </a:extLst>
          </p:cNvPr>
          <p:cNvGrpSpPr/>
          <p:nvPr/>
        </p:nvGrpSpPr>
        <p:grpSpPr>
          <a:xfrm>
            <a:off x="6600357" y="167733"/>
            <a:ext cx="586697" cy="742998"/>
            <a:chOff x="8594257" y="502252"/>
            <a:chExt cx="586697" cy="742998"/>
          </a:xfrm>
        </p:grpSpPr>
        <p:sp>
          <p:nvSpPr>
            <p:cNvPr id="34" name="Freeform: Shape 33">
              <a:extLst>
                <a:ext uri="{FF2B5EF4-FFF2-40B4-BE49-F238E27FC236}">
                  <a16:creationId xmlns:a16="http://schemas.microsoft.com/office/drawing/2014/main" id="{1EA7658B-CFEB-8E4B-A1DB-C848EAA7FEB6}"/>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7614AC3A-36B5-EFB5-1F27-2A3B80DDAD62}"/>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551721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grpId="0" nodeType="clickEffect">
                                  <p:stCondLst>
                                    <p:cond delay="0"/>
                                  </p:stCondLst>
                                  <p:childTnLst>
                                    <p:animEffect transition="out" filter="wheel(1)">
                                      <p:cBhvr>
                                        <p:cTn id="10" dur="2000"/>
                                        <p:tgtEl>
                                          <p:spTgt spid="25"/>
                                        </p:tgtEl>
                                      </p:cBhvr>
                                    </p:animEffect>
                                    <p:set>
                                      <p:cBhvr>
                                        <p:cTn id="11" dur="1" fill="hold">
                                          <p:stCondLst>
                                            <p:cond delay="1999"/>
                                          </p:stCondLst>
                                        </p:cTn>
                                        <p:tgtEl>
                                          <p:spTgt spid="2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26"/>
                                        </p:tgtEl>
                                      </p:cBhvr>
                                    </p:animEffect>
                                    <p:set>
                                      <p:cBhvr>
                                        <p:cTn id="20" dur="1" fill="hold">
                                          <p:stCondLst>
                                            <p:cond delay="19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grpId="0" nodeType="clickEffect">
                                  <p:stCondLst>
                                    <p:cond delay="0"/>
                                  </p:stCondLst>
                                  <p:childTnLst>
                                    <p:animEffect transition="out" filter="wheel(1)">
                                      <p:cBhvr>
                                        <p:cTn id="28" dur="2000"/>
                                        <p:tgtEl>
                                          <p:spTgt spid="30"/>
                                        </p:tgtEl>
                                      </p:cBhvr>
                                    </p:animEffect>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xit" presetSubtype="1" fill="hold" grpId="0" nodeType="clickEffect">
                                  <p:stCondLst>
                                    <p:cond delay="0"/>
                                  </p:stCondLst>
                                  <p:childTnLst>
                                    <p:animEffect transition="out" filter="wheel(1)">
                                      <p:cBhvr>
                                        <p:cTn id="37" dur="2000"/>
                                        <p:tgtEl>
                                          <p:spTgt spid="27"/>
                                        </p:tgtEl>
                                      </p:cBhvr>
                                    </p:animEffect>
                                    <p:set>
                                      <p:cBhvr>
                                        <p:cTn id="38" dur="1" fill="hold">
                                          <p:stCondLst>
                                            <p:cond delay="1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1" presetClass="exit" presetSubtype="1" fill="hold" grpId="0" nodeType="clickEffect">
                                  <p:stCondLst>
                                    <p:cond delay="0"/>
                                  </p:stCondLst>
                                  <p:childTnLst>
                                    <p:animEffect transition="out" filter="wheel(1)">
                                      <p:cBhvr>
                                        <p:cTn id="55" dur="2000"/>
                                        <p:tgtEl>
                                          <p:spTgt spid="29"/>
                                        </p:tgtEl>
                                      </p:cBhvr>
                                    </p:animEffect>
                                    <p:set>
                                      <p:cBhvr>
                                        <p:cTn id="56" dur="1" fill="hold">
                                          <p:stCondLst>
                                            <p:cond delay="1999"/>
                                          </p:stCondLst>
                                        </p:cTn>
                                        <p:tgtEl>
                                          <p:spTgt spid="2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40000"/>
                    <a:lumOff val="6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r>
                <a:rPr lang="en-GB" sz="5400" b="1"/>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r>
              <a:rPr lang="en-GB" sz="3600"/>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endParaRPr lang="en-GB" sz="1801"/>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endParaRPr lang="en-GB" sz="1801"/>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algn="ctr" fontAlgn="base">
              <a:spcBef>
                <a:spcPct val="0"/>
              </a:spcBef>
              <a:spcAft>
                <a:spcPct val="0"/>
              </a:spcAft>
            </a:pPr>
            <a:r>
              <a:rPr lang="en-GB" sz="2400" b="1">
                <a:solidFill>
                  <a:srgbClr val="000000"/>
                </a:solidFill>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4994776" cy="461665"/>
          </a:xfrm>
          <a:prstGeom prst="rect">
            <a:avLst/>
          </a:prstGeom>
          <a:noFill/>
        </p:spPr>
        <p:txBody>
          <a:bodyPr wrap="square">
            <a:spAutoFit/>
          </a:bodyPr>
          <a:lstStyle/>
          <a:p>
            <a:r>
              <a:rPr lang="en-GB" sz="2400"/>
              <a:t>Now on your own!</a:t>
            </a:r>
          </a:p>
        </p:txBody>
      </p:sp>
      <p:sp>
        <p:nvSpPr>
          <p:cNvPr id="18" name="TextBox 17">
            <a:extLst>
              <a:ext uri="{FF2B5EF4-FFF2-40B4-BE49-F238E27FC236}">
                <a16:creationId xmlns:a16="http://schemas.microsoft.com/office/drawing/2014/main" id="{71CE40EA-AC5B-D6C3-FE39-0461DCD86B5A}"/>
              </a:ext>
            </a:extLst>
          </p:cNvPr>
          <p:cNvSpPr txBox="1"/>
          <p:nvPr/>
        </p:nvSpPr>
        <p:spPr>
          <a:xfrm>
            <a:off x="1006186" y="1504607"/>
            <a:ext cx="8673135" cy="2943563"/>
          </a:xfrm>
          <a:prstGeom prst="rect">
            <a:avLst/>
          </a:prstGeom>
          <a:noFill/>
        </p:spPr>
        <p:txBody>
          <a:bodyPr wrap="square">
            <a:spAutoFit/>
          </a:bodyPr>
          <a:lstStyle/>
          <a:p>
            <a:pPr marL="342900" indent="-342900">
              <a:lnSpc>
                <a:spcPct val="200000"/>
              </a:lnSpc>
              <a:buFont typeface="+mj-lt"/>
              <a:buAutoNum type="arabicPeriod"/>
              <a:defRPr/>
            </a:pPr>
            <a:r>
              <a:rPr lang="en-GB" sz="2400" dirty="0"/>
              <a:t>Yesterday I did my homework.</a:t>
            </a:r>
          </a:p>
          <a:p>
            <a:pPr marL="342900" indent="-342900">
              <a:lnSpc>
                <a:spcPct val="200000"/>
              </a:lnSpc>
              <a:buFont typeface="+mj-lt"/>
              <a:buAutoNum type="arabicPeriod"/>
              <a:defRPr/>
            </a:pPr>
            <a:r>
              <a:rPr lang="en-GB" sz="2400" dirty="0"/>
              <a:t>Today I ate a lot of vegetables.</a:t>
            </a:r>
          </a:p>
          <a:p>
            <a:pPr marL="342900" indent="-342900">
              <a:lnSpc>
                <a:spcPct val="200000"/>
              </a:lnSpc>
              <a:buFont typeface="+mj-lt"/>
              <a:buAutoNum type="arabicPeriod"/>
              <a:defRPr/>
            </a:pPr>
            <a:r>
              <a:rPr lang="en-GB" sz="2400" dirty="0"/>
              <a:t>Last weekend I bought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lang="en-GB" sz="2400" dirty="0"/>
              <a:t>Last Monday I went to school by bus.</a:t>
            </a:r>
          </a:p>
        </p:txBody>
      </p:sp>
    </p:spTree>
    <p:extLst>
      <p:ext uri="{BB962C8B-B14F-4D97-AF65-F5344CB8AC3E}">
        <p14:creationId xmlns:p14="http://schemas.microsoft.com/office/powerpoint/2010/main" val="20991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80000"/>
                                        <p:tgtEl>
                                          <p:spTgt spid="14"/>
                                        </p:tgtEl>
                                      </p:cBhvr>
                                    </p:animEffect>
                                  </p:childTnLst>
                                </p:cTn>
                              </p:par>
                              <p:par>
                                <p:cTn id="12" presetID="1" presetClass="mediacall" presetSubtype="0" fill="hold" nodeType="withEffect">
                                  <p:stCondLst>
                                    <p:cond delay="0"/>
                                  </p:stCondLst>
                                  <p:childTnLst>
                                    <p:cmd type="call" cmd="playFrom(0.0)">
                                      <p:cBhvr>
                                        <p:cTn id="13"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4BD31B-4CFB-27E1-8C07-675888F94664}"/>
              </a:ext>
            </a:extLst>
          </p:cNvPr>
          <p:cNvSpPr txBox="1"/>
          <p:nvPr/>
        </p:nvSpPr>
        <p:spPr>
          <a:xfrm>
            <a:off x="616618" y="1431832"/>
            <a:ext cx="6093994" cy="3416320"/>
          </a:xfrm>
          <a:prstGeom prst="rect">
            <a:avLst/>
          </a:prstGeom>
          <a:noFill/>
        </p:spPr>
        <p:txBody>
          <a:bodyPr wrap="square">
            <a:spAutoFit/>
          </a:bodyPr>
          <a:lstStyle/>
          <a:p>
            <a:r>
              <a:rPr lang="en-GB" sz="2400" dirty="0"/>
              <a:t>Listen and write the sentences :</a:t>
            </a:r>
          </a:p>
          <a:p>
            <a:endParaRPr lang="en-GB" sz="2400" dirty="0"/>
          </a:p>
          <a:p>
            <a:pPr marL="457200" indent="-457200">
              <a:buFont typeface="+mj-lt"/>
              <a:buAutoNum type="arabicPeriod"/>
            </a:pPr>
            <a:r>
              <a:rPr lang="fr-FR" sz="2400" dirty="0"/>
              <a:t>Il y a 2 hommes.</a:t>
            </a:r>
          </a:p>
          <a:p>
            <a:pPr marL="457200" indent="-457200">
              <a:buFont typeface="+mj-lt"/>
              <a:buAutoNum type="arabicPeriod"/>
            </a:pPr>
            <a:r>
              <a:rPr lang="fr-FR" sz="2400" dirty="0"/>
              <a:t>Il y a 4 personnes.</a:t>
            </a:r>
          </a:p>
          <a:p>
            <a:pPr marL="457200" indent="-457200">
              <a:buFont typeface="+mj-lt"/>
              <a:buAutoNum type="arabicPeriod"/>
            </a:pPr>
            <a:r>
              <a:rPr lang="fr-FR" sz="2400" dirty="0"/>
              <a:t>Ils sont tristes.</a:t>
            </a:r>
          </a:p>
          <a:p>
            <a:pPr marL="457200" indent="-457200">
              <a:buFont typeface="+mj-lt"/>
              <a:buAutoNum type="arabicPeriod"/>
            </a:pPr>
            <a:r>
              <a:rPr lang="fr-FR" sz="2400" dirty="0"/>
              <a:t>Il fait mauvais.</a:t>
            </a:r>
          </a:p>
          <a:p>
            <a:pPr marL="457200" indent="-457200">
              <a:buFont typeface="+mj-lt"/>
              <a:buAutoNum type="arabicPeriod"/>
            </a:pPr>
            <a:r>
              <a:rPr lang="fr-FR" sz="2400" dirty="0"/>
              <a:t>Hier je suis allé au stade.</a:t>
            </a:r>
          </a:p>
          <a:p>
            <a:pPr marL="457200" indent="-457200">
              <a:buFont typeface="+mj-lt"/>
              <a:buAutoNum type="arabicPeriod"/>
            </a:pPr>
            <a:r>
              <a:rPr lang="fr-FR" sz="2400" dirty="0"/>
              <a:t>Le week-end dernier j’ai acheté une pizza.</a:t>
            </a:r>
          </a:p>
          <a:p>
            <a:pPr marL="457200" indent="-457200">
              <a:buFont typeface="+mj-lt"/>
              <a:buAutoNum type="arabicPeriod"/>
            </a:pPr>
            <a:r>
              <a:rPr lang="fr-FR" sz="2400" dirty="0"/>
              <a:t>Il y a 1 mois j’ai mangé au restaurant.</a:t>
            </a:r>
          </a:p>
        </p:txBody>
      </p:sp>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4">
                        <a:lumMod val="60000"/>
                        <a:lumOff val="4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r>
                  <a:rPr lang="en-GB" sz="5400" b="1" dirty="0"/>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469" y="-88099"/>
              <a:ext cx="1213651" cy="1213651"/>
            </a:xfrm>
            <a:prstGeom prst="rect">
              <a:avLst/>
            </a:prstGeom>
          </p:spPr>
        </p:pic>
      </p:grpSp>
      <p:pic>
        <p:nvPicPr>
          <p:cNvPr id="4" name="Recorded Sound">
            <a:hlinkClick r:id="" action="ppaction://media"/>
            <a:extLst>
              <a:ext uri="{FF2B5EF4-FFF2-40B4-BE49-F238E27FC236}">
                <a16:creationId xmlns:a16="http://schemas.microsoft.com/office/drawing/2014/main" id="{2F392DD5-EA24-75FB-005E-B830C48589E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92800" y="1553411"/>
            <a:ext cx="406400" cy="406400"/>
          </a:xfrm>
          <a:prstGeom prst="rect">
            <a:avLst/>
          </a:prstGeom>
        </p:spPr>
      </p:pic>
      <p:sp>
        <p:nvSpPr>
          <p:cNvPr id="9" name="Rectangle 8">
            <a:extLst>
              <a:ext uri="{FF2B5EF4-FFF2-40B4-BE49-F238E27FC236}">
                <a16:creationId xmlns:a16="http://schemas.microsoft.com/office/drawing/2014/main" id="{C8ACC276-BF53-6788-7D0E-CACFAAEF06BD}"/>
              </a:ext>
            </a:extLst>
          </p:cNvPr>
          <p:cNvSpPr/>
          <p:nvPr/>
        </p:nvSpPr>
        <p:spPr>
          <a:xfrm>
            <a:off x="1101966" y="2200083"/>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EA4D36A-4651-387C-AEAD-78E2E30121D4}"/>
              </a:ext>
            </a:extLst>
          </p:cNvPr>
          <p:cNvSpPr/>
          <p:nvPr/>
        </p:nvSpPr>
        <p:spPr>
          <a:xfrm>
            <a:off x="1101965" y="2544297"/>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2251708-11CE-42E6-C6FC-25F95FC41ABE}"/>
              </a:ext>
            </a:extLst>
          </p:cNvPr>
          <p:cNvSpPr/>
          <p:nvPr/>
        </p:nvSpPr>
        <p:spPr>
          <a:xfrm>
            <a:off x="1101964" y="2912548"/>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EEE0AD88-5166-AEDC-C104-00D305158550}"/>
              </a:ext>
            </a:extLst>
          </p:cNvPr>
          <p:cNvSpPr/>
          <p:nvPr/>
        </p:nvSpPr>
        <p:spPr>
          <a:xfrm>
            <a:off x="1101963" y="3268794"/>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DF9DAF25-FF17-8402-9481-5971A26DF115}"/>
              </a:ext>
            </a:extLst>
          </p:cNvPr>
          <p:cNvSpPr/>
          <p:nvPr/>
        </p:nvSpPr>
        <p:spPr>
          <a:xfrm>
            <a:off x="1101963" y="3668767"/>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36D8F0B-BC1B-F7E3-4BA5-59AA8625D8D6}"/>
              </a:ext>
            </a:extLst>
          </p:cNvPr>
          <p:cNvSpPr/>
          <p:nvPr/>
        </p:nvSpPr>
        <p:spPr>
          <a:xfrm>
            <a:off x="1101962" y="4012981"/>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02573EA4-D050-D6B3-4B7B-40FCAB4B2414}"/>
              </a:ext>
            </a:extLst>
          </p:cNvPr>
          <p:cNvSpPr/>
          <p:nvPr/>
        </p:nvSpPr>
        <p:spPr>
          <a:xfrm>
            <a:off x="1101961" y="4381259"/>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52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4"/>
                </p:tgtEl>
              </p:cMediaNode>
            </p:audio>
          </p:childTnLst>
        </p:cTn>
      </p:par>
    </p:tnLst>
    <p:bldLst>
      <p:bldP spid="9" grpId="0" animBg="1"/>
      <p:bldP spid="10" grpId="0" animBg="1"/>
      <p:bldP spid="13" grpId="0" animBg="1"/>
      <p:bldP spid="15" grpId="0" animBg="1"/>
      <p:bldP spid="18"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extLst>
              <p:ext uri="{D42A27DB-BD31-4B8C-83A1-F6EECF244321}">
                <p14:modId xmlns:p14="http://schemas.microsoft.com/office/powerpoint/2010/main" val="763420682"/>
              </p:ext>
            </p:extLst>
          </p:nvPr>
        </p:nvGraphicFramePr>
        <p:xfrm>
          <a:off x="498476" y="73310"/>
          <a:ext cx="11469723" cy="6711380"/>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86225">
                  <a:extLst>
                    <a:ext uri="{9D8B030D-6E8A-4147-A177-3AD203B41FA5}">
                      <a16:colId xmlns:a16="http://schemas.microsoft.com/office/drawing/2014/main" val="111939444"/>
                    </a:ext>
                  </a:extLst>
                </a:gridCol>
                <a:gridCol w="433338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1800" dirty="0">
                          <a:solidFill>
                            <a:schemeClr val="tx1"/>
                          </a:solidFill>
                          <a:effectLst/>
                        </a:rPr>
                        <a:t>WEEK 8</a:t>
                      </a:r>
                      <a:br>
                        <a:rPr lang="en-GB" sz="1800" dirty="0">
                          <a:solidFill>
                            <a:schemeClr val="tx1"/>
                          </a:solidFill>
                          <a:effectLst/>
                        </a:rPr>
                      </a:br>
                      <a:endParaRPr lang="en-GB" sz="1800" dirty="0">
                        <a:solidFill>
                          <a:schemeClr val="tx1"/>
                        </a:solidFill>
                        <a:effectLst/>
                      </a:endParaRPr>
                    </a:p>
                    <a:p>
                      <a:pPr>
                        <a:lnSpc>
                          <a:spcPct val="107000"/>
                        </a:lnSpc>
                        <a:spcAft>
                          <a:spcPts val="800"/>
                        </a:spcAft>
                      </a:pPr>
                      <a:r>
                        <a:rPr lang="en-GB" sz="1800" dirty="0">
                          <a:solidFill>
                            <a:schemeClr val="tx1"/>
                          </a:solidFill>
                          <a:effectLst/>
                        </a:rPr>
                        <a:t>11/12/23</a:t>
                      </a:r>
                      <a:endParaRPr lang="en-GB"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1800">
                          <a:solidFill>
                            <a:srgbClr val="000000"/>
                          </a:solidFill>
                          <a:effectLst/>
                          <a:latin typeface="+mn-lt"/>
                          <a:ea typeface="Times New Roman" panose="02020603050405020304" pitchFamily="18" charset="0"/>
                          <a:cs typeface="Calibri" panose="020F0502020204030204" pitchFamily="34" charset="0"/>
                        </a:rPr>
                        <a:t>Holidays </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40-word: giving a variety of opinions (opinion + noun from bullet point) and justification; conjugating in the 1</a:t>
                      </a:r>
                      <a:r>
                        <a:rPr lang="en-GB" sz="1800" baseline="30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t>
                      </a: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person singular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j’aime le/la/les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j’adore le/la/les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n’aime pas le/la/les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déteste le/la/les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pense que </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trouve que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crois que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à mon avis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parce que / car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c’est / sont + ADJ</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1800">
                          <a:solidFill>
                            <a:srgbClr val="000000"/>
                          </a:solidFill>
                          <a:effectLst/>
                          <a:latin typeface="+mn-lt"/>
                          <a:ea typeface="Times New Roman" panose="02020603050405020304" pitchFamily="18" charset="0"/>
                          <a:cs typeface="Calibri" panose="020F0502020204030204" pitchFamily="34" charset="0"/>
                        </a:rPr>
                        <a:t>Holidays</a:t>
                      </a:r>
                      <a:endParaRPr lang="en-GB" sz="18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90-word: building on 40-word by adding a contrasting opinion; conjugating in the 3</a:t>
                      </a:r>
                      <a:r>
                        <a:rPr lang="en-GB" sz="1800" baseline="30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rd</a:t>
                      </a:r>
                      <a:r>
                        <a:rPr lang="en-GB"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person singular</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cependant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néanmoins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d’un coté</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 l’autre coté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 sœur aime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 frère adore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mon ami(e) n’aime pas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 mère déteste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elle pense que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trouve que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497551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give a variety of relevant justified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8011906" y="63644"/>
            <a:ext cx="41800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4CD1954-8856-8CC1-BDFF-C133C3DDBCE4}"/>
              </a:ext>
            </a:extLst>
          </p:cNvPr>
          <p:cNvSpPr/>
          <p:nvPr/>
        </p:nvSpPr>
        <p:spPr>
          <a:xfrm>
            <a:off x="117304" y="2930097"/>
            <a:ext cx="9064796"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Match the missing word to the correct gap.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intéressant</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 délicieux - amusant - chaud - froid - j’aime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exemple: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J’aime ma destination de vacances car c’est </a:t>
            </a:r>
            <a:r>
              <a:rPr kumimoji="0" lang="fr-LU" sz="2400" b="1" i="0" u="sng" strike="noStrike" kern="1200" cap="none" spc="0" normalizeH="0" baseline="0" noProof="0" dirty="0">
                <a:ln>
                  <a:noFill/>
                </a:ln>
                <a:solidFill>
                  <a:prstClr val="black"/>
                </a:solidFill>
                <a:effectLst/>
                <a:uLnTx/>
                <a:uFillTx/>
                <a:latin typeface="Calibri" panose="020F0502020204030204"/>
                <a:ea typeface="+mn-ea"/>
                <a:cs typeface="+mn-cs"/>
              </a:rPr>
              <a:t>intéressant</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À</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mon avis le climat est bon car il fait 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Je dirais que ________ regarder la télé un après-midi en vacances.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 climat. Il pleut et il fait 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J’adore manger au restaurant en France parce que c’est 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Je pense que le camping c’est ___________.</a:t>
            </a:r>
          </a:p>
        </p:txBody>
      </p:sp>
      <p:sp>
        <p:nvSpPr>
          <p:cNvPr id="14" name="Rectangle 13">
            <a:extLst>
              <a:ext uri="{FF2B5EF4-FFF2-40B4-BE49-F238E27FC236}">
                <a16:creationId xmlns:a16="http://schemas.microsoft.com/office/drawing/2014/main" id="{9F5ABBA5-B272-C5D7-9397-9B2E6A622279}"/>
              </a:ext>
            </a:extLst>
          </p:cNvPr>
          <p:cNvSpPr/>
          <p:nvPr/>
        </p:nvSpPr>
        <p:spPr>
          <a:xfrm>
            <a:off x="9296400" y="2930097"/>
            <a:ext cx="2778295"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 the different ways to express opinions used in the 5 sentences.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7929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EE69F7-24DD-50EA-4AE3-E6655D61F0C8}"/>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give a variety of relevant justified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Q4 90-word</a:t>
            </a:r>
          </a:p>
        </p:txBody>
      </p:sp>
      <p:sp>
        <p:nvSpPr>
          <p:cNvPr id="12" name="Rectangle 11">
            <a:extLst>
              <a:ext uri="{FF2B5EF4-FFF2-40B4-BE49-F238E27FC236}">
                <a16:creationId xmlns:a16="http://schemas.microsoft.com/office/drawing/2014/main" id="{4140AA95-2D9A-55E2-2433-504DEAC53542}"/>
              </a:ext>
            </a:extLst>
          </p:cNvPr>
          <p:cNvSpPr/>
          <p:nvPr/>
        </p:nvSpPr>
        <p:spPr>
          <a:xfrm>
            <a:off x="117304" y="2930097"/>
            <a:ext cx="9476397" cy="382063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Match the missing word to the correct gap.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intéressant</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 délicieux - amusant - chaud - froid - j’aime</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exemple: </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J’aime ma destination de vacances car c’est </a:t>
            </a:r>
            <a:r>
              <a:rPr kumimoji="0" lang="fr-LU" sz="2400" b="1" i="0" u="sng" strike="noStrike" kern="1200" cap="none" spc="0" normalizeH="0" baseline="0" noProof="0" dirty="0">
                <a:ln>
                  <a:noFill/>
                </a:ln>
                <a:solidFill>
                  <a:prstClr val="black"/>
                </a:solidFill>
                <a:effectLst/>
                <a:uLnTx/>
                <a:uFillTx/>
                <a:latin typeface="Calibri" panose="020F0502020204030204"/>
                <a:ea typeface="+mn-ea"/>
                <a:cs typeface="+mn-cs"/>
              </a:rPr>
              <a:t>intéressant</a:t>
            </a:r>
            <a:r>
              <a:rPr kumimoji="0" lang="fr-LU"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À</a:t>
            </a: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 mon avis le climat est bon car il fait 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Je dirais que ________ regarder la télé un après-midi en vacances.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 climat. Il pleut et il fait 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J’adore manger au restaurant en France parce que c’est 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0" dirty="0">
                <a:ln>
                  <a:noFill/>
                </a:ln>
                <a:solidFill>
                  <a:prstClr val="black"/>
                </a:solidFill>
                <a:effectLst/>
                <a:uLnTx/>
                <a:uFillTx/>
                <a:latin typeface="Calibri" panose="020F0502020204030204"/>
                <a:ea typeface="+mn-ea"/>
                <a:cs typeface="+mn-cs"/>
              </a:rPr>
              <a:t>Je pense que le camping c’est ___________.</a:t>
            </a:r>
          </a:p>
        </p:txBody>
      </p:sp>
      <p:sp>
        <p:nvSpPr>
          <p:cNvPr id="22" name="Rectangle 21">
            <a:extLst>
              <a:ext uri="{FF2B5EF4-FFF2-40B4-BE49-F238E27FC236}">
                <a16:creationId xmlns:a16="http://schemas.microsoft.com/office/drawing/2014/main" id="{39D0A842-A1CE-828F-BBD1-53EBEFFD9D49}"/>
              </a:ext>
            </a:extLst>
          </p:cNvPr>
          <p:cNvSpPr/>
          <p:nvPr/>
        </p:nvSpPr>
        <p:spPr>
          <a:xfrm>
            <a:off x="9593702" y="2930097"/>
            <a:ext cx="2480993" cy="3820634"/>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 the different ways to express opinions used in the 5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2" name="TextBox 1">
            <a:extLst>
              <a:ext uri="{FF2B5EF4-FFF2-40B4-BE49-F238E27FC236}">
                <a16:creationId xmlns:a16="http://schemas.microsoft.com/office/drawing/2014/main" id="{BA863289-2B7F-8D93-7315-C36AC2235ADE}"/>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3" name="TextBox 2">
            <a:extLst>
              <a:ext uri="{FF2B5EF4-FFF2-40B4-BE49-F238E27FC236}">
                <a16:creationId xmlns:a16="http://schemas.microsoft.com/office/drawing/2014/main" id="{AFBF6FE5-97F5-4C97-C07F-EA819DEE0EB3}"/>
              </a:ext>
            </a:extLst>
          </p:cNvPr>
          <p:cNvSpPr txBox="1"/>
          <p:nvPr/>
        </p:nvSpPr>
        <p:spPr>
          <a:xfrm>
            <a:off x="5324535" y="4438108"/>
            <a:ext cx="4500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chaud</a:t>
            </a:r>
          </a:p>
        </p:txBody>
      </p:sp>
      <p:sp>
        <p:nvSpPr>
          <p:cNvPr id="7" name="TextBox 6">
            <a:extLst>
              <a:ext uri="{FF2B5EF4-FFF2-40B4-BE49-F238E27FC236}">
                <a16:creationId xmlns:a16="http://schemas.microsoft.com/office/drawing/2014/main" id="{538E814C-41D6-D585-D7E1-1175C3869735}"/>
              </a:ext>
            </a:extLst>
          </p:cNvPr>
          <p:cNvSpPr txBox="1"/>
          <p:nvPr/>
        </p:nvSpPr>
        <p:spPr>
          <a:xfrm>
            <a:off x="2367358" y="4769547"/>
            <a:ext cx="33607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j’aime</a:t>
            </a:r>
          </a:p>
        </p:txBody>
      </p:sp>
      <p:sp>
        <p:nvSpPr>
          <p:cNvPr id="9" name="TextBox 8">
            <a:extLst>
              <a:ext uri="{FF2B5EF4-FFF2-40B4-BE49-F238E27FC236}">
                <a16:creationId xmlns:a16="http://schemas.microsoft.com/office/drawing/2014/main" id="{F8259879-8440-AEE8-380C-68F968FBC76E}"/>
              </a:ext>
            </a:extLst>
          </p:cNvPr>
          <p:cNvSpPr txBox="1"/>
          <p:nvPr/>
        </p:nvSpPr>
        <p:spPr>
          <a:xfrm>
            <a:off x="5471944" y="5156715"/>
            <a:ext cx="26197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froid</a:t>
            </a:r>
          </a:p>
        </p:txBody>
      </p:sp>
      <p:sp>
        <p:nvSpPr>
          <p:cNvPr id="10" name="TextBox 9">
            <a:extLst>
              <a:ext uri="{FF2B5EF4-FFF2-40B4-BE49-F238E27FC236}">
                <a16:creationId xmlns:a16="http://schemas.microsoft.com/office/drawing/2014/main" id="{BDBFB24B-16CF-D408-4A47-D9F5A07E3812}"/>
              </a:ext>
            </a:extLst>
          </p:cNvPr>
          <p:cNvSpPr txBox="1"/>
          <p:nvPr/>
        </p:nvSpPr>
        <p:spPr>
          <a:xfrm>
            <a:off x="543526" y="5851994"/>
            <a:ext cx="3160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délicieux</a:t>
            </a:r>
          </a:p>
        </p:txBody>
      </p:sp>
      <p:sp>
        <p:nvSpPr>
          <p:cNvPr id="11" name="TextBox 10">
            <a:extLst>
              <a:ext uri="{FF2B5EF4-FFF2-40B4-BE49-F238E27FC236}">
                <a16:creationId xmlns:a16="http://schemas.microsoft.com/office/drawing/2014/main" id="{E2CD27C6-78AB-63E9-41C1-57A4DE380BD9}"/>
              </a:ext>
            </a:extLst>
          </p:cNvPr>
          <p:cNvSpPr txBox="1"/>
          <p:nvPr/>
        </p:nvSpPr>
        <p:spPr>
          <a:xfrm>
            <a:off x="4327239" y="6224661"/>
            <a:ext cx="4061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amusant</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EED8DFD0-1D03-71A2-923A-BCC03418275E}"/>
              </a:ext>
            </a:extLst>
          </p:cNvPr>
          <p:cNvSpPr txBox="1"/>
          <p:nvPr/>
        </p:nvSpPr>
        <p:spPr>
          <a:xfrm>
            <a:off x="9548467" y="4811739"/>
            <a:ext cx="1749596" cy="1938992"/>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Calibri" panose="020F0502020204030204"/>
                <a:ea typeface="+mn-ea"/>
                <a:cs typeface="+mn-cs"/>
              </a:rPr>
              <a:t>À</a:t>
            </a:r>
            <a:r>
              <a:rPr kumimoji="0" lang="fr-CA" sz="2000" b="1" i="0" u="none" strike="noStrike" kern="1200" cap="none" spc="0" normalizeH="0" baseline="0" noProof="0" dirty="0">
                <a:ln>
                  <a:noFill/>
                </a:ln>
                <a:solidFill>
                  <a:srgbClr val="C00000"/>
                </a:solidFill>
                <a:effectLst/>
                <a:uLnTx/>
                <a:uFillTx/>
                <a:latin typeface="Calibri" panose="020F0502020204030204"/>
                <a:ea typeface="+mn-ea"/>
                <a:cs typeface="+mn-cs"/>
              </a:rPr>
              <a:t> mon avis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C00000"/>
                </a:solidFill>
                <a:effectLst/>
                <a:uLnTx/>
                <a:uFillTx/>
                <a:latin typeface="Calibri" panose="020F0502020204030204"/>
                <a:ea typeface="+mn-ea"/>
                <a:cs typeface="+mn-cs"/>
              </a:rPr>
              <a:t>je dirais 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C00000"/>
                </a:solidFill>
                <a:effectLst/>
                <a:uLnTx/>
                <a:uFillTx/>
                <a:latin typeface="Calibri" panose="020F0502020204030204"/>
                <a:ea typeface="+mn-ea"/>
                <a:cs typeface="+mn-cs"/>
              </a:rPr>
              <a:t>j’aime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C00000"/>
                </a:solidFill>
                <a:effectLst/>
                <a:uLnTx/>
                <a:uFillTx/>
                <a:latin typeface="Calibri" panose="020F0502020204030204"/>
                <a:ea typeface="+mn-ea"/>
                <a:cs typeface="+mn-cs"/>
              </a:rPr>
              <a:t>je n’aime pas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C00000"/>
                </a:solidFill>
                <a:effectLst/>
                <a:uLnTx/>
                <a:uFillTx/>
                <a:latin typeface="Calibri" panose="020F0502020204030204"/>
                <a:ea typeface="+mn-ea"/>
                <a:cs typeface="+mn-cs"/>
              </a:rPr>
              <a:t>j’adore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000" b="1" i="0" u="none" strike="noStrike" kern="1200" cap="none" spc="0" normalizeH="0" baseline="0" noProof="0" dirty="0">
                <a:ln>
                  <a:noFill/>
                </a:ln>
                <a:solidFill>
                  <a:srgbClr val="C00000"/>
                </a:solidFill>
                <a:effectLst/>
                <a:uLnTx/>
                <a:uFillTx/>
                <a:latin typeface="Calibri" panose="020F0502020204030204"/>
                <a:ea typeface="+mn-ea"/>
                <a:cs typeface="+mn-cs"/>
              </a:rPr>
              <a:t>je pense que</a:t>
            </a:r>
            <a:endParaRPr kumimoji="0" lang="fr-FR" sz="2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4122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21" grpId="0"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 – 40-word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0"/>
            <a:ext cx="5086735" cy="361167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30301"/>
            <a:ext cx="4958195" cy="357123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Instructions – </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common</a:t>
            </a: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phrases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Vous êtes…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You 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en vacances	</a:t>
            </a:r>
            <a:r>
              <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on </a:t>
            </a:r>
            <a:r>
              <a:rPr kumimoji="0" lang="fr-CM" sz="1800" b="0" i="0" u="none" strike="noStrike" kern="1200" cap="none" spc="0" normalizeH="0" baseline="0" noProof="0" dirty="0" err="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holiday</a:t>
            </a:r>
            <a:endPar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Vous écrivez…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You are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writing</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à </a:t>
            </a:r>
            <a:r>
              <a:rPr kumimoji="0" lang="en-GB"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votre</a:t>
            </a:r>
            <a:r>
              <a:rPr kumimoji="0" lang="en-GB"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en-GB"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correspondant</a:t>
            </a:r>
            <a:r>
              <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to </a:t>
            </a:r>
            <a:r>
              <a:rPr kumimoji="0" lang="fr-CM" sz="1800" b="0" i="0" u="none" strike="noStrike" kern="1200" cap="none" spc="0" normalizeH="0" baseline="0" noProof="0" dirty="0" err="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penpal</a:t>
            </a:r>
            <a:endPar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à </a:t>
            </a:r>
            <a:r>
              <a:rPr kumimoji="0" lang="en-GB"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votre</a:t>
            </a:r>
            <a:r>
              <a:rPr kumimoji="0" lang="en-GB"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en-GB"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ami</a:t>
            </a:r>
            <a:r>
              <a:rPr kumimoji="0" lang="en-GB"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(e) </a:t>
            </a:r>
            <a:r>
              <a:rPr kumimoji="0" lang="en-GB" sz="1800" b="0"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français</a:t>
            </a:r>
            <a:r>
              <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to </a:t>
            </a:r>
            <a:r>
              <a:rPr kumimoji="0" lang="fr-CM" sz="1800" b="0" i="0" u="none" strike="noStrike" kern="1200" cap="none" spc="0" normalizeH="0" baseline="0" noProof="0" dirty="0" err="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French </a:t>
            </a:r>
            <a:r>
              <a:rPr kumimoji="0" lang="fr-CM" sz="1800" b="0" i="0" u="none" strike="noStrike" kern="1200" cap="none" spc="0" normalizeH="0" baseline="0" noProof="0" dirty="0" err="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friend</a:t>
            </a:r>
            <a:endPar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8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un blog</a:t>
            </a:r>
            <a:r>
              <a:rPr kumimoji="0" lang="fr-CM" sz="18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 blog</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sur/au sujet de…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vie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life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temps libre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free time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santé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health</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collège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school</a:t>
            </a:r>
            <a:endPar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p:txBody>
      </p:sp>
      <p:sp>
        <p:nvSpPr>
          <p:cNvPr id="22" name="Rectangle: Rounded Corners 21">
            <a:extLst>
              <a:ext uri="{FF2B5EF4-FFF2-40B4-BE49-F238E27FC236}">
                <a16:creationId xmlns:a16="http://schemas.microsoft.com/office/drawing/2014/main" id="{186E6DC7-E2BC-9E26-E6DC-885B5007C561}"/>
              </a:ext>
            </a:extLst>
          </p:cNvPr>
          <p:cNvSpPr/>
          <p:nvPr/>
        </p:nvSpPr>
        <p:spPr>
          <a:xfrm>
            <a:off x="5405390" y="1010732"/>
            <a:ext cx="6540839" cy="338077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E8B2926-821A-496F-1921-551718BA93E4}"/>
              </a:ext>
            </a:extLst>
          </p:cNvPr>
          <p:cNvSpPr txBox="1"/>
          <p:nvPr/>
        </p:nvSpPr>
        <p:spPr>
          <a:xfrm>
            <a:off x="5405391" y="1009581"/>
            <a:ext cx="6477724" cy="34419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common</a:t>
            </a: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phrases/</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nouns</a:t>
            </a:r>
            <a:endPar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la météo</a:t>
            </a:r>
            <a:r>
              <a:rPr kumimoji="0" lang="fr-CM" sz="18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the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weather</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professeurs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the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teachers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réseaux sociaux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social network</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matières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school</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subjects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bâtiments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the buildings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les repas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the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meals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dîner préféré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favourite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dinner</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petit déjeuner typique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typical</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breakfast</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activités de vacances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holiday</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activities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une activité physique que vous aimez 	</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a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physical</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activity</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like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où vous êtes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where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are</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88426" y="4677210"/>
            <a:ext cx="10897842" cy="2117146"/>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EC502B2-FB9F-260F-A568-9B6D57313199}"/>
              </a:ext>
            </a:extLst>
          </p:cNvPr>
          <p:cNvSpPr txBox="1"/>
          <p:nvPr/>
        </p:nvSpPr>
        <p:spPr>
          <a:xfrm>
            <a:off x="190115" y="4703257"/>
            <a:ext cx="10836000" cy="2585323"/>
          </a:xfrm>
          <a:prstGeom prst="rect">
            <a:avLst/>
          </a:prstGeom>
          <a:noFill/>
          <a:ln>
            <a:noFill/>
          </a:ln>
        </p:spPr>
        <p:txBody>
          <a:bodyPr wrap="square" numCol="2">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structures to use for the 40-word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love (the)</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do not like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déteste le/la/les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hate (the)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a:t>
            </a: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c’est</a:t>
            </a: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think that </a:t>
            </a:r>
            <a:r>
              <a:rPr kumimoji="0" lang="en-GB" sz="1800" b="1"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it 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car/ parce qu’</a:t>
            </a: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a:t>
            </a: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because </a:t>
            </a:r>
            <a:r>
              <a:rPr kumimoji="0" lang="en-GB" sz="18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intéressant(s)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interesting </a:t>
            </a: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super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great</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amusant(s)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fun(ny)</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nul(s)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rubbish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horrible(s)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horrible</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barbant(s)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boring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EA56565-8148-FABA-E45C-03E41C04841D}"/>
              </a:ext>
            </a:extLst>
          </p:cNvPr>
          <p:cNvSpPr txBox="1"/>
          <p:nvPr/>
        </p:nvSpPr>
        <p:spPr>
          <a:xfrm>
            <a:off x="8959594" y="4839215"/>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DE6BC06-A73C-841C-1465-14D3A573CB00}"/>
              </a:ext>
            </a:extLst>
          </p:cNvPr>
          <p:cNvSpPr txBox="1"/>
          <p:nvPr/>
        </p:nvSpPr>
        <p:spPr>
          <a:xfrm>
            <a:off x="8979052" y="5760234"/>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F7139B3F-C1A1-1452-6FC7-D8C2AAA1D373}"/>
              </a:ext>
            </a:extLst>
          </p:cNvPr>
          <p:cNvCxnSpPr>
            <a:cxnSpLocks/>
          </p:cNvCxnSpPr>
          <p:nvPr/>
        </p:nvCxnSpPr>
        <p:spPr>
          <a:xfrm>
            <a:off x="88426" y="5607782"/>
            <a:ext cx="10897842"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27B5A20C-5C4A-ABCB-B0BA-617A5E3A0D14}"/>
              </a:ext>
            </a:extLst>
          </p:cNvPr>
          <p:cNvSpPr/>
          <p:nvPr/>
        </p:nvSpPr>
        <p:spPr>
          <a:xfrm>
            <a:off x="88426" y="6182356"/>
            <a:ext cx="4831917" cy="612000"/>
          </a:xfrm>
          <a:prstGeom prst="roundRect">
            <a:avLst/>
          </a:prstGeom>
          <a:noFill/>
          <a:ln w="127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21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26427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j’aime le/la/les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j’adore le/la/les	</a:t>
            </a:r>
            <a:endParaRPr kumimoji="0" lang="en-GB" sz="2000" b="0" i="0" u="none" strike="noStrike" kern="1200" cap="none" spc="0" normalizeH="0" baseline="0" noProof="1">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n’aime pas le/la/les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déteste le/la/les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3" name="TextBox 22">
            <a:extLst>
              <a:ext uri="{FF2B5EF4-FFF2-40B4-BE49-F238E27FC236}">
                <a16:creationId xmlns:a16="http://schemas.microsoft.com/office/drawing/2014/main" id="{105F6384-B357-79DC-229D-2258731DA97E}"/>
              </a:ext>
            </a:extLst>
          </p:cNvPr>
          <p:cNvSpPr txBox="1"/>
          <p:nvPr/>
        </p:nvSpPr>
        <p:spPr>
          <a:xfrm>
            <a:off x="3250002" y="825323"/>
            <a:ext cx="264279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météo</a:t>
            </a:r>
            <a:r>
              <a:rPr kumimoji="0" lang="fr-CM"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professeurs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réseaux sociaux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matières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bâtiments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repas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dîner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petit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activités de vacances		</a:t>
            </a:r>
          </a:p>
        </p:txBody>
      </p:sp>
      <p:sp>
        <p:nvSpPr>
          <p:cNvPr id="25" name="TextBox 24">
            <a:extLst>
              <a:ext uri="{FF2B5EF4-FFF2-40B4-BE49-F238E27FC236}">
                <a16:creationId xmlns:a16="http://schemas.microsoft.com/office/drawing/2014/main" id="{05FC60CC-B445-2010-F438-BCB67A94911B}"/>
              </a:ext>
            </a:extLst>
          </p:cNvPr>
          <p:cNvSpPr txBox="1"/>
          <p:nvPr/>
        </p:nvSpPr>
        <p:spPr>
          <a:xfrm>
            <a:off x="5428344" y="838893"/>
            <a:ext cx="77506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pense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car/ parce que/qu’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super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amusant(s)	</a:t>
            </a:r>
            <a:r>
              <a:rPr kumimoji="0" lang="en-GB" sz="20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nul(s)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barbant(s)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7620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ils sont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dirty="0"/>
                        <a:t>1</a:t>
                      </a:r>
                    </a:p>
                  </a:txBody>
                  <a:tcPr/>
                </a:tc>
                <a:tc>
                  <a:txBody>
                    <a:bodyPr/>
                    <a:lstStyle/>
                    <a:p>
                      <a:pPr algn="ctr"/>
                      <a:r>
                        <a:rPr lang="en-GB" sz="2800" b="1" dirty="0"/>
                        <a:t>2</a:t>
                      </a:r>
                    </a:p>
                  </a:txBody>
                  <a:tcPr/>
                </a:tc>
                <a:tc>
                  <a:txBody>
                    <a:bodyPr/>
                    <a:lstStyle/>
                    <a:p>
                      <a:pPr algn="ctr"/>
                      <a:r>
                        <a:rPr lang="en-GB" sz="2800" b="1" dirty="0"/>
                        <a:t>3</a:t>
                      </a:r>
                    </a:p>
                  </a:txBody>
                  <a:tcPr/>
                </a:tc>
                <a:tc>
                  <a:txBody>
                    <a:bodyPr/>
                    <a:lstStyle/>
                    <a:p>
                      <a:pPr algn="ctr"/>
                      <a:r>
                        <a:rPr lang="en-GB" sz="2800" b="1" dirty="0"/>
                        <a:t>4</a:t>
                      </a:r>
                    </a:p>
                  </a:txBody>
                  <a:tcPr/>
                </a:tc>
                <a:tc>
                  <a:txBody>
                    <a:bodyPr/>
                    <a:lstStyle/>
                    <a:p>
                      <a:pPr algn="ctr"/>
                      <a:r>
                        <a:rPr lang="en-GB" sz="2800" b="1" dirty="0"/>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Listen to the teacher and write down the sentences in French, using the sentence builder above: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4240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406306"/>
            <a:ext cx="11613057" cy="6388050"/>
            <a:chOff x="461639" y="406306"/>
            <a:chExt cx="11613057" cy="6388050"/>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26427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j’aime le/la/les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j’adore le/la/les	</a:t>
            </a:r>
            <a:endParaRPr kumimoji="0" lang="en-GB" sz="2000" b="0" i="0" u="none" strike="noStrike" kern="1200" cap="none" spc="0" normalizeH="0" baseline="0" noProof="1">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n’aime pas le/la/les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déteste le/la/les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428344" y="838893"/>
            <a:ext cx="77506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pense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car/ parce que/qu’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super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amusant(s)	</a:t>
            </a:r>
            <a:r>
              <a:rPr kumimoji="0" lang="en-GB" sz="20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nul(s)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barbant(s)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7620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ils sont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dirty="0"/>
                        <a:t>1</a:t>
                      </a:r>
                    </a:p>
                  </a:txBody>
                  <a:tcPr/>
                </a:tc>
                <a:tc>
                  <a:txBody>
                    <a:bodyPr/>
                    <a:lstStyle/>
                    <a:p>
                      <a:pPr algn="ctr"/>
                      <a:r>
                        <a:rPr lang="en-GB" sz="2800" b="1" dirty="0"/>
                        <a:t>2</a:t>
                      </a:r>
                    </a:p>
                  </a:txBody>
                  <a:tcPr/>
                </a:tc>
                <a:tc>
                  <a:txBody>
                    <a:bodyPr/>
                    <a:lstStyle/>
                    <a:p>
                      <a:pPr algn="ctr"/>
                      <a:r>
                        <a:rPr lang="en-GB" sz="2800" b="1" dirty="0"/>
                        <a:t>3</a:t>
                      </a:r>
                    </a:p>
                  </a:txBody>
                  <a:tcPr/>
                </a:tc>
                <a:tc>
                  <a:txBody>
                    <a:bodyPr/>
                    <a:lstStyle/>
                    <a:p>
                      <a:pPr algn="ctr"/>
                      <a:r>
                        <a:rPr lang="en-GB" sz="2800" b="1" dirty="0"/>
                        <a:t>4</a:t>
                      </a:r>
                    </a:p>
                  </a:txBody>
                  <a:tcPr/>
                </a:tc>
                <a:tc>
                  <a:txBody>
                    <a:bodyPr/>
                    <a:lstStyle/>
                    <a:p>
                      <a:pPr algn="ctr"/>
                      <a:r>
                        <a:rPr lang="en-GB" sz="2800" b="1" dirty="0"/>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827968"/>
            <a:ext cx="11216559"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Listen to the teacher and write down the sentences in French, using the sentence builder above: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____________________________________________________________________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5D597BC-AAF2-D76E-B6DE-517822E69E8C}"/>
              </a:ext>
            </a:extLst>
          </p:cNvPr>
          <p:cNvSpPr txBox="1"/>
          <p:nvPr/>
        </p:nvSpPr>
        <p:spPr>
          <a:xfrm>
            <a:off x="1374106" y="-106775"/>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34" name="TextBox 33">
            <a:extLst>
              <a:ext uri="{FF2B5EF4-FFF2-40B4-BE49-F238E27FC236}">
                <a16:creationId xmlns:a16="http://schemas.microsoft.com/office/drawing/2014/main" id="{621CB308-9F22-C100-D035-5B2F76732531}"/>
              </a:ext>
            </a:extLst>
          </p:cNvPr>
          <p:cNvSpPr txBox="1"/>
          <p:nvPr/>
        </p:nvSpPr>
        <p:spPr>
          <a:xfrm>
            <a:off x="947058" y="4537910"/>
            <a:ext cx="781594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déteste les réseaux sociaux, je pense qu’ils sont horribles.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J’aime la météo car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n’aime pas les bâtiments parce qu’ils sont nuls.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J’adore les professeurs car ils sont 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J’aime le repas, je pense que c’est excellent. </a:t>
            </a:r>
          </a:p>
        </p:txBody>
      </p:sp>
      <p:sp>
        <p:nvSpPr>
          <p:cNvPr id="4" name="TextBox 3">
            <a:extLst>
              <a:ext uri="{FF2B5EF4-FFF2-40B4-BE49-F238E27FC236}">
                <a16:creationId xmlns:a16="http://schemas.microsoft.com/office/drawing/2014/main" id="{1DADCB6C-5E2D-0E6A-25B2-246D6EE82F3C}"/>
              </a:ext>
            </a:extLst>
          </p:cNvPr>
          <p:cNvSpPr txBox="1"/>
          <p:nvPr/>
        </p:nvSpPr>
        <p:spPr>
          <a:xfrm>
            <a:off x="3250002" y="825323"/>
            <a:ext cx="264279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météo</a:t>
            </a:r>
            <a:r>
              <a:rPr kumimoji="0" lang="fr-CM"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professeurs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réseaux sociaux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matières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bâtiments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repas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dîner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petit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activités de vacances		</a:t>
            </a:r>
          </a:p>
        </p:txBody>
      </p:sp>
    </p:spTree>
    <p:extLst>
      <p:ext uri="{BB962C8B-B14F-4D97-AF65-F5344CB8AC3E}">
        <p14:creationId xmlns:p14="http://schemas.microsoft.com/office/powerpoint/2010/main" val="173284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90115" y="989860"/>
            <a:ext cx="7055812" cy="3880317"/>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318655" y="1087451"/>
            <a:ext cx="6622472" cy="363137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 y a …				</a:t>
            </a:r>
            <a:r>
              <a:rPr lang="fr-CM" sz="2400">
                <a:solidFill>
                  <a:srgbClr val="0070C0"/>
                </a:solidFill>
                <a:latin typeface="Calibri" panose="020F0502020204030204" pitchFamily="34" charset="0"/>
                <a:cs typeface="Calibri" panose="020F0502020204030204" pitchFamily="34" charset="0"/>
              </a:rPr>
              <a:t>There </a:t>
            </a:r>
            <a:r>
              <a:rPr lang="fr-CM" sz="2400" err="1">
                <a:solidFill>
                  <a:srgbClr val="0070C0"/>
                </a:solidFill>
                <a:latin typeface="Calibri" panose="020F0502020204030204" pitchFamily="34" charset="0"/>
                <a:cs typeface="Calibri" panose="020F0502020204030204" pitchFamily="34" charset="0"/>
              </a:rPr>
              <a:t>is</a:t>
            </a:r>
            <a:r>
              <a:rPr lang="fr-CM" sz="2400">
                <a:solidFill>
                  <a:srgbClr val="0070C0"/>
                </a:solidFill>
                <a:latin typeface="Calibri" panose="020F0502020204030204" pitchFamily="34" charset="0"/>
                <a:cs typeface="Calibri" panose="020F0502020204030204" pitchFamily="34" charset="0"/>
              </a:rPr>
              <a:t>/are…</a:t>
            </a:r>
          </a:p>
          <a:p>
            <a:pPr marL="342900" indent="-342900">
              <a:lnSpc>
                <a:spcPct val="107000"/>
              </a:lnSpc>
              <a:buFont typeface="Wingdings" panose="05000000000000000000" pitchFamily="2" charset="2"/>
              <a:buChar char=""/>
              <a:defRPr/>
            </a:pPr>
            <a:r>
              <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rPr>
              <a:t>1/2/3/4 personnes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1/2/3 </a:t>
            </a:r>
            <a:r>
              <a:rPr lang="fr-CM" sz="2400" err="1">
                <a:solidFill>
                  <a:srgbClr val="0070C0"/>
                </a:solidFill>
                <a:latin typeface="Calibri" panose="020F0502020204030204" pitchFamily="34" charset="0"/>
                <a:ea typeface="Times New Roman" panose="02020603050405020304" pitchFamily="18" charset="0"/>
                <a:cs typeface="Calibri" panose="020F0502020204030204" pitchFamily="34" charset="0"/>
              </a:rPr>
              <a:t>person</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/people</a:t>
            </a:r>
            <a:endPar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rPr>
              <a:t>1/2/3 femme(s)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1/2/3 </a:t>
            </a:r>
            <a:r>
              <a:rPr lang="fr-CM" sz="2400" err="1">
                <a:solidFill>
                  <a:srgbClr val="0070C0"/>
                </a:solidFill>
                <a:latin typeface="Calibri" panose="020F0502020204030204" pitchFamily="34" charset="0"/>
                <a:ea typeface="Times New Roman" panose="02020603050405020304" pitchFamily="18" charset="0"/>
                <a:cs typeface="Calibri" panose="020F0502020204030204" pitchFamily="34" charset="0"/>
              </a:rPr>
              <a:t>woman</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M" sz="2400" err="1">
                <a:solidFill>
                  <a:srgbClr val="0070C0"/>
                </a:solidFill>
                <a:latin typeface="Calibri" panose="020F0502020204030204" pitchFamily="34" charset="0"/>
                <a:ea typeface="Times New Roman" panose="02020603050405020304" pitchFamily="18" charset="0"/>
                <a:cs typeface="Calibri" panose="020F0502020204030204" pitchFamily="34" charset="0"/>
              </a:rPr>
              <a:t>women</a:t>
            </a:r>
            <a:endPar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homme(s)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man/men</a:t>
            </a:r>
          </a:p>
          <a:p>
            <a:pPr marL="342900" indent="-342900">
              <a:lnSpc>
                <a:spcPct val="107000"/>
              </a:lnSpc>
              <a:buFont typeface="Wingdings" panose="05000000000000000000" pitchFamily="2" charset="2"/>
              <a:buChar char=""/>
              <a:defRPr/>
            </a:pPr>
            <a:r>
              <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rPr>
              <a:t>1/2/3 fille(s)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1/2/3 girl(s)</a:t>
            </a:r>
            <a:endParaRPr lang="en-GB" sz="240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garçon(s)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boy(s)</a:t>
            </a:r>
            <a:endPar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defRPr/>
            </a:pPr>
            <a:r>
              <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rPr>
              <a:t>1/2/3 enfants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1/2/3 </a:t>
            </a:r>
            <a:r>
              <a:rPr lang="fr-CM" sz="2400" err="1">
                <a:solidFill>
                  <a:srgbClr val="0070C0"/>
                </a:solidFill>
                <a:latin typeface="Calibri" panose="020F0502020204030204" pitchFamily="34" charset="0"/>
                <a:ea typeface="Times New Roman" panose="02020603050405020304" pitchFamily="18" charset="0"/>
                <a:cs typeface="Calibri" panose="020F0502020204030204" pitchFamily="34" charset="0"/>
              </a:rPr>
              <a:t>child</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M" sz="2400" err="1">
                <a:solidFill>
                  <a:srgbClr val="0070C0"/>
                </a:solidFill>
                <a:latin typeface="Calibri" panose="020F0502020204030204" pitchFamily="34" charset="0"/>
                <a:ea typeface="Times New Roman" panose="02020603050405020304" pitchFamily="18" charset="0"/>
                <a:cs typeface="Calibri" panose="020F0502020204030204" pitchFamily="34" charset="0"/>
              </a:rPr>
              <a:t>ren</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GB" sz="240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ami(e)(s)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 	1/2/3</a:t>
            </a:r>
            <a:r>
              <a:rPr lang="fr-CM" sz="240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fr-CM"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p>
        </p:txBody>
      </p:sp>
      <p:sp>
        <p:nvSpPr>
          <p:cNvPr id="20" name="TextBox 19">
            <a:extLst>
              <a:ext uri="{FF2B5EF4-FFF2-40B4-BE49-F238E27FC236}">
                <a16:creationId xmlns:a16="http://schemas.microsoft.com/office/drawing/2014/main" id="{B222F7E4-9EC0-B106-80D0-8D17B14C0A86}"/>
              </a:ext>
            </a:extLst>
          </p:cNvPr>
          <p:cNvSpPr txBox="1"/>
          <p:nvPr/>
        </p:nvSpPr>
        <p:spPr>
          <a:xfrm>
            <a:off x="318655" y="4992060"/>
            <a:ext cx="6927272" cy="3098669"/>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24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beau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mauvais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190115" y="4967769"/>
            <a:ext cx="7055812" cy="182658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BD3537C-70C1-77F6-8F22-63F65B527846}"/>
              </a:ext>
            </a:extLst>
          </p:cNvPr>
          <p:cNvSpPr txBox="1"/>
          <p:nvPr/>
        </p:nvSpPr>
        <p:spPr>
          <a:xfrm>
            <a:off x="4054304" y="5784577"/>
            <a:ext cx="6099242" cy="83099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chaud	</a:t>
            </a: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froid	</a:t>
            </a:r>
            <a:r>
              <a:rPr kumimoji="0" lang="fr-CA"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p:txBody>
      </p:sp>
      <p:sp>
        <p:nvSpPr>
          <p:cNvPr id="24" name="TextBox 23">
            <a:extLst>
              <a:ext uri="{FF2B5EF4-FFF2-40B4-BE49-F238E27FC236}">
                <a16:creationId xmlns:a16="http://schemas.microsoft.com/office/drawing/2014/main" id="{DE2E6E59-85E9-16BC-9570-F9267BD800A4}"/>
              </a:ext>
            </a:extLst>
          </p:cNvPr>
          <p:cNvSpPr txBox="1"/>
          <p:nvPr/>
        </p:nvSpPr>
        <p:spPr>
          <a:xfrm>
            <a:off x="7499097" y="2443415"/>
            <a:ext cx="4575599" cy="2841034"/>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24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endParaRPr kumimoji="0" lang="fr-CM" sz="2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elle/il est …  		</a:t>
            </a:r>
            <a:r>
              <a:rPr lang="fr-CM" sz="2400">
                <a:solidFill>
                  <a:srgbClr val="0070C0"/>
                </a:solidFill>
                <a:latin typeface="Calibri" panose="020F0502020204030204" pitchFamily="34" charset="0"/>
                <a:ea typeface="Times New Roman" panose="02020603050405020304" pitchFamily="18" charset="0"/>
                <a:cs typeface="Calibri" panose="020F0502020204030204" pitchFamily="34" charset="0"/>
              </a:rPr>
              <a:t>s</a:t>
            </a:r>
            <a:r>
              <a:rPr kumimoji="0" lang="fr-CM"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endPar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elles/ils sont …		</a:t>
            </a:r>
            <a:r>
              <a:rPr kumimoji="0" lang="fr-CM"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a:t>
            </a:r>
            <a:endParaRPr kumimoji="0" lang="fr-CA"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content(e)(s)	</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24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grand(e)(s)		</a:t>
            </a:r>
            <a:r>
              <a:rPr kumimoji="0" lang="fr-CM" sz="2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endPar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2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petit(e)(s)		</a:t>
            </a:r>
            <a:r>
              <a:rPr kumimoji="0" lang="fr-CM" sz="2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7439792" y="2419786"/>
            <a:ext cx="4562093" cy="286466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4841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c’est » versus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c’est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j’aime le francais car c’est super.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ils sont » or « elles sont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j’adore les réseaux sociaux, car ils sont fascinants.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 c’est » or « ils/ elles sont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chocolat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les sciences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trouve que la biologie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les professeurs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les matières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395752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594361" y="1213651"/>
            <a:ext cx="10997564"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c’est » versus « sont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justify your opinion, you will need to pay attention to the following:</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singular</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c’est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j’aime le francais car c’est super.</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if the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noun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plural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you must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use « ils sont » or « elles sont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the justification.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example: j’adore les réseaux sociaux, car ils sont fascinants.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Note that your adjective will need to also be plural.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20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Justify each of the opinions, carefully choosing « c’est » or « ils/ elles sont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J’aime le chocolat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J’adore les sciences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trouve que la biologie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n’aime pas les professeurs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pense que les matières …</a:t>
            </a: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B624D9CE-5FD6-7B57-FA43-028359CF6AA6}"/>
              </a:ext>
            </a:extLst>
          </p:cNvPr>
          <p:cNvSpPr txBox="1"/>
          <p:nvPr/>
        </p:nvSpPr>
        <p:spPr>
          <a:xfrm>
            <a:off x="1420176" y="504657"/>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15B39210-59A1-B137-15D5-78370C7935CF}"/>
              </a:ext>
            </a:extLst>
          </p:cNvPr>
          <p:cNvSpPr txBox="1"/>
          <p:nvPr/>
        </p:nvSpPr>
        <p:spPr>
          <a:xfrm>
            <a:off x="3556811" y="455347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car c’est délicieux.</a:t>
            </a:r>
          </a:p>
        </p:txBody>
      </p:sp>
      <p:sp>
        <p:nvSpPr>
          <p:cNvPr id="9" name="TextBox 8">
            <a:extLst>
              <a:ext uri="{FF2B5EF4-FFF2-40B4-BE49-F238E27FC236}">
                <a16:creationId xmlns:a16="http://schemas.microsoft.com/office/drawing/2014/main" id="{CBC19F8E-D862-FB51-B2BD-DF8DD21DB841}"/>
              </a:ext>
            </a:extLst>
          </p:cNvPr>
          <p:cNvSpPr txBox="1"/>
          <p:nvPr/>
        </p:nvSpPr>
        <p:spPr>
          <a:xfrm>
            <a:off x="3862255" y="4933838"/>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car elles sont intéressantes.</a:t>
            </a:r>
          </a:p>
        </p:txBody>
      </p:sp>
      <p:sp>
        <p:nvSpPr>
          <p:cNvPr id="10" name="TextBox 9">
            <a:extLst>
              <a:ext uri="{FF2B5EF4-FFF2-40B4-BE49-F238E27FC236}">
                <a16:creationId xmlns:a16="http://schemas.microsoft.com/office/drawing/2014/main" id="{51DA88FC-E35E-4441-53BA-D78D73B6F83F}"/>
              </a:ext>
            </a:extLst>
          </p:cNvPr>
          <p:cNvSpPr txBox="1"/>
          <p:nvPr/>
        </p:nvSpPr>
        <p:spPr>
          <a:xfrm>
            <a:off x="4501691" y="528598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c’est intéressant.</a:t>
            </a:r>
          </a:p>
        </p:txBody>
      </p:sp>
      <p:sp>
        <p:nvSpPr>
          <p:cNvPr id="13" name="TextBox 12">
            <a:extLst>
              <a:ext uri="{FF2B5EF4-FFF2-40B4-BE49-F238E27FC236}">
                <a16:creationId xmlns:a16="http://schemas.microsoft.com/office/drawing/2014/main" id="{545F049B-2316-F45D-B6F5-5E6E37B35B56}"/>
              </a:ext>
            </a:extLst>
          </p:cNvPr>
          <p:cNvSpPr txBox="1"/>
          <p:nvPr/>
        </p:nvSpPr>
        <p:spPr>
          <a:xfrm>
            <a:off x="5102805" y="5637448"/>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car ils sont stricts.</a:t>
            </a:r>
          </a:p>
        </p:txBody>
      </p:sp>
      <p:sp>
        <p:nvSpPr>
          <p:cNvPr id="15" name="TextBox 14">
            <a:extLst>
              <a:ext uri="{FF2B5EF4-FFF2-40B4-BE49-F238E27FC236}">
                <a16:creationId xmlns:a16="http://schemas.microsoft.com/office/drawing/2014/main" id="{BC8353FF-3BA8-DC1A-104E-3C07FCC0B186}"/>
              </a:ext>
            </a:extLst>
          </p:cNvPr>
          <p:cNvSpPr txBox="1"/>
          <p:nvPr/>
        </p:nvSpPr>
        <p:spPr>
          <a:xfrm>
            <a:off x="4530329" y="6017812"/>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sont captivantes.</a:t>
            </a:r>
          </a:p>
        </p:txBody>
      </p:sp>
    </p:spTree>
    <p:extLst>
      <p:ext uri="{BB962C8B-B14F-4D97-AF65-F5344CB8AC3E}">
        <p14:creationId xmlns:p14="http://schemas.microsoft.com/office/powerpoint/2010/main" val="114875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P spid="10" grpId="0" build="p"/>
      <p:bldP spid="13" grpId="0" build="p"/>
      <p:bldP spid="1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26427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j’aime le/la/les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j’adore le/la/les	</a:t>
            </a:r>
            <a:endParaRPr kumimoji="0" lang="en-GB" sz="2000" b="0" i="0" u="none" strike="noStrike" kern="1200" cap="none" spc="0" normalizeH="0" baseline="0" noProof="1">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n’aime pas le/la/les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déteste le/la/les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428344" y="838893"/>
            <a:ext cx="77506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pense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car/ parce que/qu’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super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amusant(s)	</a:t>
            </a:r>
            <a:r>
              <a:rPr kumimoji="0" lang="en-GB" sz="20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nul(s)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barbant(s)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7620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ils sont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dirty="0"/>
                        <a:t>1</a:t>
                      </a:r>
                    </a:p>
                  </a:txBody>
                  <a:tcPr/>
                </a:tc>
                <a:tc>
                  <a:txBody>
                    <a:bodyPr/>
                    <a:lstStyle/>
                    <a:p>
                      <a:pPr algn="ctr"/>
                      <a:r>
                        <a:rPr lang="en-GB" sz="2800" b="1" dirty="0"/>
                        <a:t>2</a:t>
                      </a:r>
                    </a:p>
                  </a:txBody>
                  <a:tcPr/>
                </a:tc>
                <a:tc>
                  <a:txBody>
                    <a:bodyPr/>
                    <a:lstStyle/>
                    <a:p>
                      <a:pPr algn="ctr"/>
                      <a:r>
                        <a:rPr lang="en-GB" sz="2800" b="1" dirty="0"/>
                        <a:t>3</a:t>
                      </a:r>
                    </a:p>
                  </a:txBody>
                  <a:tcPr/>
                </a:tc>
                <a:tc>
                  <a:txBody>
                    <a:bodyPr/>
                    <a:lstStyle/>
                    <a:p>
                      <a:pPr algn="ctr"/>
                      <a:r>
                        <a:rPr lang="en-GB" sz="2800" b="1" dirty="0"/>
                        <a:t>4</a:t>
                      </a:r>
                    </a:p>
                  </a:txBody>
                  <a:tcPr/>
                </a:tc>
                <a:tc>
                  <a:txBody>
                    <a:bodyPr/>
                    <a:lstStyle/>
                    <a:p>
                      <a:pPr algn="ctr"/>
                      <a:r>
                        <a:rPr lang="en-GB" sz="2800" b="1" dirty="0"/>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552912"/>
            <a:ext cx="1121655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Correct the sentences so that they make sense: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 dîner car c’est </a:t>
            </a:r>
            <a:r>
              <a:rPr kumimoji="0" lang="fr-FR" sz="2400" b="0" i="0" u="none" strike="sng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amusant</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 dîner car c’est </a:t>
            </a:r>
            <a:r>
              <a:rPr kumimoji="0" lang="fr-FR"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horrible</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J’adore le petit déjeuner car c’est nul.</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déteste les réseaux sociaux, je pense qu’ils sont amusants.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les repas parce qu’ils sont barbants.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Je n’aime pas les bâtiments, je pense qu’ils sont intéressants.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déteste les activités de vacances car c’est super.</a:t>
            </a:r>
          </a:p>
        </p:txBody>
      </p:sp>
      <p:sp>
        <p:nvSpPr>
          <p:cNvPr id="4" name="TextBox 3">
            <a:extLst>
              <a:ext uri="{FF2B5EF4-FFF2-40B4-BE49-F238E27FC236}">
                <a16:creationId xmlns:a16="http://schemas.microsoft.com/office/drawing/2014/main" id="{B2741DF1-D8B5-00C9-0A21-4420897FF316}"/>
              </a:ext>
            </a:extLst>
          </p:cNvPr>
          <p:cNvSpPr txBox="1"/>
          <p:nvPr/>
        </p:nvSpPr>
        <p:spPr>
          <a:xfrm>
            <a:off x="2190688" y="813391"/>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8ABB66D-7EF4-EB8A-A540-98494D64876B}"/>
              </a:ext>
            </a:extLst>
          </p:cNvPr>
          <p:cNvSpPr txBox="1"/>
          <p:nvPr/>
        </p:nvSpPr>
        <p:spPr>
          <a:xfrm>
            <a:off x="2604115" y="1612793"/>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8D2F961-853A-AEA9-9671-1A3970046051}"/>
              </a:ext>
            </a:extLst>
          </p:cNvPr>
          <p:cNvSpPr txBox="1"/>
          <p:nvPr/>
        </p:nvSpPr>
        <p:spPr>
          <a:xfrm>
            <a:off x="10880712" y="1025968"/>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871499D-17D1-3BE4-9FDF-A6E3428F55F4}"/>
              </a:ext>
            </a:extLst>
          </p:cNvPr>
          <p:cNvSpPr txBox="1"/>
          <p:nvPr/>
        </p:nvSpPr>
        <p:spPr>
          <a:xfrm>
            <a:off x="10879295" y="1887903"/>
            <a:ext cx="12917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17C61689-0D51-CCD1-8F97-56B6869FCCAE}"/>
              </a:ext>
            </a:extLst>
          </p:cNvPr>
          <p:cNvCxnSpPr/>
          <p:nvPr/>
        </p:nvCxnSpPr>
        <p:spPr>
          <a:xfrm>
            <a:off x="507401" y="1491936"/>
            <a:ext cx="26449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A850065-3724-5641-B19A-1080BA87CE23}"/>
              </a:ext>
            </a:extLst>
          </p:cNvPr>
          <p:cNvCxnSpPr>
            <a:cxnSpLocks/>
            <a:stCxn id="27" idx="1"/>
          </p:cNvCxnSpPr>
          <p:nvPr/>
        </p:nvCxnSpPr>
        <p:spPr>
          <a:xfrm>
            <a:off x="9434285" y="1782887"/>
            <a:ext cx="2243912" cy="353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30CD3B2-35FF-F88F-C130-E73DE109D297}"/>
              </a:ext>
            </a:extLst>
          </p:cNvPr>
          <p:cNvSpPr txBox="1"/>
          <p:nvPr/>
        </p:nvSpPr>
        <p:spPr>
          <a:xfrm>
            <a:off x="3250002" y="825323"/>
            <a:ext cx="264279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météo</a:t>
            </a:r>
            <a:r>
              <a:rPr kumimoji="0" lang="fr-CM"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professeurs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réseaux sociaux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matières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bâtiments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repas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dîner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petit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activités de vacances		</a:t>
            </a:r>
          </a:p>
        </p:txBody>
      </p:sp>
    </p:spTree>
    <p:extLst>
      <p:ext uri="{BB962C8B-B14F-4D97-AF65-F5344CB8AC3E}">
        <p14:creationId xmlns:p14="http://schemas.microsoft.com/office/powerpoint/2010/main" val="373771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EF5AA-2CBD-4ADF-0208-7C1DFCDB13DF}"/>
              </a:ext>
            </a:extLst>
          </p:cNvPr>
          <p:cNvSpPr txBox="1"/>
          <p:nvPr/>
        </p:nvSpPr>
        <p:spPr>
          <a:xfrm>
            <a:off x="3250002" y="825323"/>
            <a:ext cx="2642798"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météo</a:t>
            </a:r>
            <a:r>
              <a:rPr kumimoji="0" lang="fr-CM" sz="20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professeurs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réseaux sociaux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matières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bâtiments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repas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dîner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petit déjeuner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activités de vacances		</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406306"/>
            <a:ext cx="11613057" cy="6388050"/>
            <a:chOff x="461639" y="406306"/>
            <a:chExt cx="11613057" cy="6388050"/>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1" name="TextBox 20">
            <a:extLst>
              <a:ext uri="{FF2B5EF4-FFF2-40B4-BE49-F238E27FC236}">
                <a16:creationId xmlns:a16="http://schemas.microsoft.com/office/drawing/2014/main" id="{85A62105-08DD-EEBA-BD0E-B0E9F2056895}"/>
              </a:ext>
            </a:extLst>
          </p:cNvPr>
          <p:cNvSpPr txBox="1"/>
          <p:nvPr/>
        </p:nvSpPr>
        <p:spPr>
          <a:xfrm>
            <a:off x="461640" y="827220"/>
            <a:ext cx="264279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j’aime le/la/les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j’adore le/la/les	</a:t>
            </a:r>
            <a:endParaRPr kumimoji="0" lang="en-GB" sz="2000" b="0" i="0" u="none" strike="noStrike" kern="1200" cap="none" spc="0" normalizeH="0" baseline="0" noProof="1">
              <a:ln>
                <a:noFill/>
              </a:ln>
              <a:solidFill>
                <a:srgbClr val="0070C0"/>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n’aime pas le/la/les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déteste le/la/les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05FC60CC-B445-2010-F438-BCB67A94911B}"/>
              </a:ext>
            </a:extLst>
          </p:cNvPr>
          <p:cNvSpPr txBox="1"/>
          <p:nvPr/>
        </p:nvSpPr>
        <p:spPr>
          <a:xfrm>
            <a:off x="5428344" y="838893"/>
            <a:ext cx="775062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je pense que/qu’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car/ parce que/qu’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B02F6E0D-CE56-D961-78BC-CCC910B097E5}"/>
              </a:ext>
            </a:extLst>
          </p:cNvPr>
          <p:cNvSpPr txBox="1"/>
          <p:nvPr/>
        </p:nvSpPr>
        <p:spPr>
          <a:xfrm>
            <a:off x="9434285" y="813391"/>
            <a:ext cx="6096000"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intéressant(s)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super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amusant(s)	</a:t>
            </a:r>
            <a:r>
              <a:rPr kumimoji="0" lang="en-GB" sz="2000" b="0" i="0" u="none" strike="noStrike" kern="1200" cap="none" spc="0" normalizeH="0" baseline="0" noProof="1">
                <a:ln>
                  <a:noFill/>
                </a:ln>
                <a:solidFill>
                  <a:srgbClr val="0070C0"/>
                </a:solidFill>
                <a:effectLst/>
                <a:uLnTx/>
                <a:uFillTx/>
                <a:latin typeface="Calibri" panose="020F0502020204030204"/>
                <a:ea typeface="Times New Roman" panose="02020603050405020304" pitchFamily="18" charset="0"/>
                <a:cs typeface="Calibri" panose="020F0502020204030204" pitchFamily="34" charset="0"/>
              </a:rPr>
              <a:t> </a:t>
            </a:r>
            <a:endPar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nul(s)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horrible(s)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prstClr val="black"/>
                </a:solidFill>
                <a:effectLst/>
                <a:uLnTx/>
                <a:uFillTx/>
                <a:latin typeface="Calibri" panose="020F0502020204030204"/>
                <a:ea typeface="Times New Roman" panose="02020603050405020304" pitchFamily="18" charset="0"/>
                <a:cs typeface="Calibri" panose="020F0502020204030204" pitchFamily="34" charset="0"/>
              </a:rPr>
              <a:t>barbant(s)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06FEB263-C07B-220C-A668-89DD76ECAC69}"/>
              </a:ext>
            </a:extLst>
          </p:cNvPr>
          <p:cNvSpPr txBox="1"/>
          <p:nvPr/>
        </p:nvSpPr>
        <p:spPr>
          <a:xfrm>
            <a:off x="8007939" y="825323"/>
            <a:ext cx="762000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ils sont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30" name="Table 30">
            <a:extLst>
              <a:ext uri="{FF2B5EF4-FFF2-40B4-BE49-F238E27FC236}">
                <a16:creationId xmlns:a16="http://schemas.microsoft.com/office/drawing/2014/main" id="{81BF87DE-3DDE-2DCA-C56C-7C81598D9292}"/>
              </a:ext>
            </a:extLst>
          </p:cNvPr>
          <p:cNvGraphicFramePr>
            <a:graphicFrameLocks noGrp="1"/>
          </p:cNvGraphicFramePr>
          <p:nvPr/>
        </p:nvGraphicFramePr>
        <p:xfrm>
          <a:off x="507401" y="458697"/>
          <a:ext cx="10550840" cy="518160"/>
        </p:xfrm>
        <a:graphic>
          <a:graphicData uri="http://schemas.openxmlformats.org/drawingml/2006/table">
            <a:tbl>
              <a:tblPr firstRow="1" bandRow="1">
                <a:tableStyleId>{2D5ABB26-0587-4C30-8999-92F81FD0307C}</a:tableStyleId>
              </a:tblPr>
              <a:tblGrid>
                <a:gridCol w="2424485">
                  <a:extLst>
                    <a:ext uri="{9D8B030D-6E8A-4147-A177-3AD203B41FA5}">
                      <a16:colId xmlns:a16="http://schemas.microsoft.com/office/drawing/2014/main" val="4001290147"/>
                    </a:ext>
                  </a:extLst>
                </a:gridCol>
                <a:gridCol w="2394857">
                  <a:extLst>
                    <a:ext uri="{9D8B030D-6E8A-4147-A177-3AD203B41FA5}">
                      <a16:colId xmlns:a16="http://schemas.microsoft.com/office/drawing/2014/main" val="4250402149"/>
                    </a:ext>
                  </a:extLst>
                </a:gridCol>
                <a:gridCol w="2278743">
                  <a:extLst>
                    <a:ext uri="{9D8B030D-6E8A-4147-A177-3AD203B41FA5}">
                      <a16:colId xmlns:a16="http://schemas.microsoft.com/office/drawing/2014/main" val="705528612"/>
                    </a:ext>
                  </a:extLst>
                </a:gridCol>
                <a:gridCol w="1727200">
                  <a:extLst>
                    <a:ext uri="{9D8B030D-6E8A-4147-A177-3AD203B41FA5}">
                      <a16:colId xmlns:a16="http://schemas.microsoft.com/office/drawing/2014/main" val="1151550387"/>
                    </a:ext>
                  </a:extLst>
                </a:gridCol>
                <a:gridCol w="1725555">
                  <a:extLst>
                    <a:ext uri="{9D8B030D-6E8A-4147-A177-3AD203B41FA5}">
                      <a16:colId xmlns:a16="http://schemas.microsoft.com/office/drawing/2014/main" val="1229870308"/>
                    </a:ext>
                  </a:extLst>
                </a:gridCol>
              </a:tblGrid>
              <a:tr h="370840">
                <a:tc>
                  <a:txBody>
                    <a:bodyPr/>
                    <a:lstStyle/>
                    <a:p>
                      <a:pPr algn="ctr"/>
                      <a:r>
                        <a:rPr lang="en-GB" sz="2800" b="1" dirty="0"/>
                        <a:t>1</a:t>
                      </a:r>
                    </a:p>
                  </a:txBody>
                  <a:tcPr/>
                </a:tc>
                <a:tc>
                  <a:txBody>
                    <a:bodyPr/>
                    <a:lstStyle/>
                    <a:p>
                      <a:pPr algn="ctr"/>
                      <a:r>
                        <a:rPr lang="en-GB" sz="2800" b="1" dirty="0"/>
                        <a:t>2</a:t>
                      </a:r>
                    </a:p>
                  </a:txBody>
                  <a:tcPr/>
                </a:tc>
                <a:tc>
                  <a:txBody>
                    <a:bodyPr/>
                    <a:lstStyle/>
                    <a:p>
                      <a:pPr algn="ctr"/>
                      <a:r>
                        <a:rPr lang="en-GB" sz="2800" b="1" dirty="0"/>
                        <a:t>3</a:t>
                      </a:r>
                    </a:p>
                  </a:txBody>
                  <a:tcPr/>
                </a:tc>
                <a:tc>
                  <a:txBody>
                    <a:bodyPr/>
                    <a:lstStyle/>
                    <a:p>
                      <a:pPr algn="ctr"/>
                      <a:r>
                        <a:rPr lang="en-GB" sz="2800" b="1" dirty="0"/>
                        <a:t>4</a:t>
                      </a:r>
                    </a:p>
                  </a:txBody>
                  <a:tcPr/>
                </a:tc>
                <a:tc>
                  <a:txBody>
                    <a:bodyPr/>
                    <a:lstStyle/>
                    <a:p>
                      <a:pPr algn="ctr"/>
                      <a:r>
                        <a:rPr lang="en-GB" sz="2800" b="1" dirty="0"/>
                        <a:t>5</a:t>
                      </a:r>
                    </a:p>
                  </a:txBody>
                  <a:tcPr/>
                </a:tc>
                <a:extLst>
                  <a:ext uri="{0D108BD9-81ED-4DB2-BD59-A6C34878D82A}">
                    <a16:rowId xmlns:a16="http://schemas.microsoft.com/office/drawing/2014/main" val="2272156406"/>
                  </a:ext>
                </a:extLst>
              </a:tr>
            </a:tbl>
          </a:graphicData>
        </a:graphic>
      </p:graphicFrame>
      <p:sp>
        <p:nvSpPr>
          <p:cNvPr id="31" name="TextBox 30">
            <a:extLst>
              <a:ext uri="{FF2B5EF4-FFF2-40B4-BE49-F238E27FC236}">
                <a16:creationId xmlns:a16="http://schemas.microsoft.com/office/drawing/2014/main" id="{B69EDAF1-EFC3-9090-CA67-B059139E3B77}"/>
              </a:ext>
            </a:extLst>
          </p:cNvPr>
          <p:cNvSpPr txBox="1"/>
          <p:nvPr/>
        </p:nvSpPr>
        <p:spPr>
          <a:xfrm>
            <a:off x="461638" y="3552912"/>
            <a:ext cx="1121655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J’adore le petit déjeuner car c’est nul.</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déteste les réseaux sociaux, je pense qu’ils sont amusants.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les repas parce qu’ils sont barbants.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Je n’aime pas les bâtiments, je pense qu’ils sont intéressants.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déteste les activités de vacances car c’est super.</a:t>
            </a:r>
          </a:p>
        </p:txBody>
      </p:sp>
      <p:sp>
        <p:nvSpPr>
          <p:cNvPr id="4" name="TextBox 3">
            <a:extLst>
              <a:ext uri="{FF2B5EF4-FFF2-40B4-BE49-F238E27FC236}">
                <a16:creationId xmlns:a16="http://schemas.microsoft.com/office/drawing/2014/main" id="{484FC3AB-38EF-D382-ED5F-66D136748608}"/>
              </a:ext>
            </a:extLst>
          </p:cNvPr>
          <p:cNvSpPr txBox="1"/>
          <p:nvPr/>
        </p:nvSpPr>
        <p:spPr>
          <a:xfrm>
            <a:off x="1374106" y="-106775"/>
            <a:ext cx="88174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5" name="TextBox 4">
            <a:extLst>
              <a:ext uri="{FF2B5EF4-FFF2-40B4-BE49-F238E27FC236}">
                <a16:creationId xmlns:a16="http://schemas.microsoft.com/office/drawing/2014/main" id="{5025E00D-9282-71EC-E110-0C3AFAA1EA12}"/>
              </a:ext>
            </a:extLst>
          </p:cNvPr>
          <p:cNvSpPr txBox="1"/>
          <p:nvPr/>
        </p:nvSpPr>
        <p:spPr>
          <a:xfrm>
            <a:off x="788178" y="3237913"/>
            <a:ext cx="8836250" cy="769441"/>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Option 1: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Je n’aime pas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le petit déjeuner car c’est nul.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Option 2: J’adore le petit déjeuner car c’est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super</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5EE21ECC-6308-CB49-35AF-E55718F336CB}"/>
              </a:ext>
            </a:extLst>
          </p:cNvPr>
          <p:cNvSpPr txBox="1"/>
          <p:nvPr/>
        </p:nvSpPr>
        <p:spPr>
          <a:xfrm>
            <a:off x="788177" y="3895324"/>
            <a:ext cx="8836252" cy="769441"/>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Option 1: </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déteste les réseaux sociaux, je pense qu’ils sont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barbants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Option 2: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J’adore </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les réseaux sociaux, je pense qu’ils sont amusants.</a:t>
            </a:r>
          </a:p>
        </p:txBody>
      </p:sp>
      <p:sp>
        <p:nvSpPr>
          <p:cNvPr id="9" name="TextBox 8">
            <a:extLst>
              <a:ext uri="{FF2B5EF4-FFF2-40B4-BE49-F238E27FC236}">
                <a16:creationId xmlns:a16="http://schemas.microsoft.com/office/drawing/2014/main" id="{FAC6F601-E545-5E35-B66D-977CA27BEA63}"/>
              </a:ext>
            </a:extLst>
          </p:cNvPr>
          <p:cNvSpPr txBox="1"/>
          <p:nvPr/>
        </p:nvSpPr>
        <p:spPr>
          <a:xfrm>
            <a:off x="788174" y="4566794"/>
            <a:ext cx="8836254" cy="769441"/>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Option 1: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Je n’aime pas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les repas parce qu’ils sont barbants.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Option 2: J’aime les repas parce qu’ils sont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amusants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84071542-C872-8FF7-87F4-5DC8593184A4}"/>
              </a:ext>
            </a:extLst>
          </p:cNvPr>
          <p:cNvSpPr txBox="1"/>
          <p:nvPr/>
        </p:nvSpPr>
        <p:spPr>
          <a:xfrm>
            <a:off x="788173" y="5243985"/>
            <a:ext cx="8836253" cy="769441"/>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Option 1: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J’aime</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les bâtiments, je pense qu’ils sont intéressants.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Option 2: Je n’aime pas les bâtiments, je pense qu’ils sont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horribles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7BC26FB6-C6A8-2273-58F9-B46BA11C66B1}"/>
              </a:ext>
            </a:extLst>
          </p:cNvPr>
          <p:cNvSpPr txBox="1"/>
          <p:nvPr/>
        </p:nvSpPr>
        <p:spPr>
          <a:xfrm>
            <a:off x="788171" y="5926671"/>
            <a:ext cx="8821213" cy="769441"/>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C00000"/>
                </a:solidFill>
                <a:effectLst/>
                <a:uLnTx/>
                <a:uFillTx/>
                <a:latin typeface="Calibri" panose="020F0502020204030204"/>
                <a:ea typeface="+mn-ea"/>
                <a:cs typeface="+mn-cs"/>
              </a:rPr>
              <a:t>Option 1: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J’adore</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les activités de vacances car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Option 2: Je déteste les activités de vacances car c’est </a:t>
            </a:r>
            <a:r>
              <a:rPr kumimoji="0" lang="fr-FR" sz="2200" b="1" i="0" u="none"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nul</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3717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bg/>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bg/>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
                                            <p:bg/>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P spid="9" grpId="0" build="p" animBg="1"/>
      <p:bldP spid="10" grpId="0" build="p" animBg="1"/>
      <p:bldP spid="11"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565488" y="3772666"/>
            <a:ext cx="10320226"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When writing your 40-word answer, you should 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You can do this by giving 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a:t>
            </a:r>
          </a:p>
        </p:txBody>
      </p:sp>
      <p:pic>
        <p:nvPicPr>
          <p:cNvPr id="15" name="Picture 14">
            <a:extLst>
              <a:ext uri="{FF2B5EF4-FFF2-40B4-BE49-F238E27FC236}">
                <a16:creationId xmlns:a16="http://schemas.microsoft.com/office/drawing/2014/main" id="{6DF81F11-4D37-187A-0566-0BB9791B806B}"/>
              </a:ext>
            </a:extLst>
          </p:cNvPr>
          <p:cNvPicPr>
            <a:picLocks noChangeAspect="1"/>
          </p:cNvPicPr>
          <p:nvPr/>
        </p:nvPicPr>
        <p:blipFill>
          <a:blip r:embed="rId6"/>
          <a:stretch>
            <a:fillRect/>
          </a:stretch>
        </p:blipFill>
        <p:spPr>
          <a:xfrm>
            <a:off x="513803" y="447007"/>
            <a:ext cx="7922552" cy="3313272"/>
          </a:xfrm>
          <a:prstGeom prst="rect">
            <a:avLst/>
          </a:prstGeom>
        </p:spPr>
      </p:pic>
      <p:sp>
        <p:nvSpPr>
          <p:cNvPr id="16" name="TextBox 15">
            <a:extLst>
              <a:ext uri="{FF2B5EF4-FFF2-40B4-BE49-F238E27FC236}">
                <a16:creationId xmlns:a16="http://schemas.microsoft.com/office/drawing/2014/main" id="{15D1DAC1-78BC-BFEB-42A3-A1A5E3A741A4}"/>
              </a:ext>
            </a:extLst>
          </p:cNvPr>
          <p:cNvSpPr txBox="1"/>
          <p:nvPr/>
        </p:nvSpPr>
        <p:spPr>
          <a:xfrm>
            <a:off x="4335836" y="1494755"/>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J’aime </a:t>
            </a:r>
            <a:r>
              <a:rPr kumimoji="0" lang="fr-FR" sz="2200" b="1" i="0" u="none" strike="noStrike" kern="1200" cap="none" spc="0" normalizeH="0" baseline="0" noProof="0" dirty="0">
                <a:ln>
                  <a:noFill/>
                </a:ln>
                <a:solidFill>
                  <a:srgbClr val="C00000"/>
                </a:solidFill>
                <a:effectLst/>
                <a:highlight>
                  <a:srgbClr val="00FF00"/>
                </a:highlight>
                <a:uLnTx/>
                <a:uFillTx/>
                <a:latin typeface="Calibri" panose="020F0502020204030204"/>
                <a:ea typeface="+mn-ea"/>
                <a:cs typeface="+mn-cs"/>
              </a:rPr>
              <a:t>ma</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 destination de vacances car c’est amusant.</a:t>
            </a:r>
          </a:p>
        </p:txBody>
      </p:sp>
      <p:sp>
        <p:nvSpPr>
          <p:cNvPr id="17" name="TextBox 16">
            <a:extLst>
              <a:ext uri="{FF2B5EF4-FFF2-40B4-BE49-F238E27FC236}">
                <a16:creationId xmlns:a16="http://schemas.microsoft.com/office/drawing/2014/main" id="{8923F3E0-AABC-92F2-E198-CA60A5ECE406}"/>
              </a:ext>
            </a:extLst>
          </p:cNvPr>
          <p:cNvSpPr txBox="1"/>
          <p:nvPr/>
        </p:nvSpPr>
        <p:spPr>
          <a:xfrm>
            <a:off x="2274036" y="1941190"/>
            <a:ext cx="6898667"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déteste le camping parce que c’est nul.</a:t>
            </a:r>
          </a:p>
        </p:txBody>
      </p:sp>
      <p:sp>
        <p:nvSpPr>
          <p:cNvPr id="18" name="TextBox 17">
            <a:extLst>
              <a:ext uri="{FF2B5EF4-FFF2-40B4-BE49-F238E27FC236}">
                <a16:creationId xmlns:a16="http://schemas.microsoft.com/office/drawing/2014/main" id="{75EB299A-FEEA-5BEA-1129-9636254BF6C7}"/>
              </a:ext>
            </a:extLst>
          </p:cNvPr>
          <p:cNvSpPr txBox="1"/>
          <p:nvPr/>
        </p:nvSpPr>
        <p:spPr>
          <a:xfrm>
            <a:off x="2274036" y="2274791"/>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J’adore le climat, je pense que c’est super.</a:t>
            </a:r>
          </a:p>
        </p:txBody>
      </p:sp>
      <p:sp>
        <p:nvSpPr>
          <p:cNvPr id="19" name="TextBox 18">
            <a:extLst>
              <a:ext uri="{FF2B5EF4-FFF2-40B4-BE49-F238E27FC236}">
                <a16:creationId xmlns:a16="http://schemas.microsoft.com/office/drawing/2014/main" id="{B6F40E89-94BE-BEA1-6E36-3D5FB94A7E9E}"/>
              </a:ext>
            </a:extLst>
          </p:cNvPr>
          <p:cNvSpPr txBox="1"/>
          <p:nvPr/>
        </p:nvSpPr>
        <p:spPr>
          <a:xfrm>
            <a:off x="4159575" y="2677175"/>
            <a:ext cx="6898668"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n’aime pas un après-midi en vacances car c’est barbant.</a:t>
            </a:r>
          </a:p>
        </p:txBody>
      </p:sp>
      <p:sp>
        <p:nvSpPr>
          <p:cNvPr id="20" name="TextBox 19">
            <a:extLst>
              <a:ext uri="{FF2B5EF4-FFF2-40B4-BE49-F238E27FC236}">
                <a16:creationId xmlns:a16="http://schemas.microsoft.com/office/drawing/2014/main" id="{9C28A664-6732-01EB-3738-D33C561100A0}"/>
              </a:ext>
            </a:extLst>
          </p:cNvPr>
          <p:cNvSpPr txBox="1"/>
          <p:nvPr/>
        </p:nvSpPr>
        <p:spPr>
          <a:xfrm>
            <a:off x="9555893" y="3142100"/>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=34 </a:t>
            </a:r>
            <a:r>
              <a:rPr kumimoji="0" lang="fr-FR" sz="2200" b="1" i="0" u="none" strike="noStrike" kern="1200" cap="none" spc="0" normalizeH="0" baseline="0" noProof="0" dirty="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ADC5EB6A-8134-F343-5AF8-38378B5D962F}"/>
              </a:ext>
            </a:extLst>
          </p:cNvPr>
          <p:cNvSpPr txBox="1"/>
          <p:nvPr/>
        </p:nvSpPr>
        <p:spPr>
          <a:xfrm>
            <a:off x="7192988" y="1938029"/>
            <a:ext cx="470564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préfère l’hôtel car c’est confortable.</a:t>
            </a:r>
          </a:p>
        </p:txBody>
      </p:sp>
      <p:sp>
        <p:nvSpPr>
          <p:cNvPr id="24" name="TextBox 23">
            <a:extLst>
              <a:ext uri="{FF2B5EF4-FFF2-40B4-BE49-F238E27FC236}">
                <a16:creationId xmlns:a16="http://schemas.microsoft.com/office/drawing/2014/main" id="{A15180F4-FFD7-C8A6-B5CD-9DE6EE1206EC}"/>
              </a:ext>
            </a:extLst>
          </p:cNvPr>
          <p:cNvSpPr txBox="1"/>
          <p:nvPr/>
        </p:nvSpPr>
        <p:spPr>
          <a:xfrm>
            <a:off x="9579636" y="3179074"/>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=40 </a:t>
            </a:r>
            <a:r>
              <a:rPr kumimoji="0" lang="fr-FR" sz="2200" b="1" i="0" u="none" strike="noStrike" kern="1200" cap="none" spc="0" normalizeH="0" baseline="0" noProof="0" dirty="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9980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bg/>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bg/>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bg/>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bg/>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4">
                                            <p:bg/>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uiExpand="1" build="p" animBg="1"/>
      <p:bldP spid="17" grpId="0" uiExpand="1" build="p" animBg="1"/>
      <p:bldP spid="18" grpId="0" uiExpand="1" build="p" animBg="1"/>
      <p:bldP spid="19" grpId="0" uiExpand="1" build="p" animBg="1"/>
      <p:bldP spid="20" grpId="0" uiExpand="1" build="p" animBg="1"/>
      <p:bldP spid="22" grpId="0" uiExpand="1" build="p" animBg="1"/>
      <p:bldP spid="24" grpId="0" uiExpand="1" build="p"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D156C5DE-7281-18DA-EC9A-FB8CD7C6B776}"/>
              </a:ext>
            </a:extLst>
          </p:cNvPr>
          <p:cNvSpPr txBox="1"/>
          <p:nvPr/>
        </p:nvSpPr>
        <p:spPr>
          <a:xfrm>
            <a:off x="463890" y="3772666"/>
            <a:ext cx="5212957" cy="2677656"/>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Content out of 10</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 minimum number of bullet points must be covered for the award of marks for Content, as follows: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•9-10 marks: 4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•5-8 marks: 3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•3-4 marks: 2 bullet points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•1-2 marks: 1 bullet point</a:t>
            </a:r>
          </a:p>
        </p:txBody>
      </p:sp>
      <p:pic>
        <p:nvPicPr>
          <p:cNvPr id="15" name="Picture 14">
            <a:extLst>
              <a:ext uri="{FF2B5EF4-FFF2-40B4-BE49-F238E27FC236}">
                <a16:creationId xmlns:a16="http://schemas.microsoft.com/office/drawing/2014/main" id="{6DF81F11-4D37-187A-0566-0BB9791B806B}"/>
              </a:ext>
            </a:extLst>
          </p:cNvPr>
          <p:cNvPicPr>
            <a:picLocks noChangeAspect="1"/>
          </p:cNvPicPr>
          <p:nvPr/>
        </p:nvPicPr>
        <p:blipFill rotWithShape="1">
          <a:blip r:embed="rId6"/>
          <a:srcRect l="-1" t="36689" r="46466" b="20502"/>
          <a:stretch/>
        </p:blipFill>
        <p:spPr>
          <a:xfrm>
            <a:off x="513803" y="1607233"/>
            <a:ext cx="4047972" cy="1353681"/>
          </a:xfrm>
          <a:prstGeom prst="rect">
            <a:avLst/>
          </a:prstGeom>
        </p:spPr>
      </p:pic>
      <p:sp>
        <p:nvSpPr>
          <p:cNvPr id="16" name="TextBox 15">
            <a:extLst>
              <a:ext uri="{FF2B5EF4-FFF2-40B4-BE49-F238E27FC236}">
                <a16:creationId xmlns:a16="http://schemas.microsoft.com/office/drawing/2014/main" id="{15D1DAC1-78BC-BFEB-42A3-A1A5E3A741A4}"/>
              </a:ext>
            </a:extLst>
          </p:cNvPr>
          <p:cNvSpPr txBox="1"/>
          <p:nvPr/>
        </p:nvSpPr>
        <p:spPr>
          <a:xfrm>
            <a:off x="4891314" y="1516627"/>
            <a:ext cx="6618514" cy="2123658"/>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alibri" panose="020F0502020204030204"/>
                <a:ea typeface="+mn-ea"/>
                <a:cs typeface="+mn-cs"/>
              </a:rPr>
              <a:t>J’aime ma destination de vacances car c’est amusant. J’adore aller en vacances en France avec ma famille car il fait chaud. Je pense que visiter Paris et la tour Eiffel c’est super! Je n’aime pas le camping parce que c’est horrible et nul.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002060"/>
                </a:solidFill>
                <a:effectLst/>
                <a:uLnTx/>
                <a:uFillTx/>
                <a:latin typeface="Calibri" panose="020F0502020204030204"/>
                <a:ea typeface="+mn-ea"/>
                <a:cs typeface="+mn-cs"/>
              </a:rPr>
              <a:t>41 </a:t>
            </a:r>
            <a:r>
              <a:rPr kumimoji="0" lang="fr-FR" sz="2200" b="1" i="0" u="none" strike="noStrike" kern="1200" cap="none" spc="0" normalizeH="0" baseline="0" noProof="0" dirty="0" err="1">
                <a:ln>
                  <a:noFill/>
                </a:ln>
                <a:solidFill>
                  <a:srgbClr val="002060"/>
                </a:solidFill>
                <a:effectLst/>
                <a:uLnTx/>
                <a:uFillTx/>
                <a:latin typeface="Calibri" panose="020F0502020204030204"/>
                <a:ea typeface="+mn-ea"/>
                <a:cs typeface="+mn-cs"/>
              </a:rPr>
              <a:t>words</a:t>
            </a:r>
            <a:endParaRPr kumimoji="0" lang="fr-FR" sz="2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C1AA328-480F-75B3-CA19-CE98B3D762C7}"/>
              </a:ext>
            </a:extLst>
          </p:cNvPr>
          <p:cNvSpPr txBox="1"/>
          <p:nvPr/>
        </p:nvSpPr>
        <p:spPr>
          <a:xfrm>
            <a:off x="484411" y="421200"/>
            <a:ext cx="91604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What do you think about this student’s answers?</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C3F2696-F9A3-FCA0-7EA1-8D3906766DE4}"/>
              </a:ext>
            </a:extLst>
          </p:cNvPr>
          <p:cNvSpPr txBox="1"/>
          <p:nvPr/>
        </p:nvSpPr>
        <p:spPr>
          <a:xfrm>
            <a:off x="3990601" y="1364597"/>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1EE90F6-3B03-B261-4F71-D9CFCBF53F8D}"/>
              </a:ext>
            </a:extLst>
          </p:cNvPr>
          <p:cNvSpPr txBox="1"/>
          <p:nvPr/>
        </p:nvSpPr>
        <p:spPr>
          <a:xfrm>
            <a:off x="2139448" y="1648450"/>
            <a:ext cx="107405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4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971CE28-2472-10F6-FBB3-1948444944F6}"/>
              </a:ext>
            </a:extLst>
          </p:cNvPr>
          <p:cNvSpPr txBox="1"/>
          <p:nvPr/>
        </p:nvSpPr>
        <p:spPr>
          <a:xfrm>
            <a:off x="449945" y="5617030"/>
            <a:ext cx="3758372" cy="42431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CCA2236-9121-E170-61FA-213E78773F94}"/>
              </a:ext>
            </a:extLst>
          </p:cNvPr>
          <p:cNvSpPr txBox="1"/>
          <p:nvPr/>
        </p:nvSpPr>
        <p:spPr>
          <a:xfrm>
            <a:off x="5558972" y="3772837"/>
            <a:ext cx="6188435" cy="2677656"/>
          </a:xfrm>
          <a:prstGeom prst="rect">
            <a:avLst/>
          </a:prstGeom>
          <a:solidFill>
            <a:srgbClr val="EEF5FB"/>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Language out of 6</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5-6: Uses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variety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appropriate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vocabulary and grammatical structures. Generally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accurate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3-4: Vocabulary and grammatical structures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generally appropriate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 the task, with some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attempt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variety. More accurate than inaccurate.</a:t>
            </a:r>
          </a:p>
        </p:txBody>
      </p:sp>
      <p:sp>
        <p:nvSpPr>
          <p:cNvPr id="21" name="TextBox 20">
            <a:extLst>
              <a:ext uri="{FF2B5EF4-FFF2-40B4-BE49-F238E27FC236}">
                <a16:creationId xmlns:a16="http://schemas.microsoft.com/office/drawing/2014/main" id="{14C2E1A0-89BF-6DC7-1256-CA648C1C5692}"/>
              </a:ext>
            </a:extLst>
          </p:cNvPr>
          <p:cNvSpPr txBox="1"/>
          <p:nvPr/>
        </p:nvSpPr>
        <p:spPr>
          <a:xfrm>
            <a:off x="5628467" y="4239877"/>
            <a:ext cx="6049729" cy="724009"/>
          </a:xfrm>
          <a:prstGeom prst="rect">
            <a:avLst/>
          </a:prstGeom>
          <a:noFill/>
          <a:ln w="28575">
            <a:solidFill>
              <a:srgbClr val="C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F807596-9D45-7239-FC98-BC1133A2D887}"/>
              </a:ext>
            </a:extLst>
          </p:cNvPr>
          <p:cNvSpPr txBox="1"/>
          <p:nvPr/>
        </p:nvSpPr>
        <p:spPr>
          <a:xfrm>
            <a:off x="5619261" y="3797218"/>
            <a:ext cx="5775934" cy="2585323"/>
          </a:xfrm>
          <a:prstGeom prst="rect">
            <a:avLst/>
          </a:prstGeom>
          <a:solidFill>
            <a:srgbClr val="BDD7E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srgbClr val="C00000"/>
                </a:solidFill>
                <a:effectLst/>
                <a:uLnTx/>
                <a:uFillTx/>
                <a:latin typeface="Calibri" panose="020F0502020204030204"/>
                <a:ea typeface="+mn-ea"/>
                <a:cs typeface="+mn-cs"/>
              </a:rPr>
              <a:t>You must cover the 4 bullet points to get full marks!</a:t>
            </a:r>
          </a:p>
        </p:txBody>
      </p:sp>
    </p:spTree>
    <p:extLst>
      <p:ext uri="{BB962C8B-B14F-4D97-AF65-F5344CB8AC3E}">
        <p14:creationId xmlns:p14="http://schemas.microsoft.com/office/powerpoint/2010/main" val="31635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bg/>
                                          </p:spTgt>
                                        </p:tgtEl>
                                        <p:attrNameLst>
                                          <p:attrName>style.visibility</p:attrName>
                                        </p:attrNameLst>
                                      </p:cBhvr>
                                      <p:to>
                                        <p:strVal val="visible"/>
                                      </p:to>
                                    </p:set>
                                    <p:anim calcmode="lin" valueType="num">
                                      <p:cBhvr additive="base">
                                        <p:cTn id="7" dur="500" fill="hold"/>
                                        <p:tgtEl>
                                          <p:spTgt spid="1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 calcmode="lin" valueType="num">
                                      <p:cBhvr additive="base">
                                        <p:cTn id="2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xEl>
                                              <p:pRg st="3" end="3"/>
                                            </p:txEl>
                                          </p:spTgt>
                                        </p:tgtEl>
                                        <p:attrNameLst>
                                          <p:attrName>style.visibility</p:attrName>
                                        </p:attrNameLst>
                                      </p:cBhvr>
                                      <p:to>
                                        <p:strVal val="visible"/>
                                      </p:to>
                                    </p:set>
                                    <p:anim calcmode="lin" valueType="num">
                                      <p:cBhvr additive="base">
                                        <p:cTn id="3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anim calcmode="lin" valueType="num">
                                      <p:cBhvr additive="base">
                                        <p:cTn id="37"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bg/>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2">
                                            <p:bg/>
                                          </p:spTgt>
                                        </p:tgtEl>
                                        <p:attrNameLst>
                                          <p:attrName>style.visibility</p:attrName>
                                        </p:attrNameLst>
                                      </p:cBhvr>
                                      <p:to>
                                        <p:strVal val="visible"/>
                                      </p:to>
                                    </p:set>
                                    <p:anim calcmode="lin" valueType="num">
                                      <p:cBhvr additive="base">
                                        <p:cTn id="71"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72"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2">
                                            <p:txEl>
                                              <p:pRg st="0" end="0"/>
                                            </p:txEl>
                                          </p:spTgt>
                                        </p:tgtEl>
                                        <p:attrNameLst>
                                          <p:attrName>style.visibility</p:attrName>
                                        </p:attrNameLst>
                                      </p:cBhvr>
                                      <p:to>
                                        <p:strVal val="visible"/>
                                      </p:to>
                                    </p:set>
                                    <p:anim calcmode="lin" valueType="num">
                                      <p:cBhvr additive="base">
                                        <p:cTn id="7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12">
                                            <p:txEl>
                                              <p:pRg st="1" end="1"/>
                                            </p:txEl>
                                          </p:spTgt>
                                        </p:tgtEl>
                                        <p:attrNameLst>
                                          <p:attrName>style.visibility</p:attrName>
                                        </p:attrNameLst>
                                      </p:cBhvr>
                                      <p:to>
                                        <p:strVal val="visible"/>
                                      </p:to>
                                    </p:set>
                                    <p:anim calcmode="lin" valueType="num">
                                      <p:cBhvr additive="base">
                                        <p:cTn id="8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2">
                                            <p:txEl>
                                              <p:pRg st="2" end="2"/>
                                            </p:txEl>
                                          </p:spTgt>
                                        </p:tgtEl>
                                        <p:attrNameLst>
                                          <p:attrName>style.visibility</p:attrName>
                                        </p:attrNameLst>
                                      </p:cBhvr>
                                      <p:to>
                                        <p:strVal val="visible"/>
                                      </p:to>
                                    </p:set>
                                    <p:anim calcmode="lin" valueType="num">
                                      <p:cBhvr additive="base">
                                        <p:cTn id="8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9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nimBg="1"/>
      <p:bldP spid="16" grpId="0" build="p" animBg="1"/>
      <p:bldP spid="4" grpId="0"/>
      <p:bldP spid="7" grpId="0"/>
      <p:bldP spid="9" grpId="0"/>
      <p:bldP spid="10" grpId="0" animBg="1"/>
      <p:bldP spid="12" grpId="0" build="p" animBg="1"/>
      <p:bldP spid="21"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6">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470898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secret key to covering all 4 bullet points!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do not have to lose mark for content, just because you don’t know what a bullet point means. The secret? Use: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70C0"/>
                </a:solidFill>
                <a:effectLst/>
                <a:uLnTx/>
                <a:uFillTx/>
                <a:latin typeface="Calibri" panose="020F0502020204030204"/>
                <a:ea typeface="+mn-ea"/>
                <a:cs typeface="+mn-cs"/>
              </a:rPr>
              <a:t>an opinion phrase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	the words from 	+ </a:t>
            </a:r>
            <a:r>
              <a:rPr kumimoji="0" lang="en-GB" sz="2400" b="0" i="0" u="none" strike="noStrike" kern="1200" cap="none" spc="0" normalizeH="0" baseline="0" noProof="0" dirty="0">
                <a:ln>
                  <a:noFill/>
                </a:ln>
                <a:solidFill>
                  <a:srgbClr val="00B050"/>
                </a:solidFill>
                <a:effectLst/>
                <a:uLnTx/>
                <a:uFillTx/>
                <a:latin typeface="Calibri" panose="020F0502020204030204"/>
                <a:ea typeface="+mn-ea"/>
                <a:cs typeface="+mn-cs"/>
              </a:rPr>
              <a:t>a justification with a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bullet point 	   </a:t>
            </a:r>
            <a:r>
              <a:rPr kumimoji="0" lang="en-GB" sz="2400" b="0" i="0" u="none" strike="noStrike" kern="1200" cap="none" spc="0" normalizeH="0" baseline="0" noProof="0" dirty="0">
                <a:ln>
                  <a:noFill/>
                </a:ln>
                <a:solidFill>
                  <a:srgbClr val="00B050"/>
                </a:solidFill>
                <a:effectLst/>
                <a:uLnTx/>
                <a:uFillTx/>
                <a:latin typeface="Calibri" panose="020F0502020204030204"/>
                <a:ea typeface="+mn-ea"/>
                <a:cs typeface="+mn-cs"/>
              </a:rPr>
              <a:t>general adjective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fr-LU" sz="2400" b="0" i="0" u="none" strike="noStrike" kern="1200" cap="none" spc="0" normalizeH="0" baseline="0" noProof="0" dirty="0">
                <a:ln>
                  <a:noFill/>
                </a:ln>
                <a:solidFill>
                  <a:srgbClr val="0070C0"/>
                </a:solidFill>
                <a:effectLst/>
                <a:uLnTx/>
                <a:uFillTx/>
                <a:latin typeface="Calibri" panose="020F0502020204030204"/>
                <a:ea typeface="+mn-ea"/>
                <a:cs typeface="+mn-cs"/>
              </a:rPr>
              <a:t>J’aime</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			un après-midi en vacances	    </a:t>
            </a:r>
            <a:r>
              <a:rPr kumimoji="0" lang="fr-LU" sz="2400" b="0" i="0" u="none" strike="noStrike" kern="1200" cap="none" spc="0" normalizeH="0" baseline="0" noProof="0" dirty="0">
                <a:ln>
                  <a:noFill/>
                </a:ln>
                <a:solidFill>
                  <a:srgbClr val="00B050"/>
                </a:solidFill>
                <a:effectLst/>
                <a:uLnTx/>
                <a:uFillTx/>
                <a:latin typeface="Calibri" panose="020F0502020204030204"/>
                <a:ea typeface="+mn-ea"/>
                <a:cs typeface="+mn-cs"/>
              </a:rPr>
              <a:t>car c’est intéressant</a:t>
            </a:r>
            <a:r>
              <a:rPr kumimoji="0" lang="fr-LU"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fr-LU"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Graphic 16" descr="Old Key with solid fill">
            <a:extLst>
              <a:ext uri="{FF2B5EF4-FFF2-40B4-BE49-F238E27FC236}">
                <a16:creationId xmlns:a16="http://schemas.microsoft.com/office/drawing/2014/main" id="{855F03AC-6B09-3A5B-3171-0D943104F6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600" y="459115"/>
            <a:ext cx="914400" cy="914400"/>
          </a:xfrm>
          <a:prstGeom prst="rect">
            <a:avLst/>
          </a:prstGeom>
        </p:spPr>
      </p:pic>
      <p:pic>
        <p:nvPicPr>
          <p:cNvPr id="18" name="Picture 17">
            <a:extLst>
              <a:ext uri="{FF2B5EF4-FFF2-40B4-BE49-F238E27FC236}">
                <a16:creationId xmlns:a16="http://schemas.microsoft.com/office/drawing/2014/main" id="{1BED9E1C-4AE0-D0B1-B235-512DF9A512B3}"/>
              </a:ext>
            </a:extLst>
          </p:cNvPr>
          <p:cNvPicPr>
            <a:picLocks noChangeAspect="1"/>
          </p:cNvPicPr>
          <p:nvPr/>
        </p:nvPicPr>
        <p:blipFill rotWithShape="1">
          <a:blip r:embed="rId9"/>
          <a:srcRect l="-1" t="64020" r="46466" b="20502"/>
          <a:stretch/>
        </p:blipFill>
        <p:spPr>
          <a:xfrm>
            <a:off x="609600" y="3703320"/>
            <a:ext cx="4047972" cy="489427"/>
          </a:xfrm>
          <a:prstGeom prst="rect">
            <a:avLst/>
          </a:prstGeom>
        </p:spPr>
      </p:pic>
    </p:spTree>
    <p:extLst>
      <p:ext uri="{BB962C8B-B14F-4D97-AF65-F5344CB8AC3E}">
        <p14:creationId xmlns:p14="http://schemas.microsoft.com/office/powerpoint/2010/main" val="2350448442"/>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7C1AA328-480F-75B3-CA19-CE98B3D762C7}"/>
              </a:ext>
            </a:extLst>
          </p:cNvPr>
          <p:cNvSpPr txBox="1"/>
          <p:nvPr/>
        </p:nvSpPr>
        <p:spPr>
          <a:xfrm>
            <a:off x="461638" y="499816"/>
            <a:ext cx="11410321" cy="544764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For each of these obscure bullet points, use the secret key to write a simple opinion:</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les sorties scolaires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les matières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 bénévolat</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 temps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les règles</a:t>
            </a:r>
          </a:p>
          <a:p>
            <a:pPr marL="342900" marR="0" lvl="0" indent="-34290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fr-ML" sz="2400" b="1" i="0" u="none" strike="noStrike" kern="1200" cap="none" spc="0" normalizeH="0" baseline="0" noProof="0" dirty="0">
                <a:ln>
                  <a:noFill/>
                </a:ln>
                <a:solidFill>
                  <a:prstClr val="black"/>
                </a:solidFill>
                <a:effectLst/>
                <a:uLnTx/>
                <a:uFillTx/>
                <a:latin typeface="Calibri" panose="020F0502020204030204"/>
                <a:ea typeface="+mn-ea"/>
                <a:cs typeface="+mn-cs"/>
              </a:rPr>
              <a:t>l’amitié</a:t>
            </a:r>
            <a:endParaRPr kumimoji="0" lang="fr-ML" sz="2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01031E9-21F7-C7EF-F99E-5EBA3DE395D3}"/>
              </a:ext>
            </a:extLst>
          </p:cNvPr>
          <p:cNvSpPr txBox="1"/>
          <p:nvPr/>
        </p:nvSpPr>
        <p:spPr>
          <a:xfrm>
            <a:off x="3914419" y="1332487"/>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J’adore les sorties scolaires car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elles sont</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fascinant</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AD97981B-4E86-B15D-5FEE-892DB5056D87}"/>
              </a:ext>
            </a:extLst>
          </p:cNvPr>
          <p:cNvSpPr txBox="1"/>
          <p:nvPr/>
        </p:nvSpPr>
        <p:spPr>
          <a:xfrm>
            <a:off x="2773400" y="2045838"/>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n’aime pas les matières vu qu’</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elles sont</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barbant</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1F103571-E3A6-039D-EE41-238E9DB9D6D7}"/>
              </a:ext>
            </a:extLst>
          </p:cNvPr>
          <p:cNvSpPr txBox="1"/>
          <p:nvPr/>
        </p:nvSpPr>
        <p:spPr>
          <a:xfrm>
            <a:off x="2773400" y="2820149"/>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pense que le bénévolat c’est très intéressant.</a:t>
            </a:r>
          </a:p>
        </p:txBody>
      </p:sp>
      <p:sp>
        <p:nvSpPr>
          <p:cNvPr id="10" name="TextBox 9">
            <a:extLst>
              <a:ext uri="{FF2B5EF4-FFF2-40B4-BE49-F238E27FC236}">
                <a16:creationId xmlns:a16="http://schemas.microsoft.com/office/drawing/2014/main" id="{9BE1FE8B-4488-0A1A-A3F2-2461DF809B7F}"/>
              </a:ext>
            </a:extLst>
          </p:cNvPr>
          <p:cNvSpPr txBox="1"/>
          <p:nvPr/>
        </p:nvSpPr>
        <p:spPr>
          <a:xfrm>
            <a:off x="2773400" y="3580424"/>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mon</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avis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le temps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c’est</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génial</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BDB1280-CA4E-E40B-F4E8-3329CC477662}"/>
              </a:ext>
            </a:extLst>
          </p:cNvPr>
          <p:cNvSpPr txBox="1"/>
          <p:nvPr/>
        </p:nvSpPr>
        <p:spPr>
          <a:xfrm>
            <a:off x="2773400" y="4293775"/>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déteste les règles parce qu’</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elles sont</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nul</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les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F770239B-E382-74F3-BC77-7C9F587D5715}"/>
              </a:ext>
            </a:extLst>
          </p:cNvPr>
          <p:cNvSpPr txBox="1"/>
          <p:nvPr/>
        </p:nvSpPr>
        <p:spPr>
          <a:xfrm>
            <a:off x="2422719" y="5007126"/>
            <a:ext cx="781594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J’adore l’amitié étant donné que c’est super.</a:t>
            </a:r>
          </a:p>
        </p:txBody>
      </p:sp>
      <p:pic>
        <p:nvPicPr>
          <p:cNvPr id="15" name="Graphic 14" descr="Detective male with solid fill">
            <a:extLst>
              <a:ext uri="{FF2B5EF4-FFF2-40B4-BE49-F238E27FC236}">
                <a16:creationId xmlns:a16="http://schemas.microsoft.com/office/drawing/2014/main" id="{8A1B1195-A07B-9F70-D4E2-FD9AD564F7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760" y="5551558"/>
            <a:ext cx="914400" cy="914400"/>
          </a:xfrm>
          <a:prstGeom prst="rect">
            <a:avLst/>
          </a:prstGeom>
        </p:spPr>
      </p:pic>
      <p:sp>
        <p:nvSpPr>
          <p:cNvPr id="16" name="Speech Bubble: Rectangle with Corners Rounded 15">
            <a:extLst>
              <a:ext uri="{FF2B5EF4-FFF2-40B4-BE49-F238E27FC236}">
                <a16:creationId xmlns:a16="http://schemas.microsoft.com/office/drawing/2014/main" id="{9025B885-EAE2-6C3B-BC6B-48DF61ABAA27}"/>
              </a:ext>
            </a:extLst>
          </p:cNvPr>
          <p:cNvSpPr/>
          <p:nvPr/>
        </p:nvSpPr>
        <p:spPr>
          <a:xfrm>
            <a:off x="2422719" y="5699760"/>
            <a:ext cx="7650922" cy="658424"/>
          </a:xfrm>
          <a:prstGeom prst="wedgeRoundRectCallout">
            <a:avLst>
              <a:gd name="adj1" fmla="val -55377"/>
              <a:gd name="adj2" fmla="val -20826"/>
              <a:gd name="adj3" fmla="val 16667"/>
            </a:avLst>
          </a:prstGeom>
          <a:no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B050"/>
                </a:solidFill>
                <a:effectLst/>
                <a:uLnTx/>
                <a:uFillTx/>
                <a:latin typeface="Calibri" panose="020F0502020204030204"/>
                <a:ea typeface="+mn-ea"/>
                <a:cs typeface="+mn-cs"/>
              </a:rPr>
              <a:t>Félicitations</a:t>
            </a:r>
            <a:r>
              <a:rPr kumimoji="0" lang="en-GB" sz="2400" b="1" i="1" u="none" strike="noStrike" kern="1200" cap="none" spc="0" normalizeH="0" baseline="0" noProof="0" dirty="0">
                <a:ln>
                  <a:noFill/>
                </a:ln>
                <a:solidFill>
                  <a:srgbClr val="00B050"/>
                </a:solidFill>
                <a:effectLst/>
                <a:uLnTx/>
                <a:uFillTx/>
                <a:latin typeface="Calibri" panose="020F0502020204030204"/>
                <a:ea typeface="+mn-ea"/>
                <a:cs typeface="+mn-cs"/>
              </a:rPr>
              <a:t>! You now know how to fool the examiners!</a:t>
            </a:r>
          </a:p>
        </p:txBody>
      </p:sp>
    </p:spTree>
    <p:extLst>
      <p:ext uri="{BB962C8B-B14F-4D97-AF65-F5344CB8AC3E}">
        <p14:creationId xmlns:p14="http://schemas.microsoft.com/office/powerpoint/2010/main" val="256826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9" grpId="0" build="p"/>
      <p:bldP spid="10" grpId="0" build="p"/>
      <p:bldP spid="11" grpId="0" build="p"/>
      <p:bldP spid="12" grpId="0" build="p"/>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Cloud 6">
            <a:extLst>
              <a:ext uri="{FF2B5EF4-FFF2-40B4-BE49-F238E27FC236}">
                <a16:creationId xmlns:a16="http://schemas.microsoft.com/office/drawing/2014/main" id="{7D3DEA01-91E6-501E-0B44-8A29736B5EEE}"/>
              </a:ext>
            </a:extLst>
          </p:cNvPr>
          <p:cNvSpPr/>
          <p:nvPr/>
        </p:nvSpPr>
        <p:spPr>
          <a:xfrm>
            <a:off x="628029" y="2564126"/>
            <a:ext cx="2196432" cy="141148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c’est nul et horrible</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loud 8">
            <a:extLst>
              <a:ext uri="{FF2B5EF4-FFF2-40B4-BE49-F238E27FC236}">
                <a16:creationId xmlns:a16="http://schemas.microsoft.com/office/drawing/2014/main" id="{9862A8A9-0FD6-FAD0-A171-E275743E3D8B}"/>
              </a:ext>
            </a:extLst>
          </p:cNvPr>
          <p:cNvSpPr/>
          <p:nvPr/>
        </p:nvSpPr>
        <p:spPr>
          <a:xfrm>
            <a:off x="2857106" y="880388"/>
            <a:ext cx="2424807" cy="125371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les </a:t>
            </a:r>
          </a:p>
        </p:txBody>
      </p:sp>
      <p:sp>
        <p:nvSpPr>
          <p:cNvPr id="10" name="Cloud 9">
            <a:extLst>
              <a:ext uri="{FF2B5EF4-FFF2-40B4-BE49-F238E27FC236}">
                <a16:creationId xmlns:a16="http://schemas.microsoft.com/office/drawing/2014/main" id="{C4FAC717-5080-D03E-9E83-2ACD4B8BA357}"/>
              </a:ext>
            </a:extLst>
          </p:cNvPr>
          <p:cNvSpPr/>
          <p:nvPr/>
        </p:nvSpPr>
        <p:spPr>
          <a:xfrm>
            <a:off x="461638" y="888821"/>
            <a:ext cx="2332139" cy="16753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Pour mon petit déjeuner</a:t>
            </a:r>
          </a:p>
        </p:txBody>
      </p:sp>
      <p:sp>
        <p:nvSpPr>
          <p:cNvPr id="11" name="Cloud 10">
            <a:extLst>
              <a:ext uri="{FF2B5EF4-FFF2-40B4-BE49-F238E27FC236}">
                <a16:creationId xmlns:a16="http://schemas.microsoft.com/office/drawing/2014/main" id="{EA9712A5-BAB3-5DA2-7D23-6D5509E4F4CB}"/>
              </a:ext>
            </a:extLst>
          </p:cNvPr>
          <p:cNvSpPr/>
          <p:nvPr/>
        </p:nvSpPr>
        <p:spPr>
          <a:xfrm>
            <a:off x="9501933" y="3859213"/>
            <a:ext cx="2062038" cy="9405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typique j’adore</a:t>
            </a:r>
          </a:p>
        </p:txBody>
      </p:sp>
      <p:sp>
        <p:nvSpPr>
          <p:cNvPr id="12" name="Cloud 11">
            <a:extLst>
              <a:ext uri="{FF2B5EF4-FFF2-40B4-BE49-F238E27FC236}">
                <a16:creationId xmlns:a16="http://schemas.microsoft.com/office/drawing/2014/main" id="{A264C465-3090-BD9E-3872-AD03E71ED95C}"/>
              </a:ext>
            </a:extLst>
          </p:cNvPr>
          <p:cNvSpPr/>
          <p:nvPr/>
        </p:nvSpPr>
        <p:spPr>
          <a:xfrm>
            <a:off x="536519" y="4239431"/>
            <a:ext cx="2332140"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jouer au </a:t>
            </a:r>
          </a:p>
        </p:txBody>
      </p:sp>
      <p:sp>
        <p:nvSpPr>
          <p:cNvPr id="25" name="Cloud 24">
            <a:extLst>
              <a:ext uri="{FF2B5EF4-FFF2-40B4-BE49-F238E27FC236}">
                <a16:creationId xmlns:a16="http://schemas.microsoft.com/office/drawing/2014/main" id="{0ED8E1CB-A10B-2664-E238-07EA67712976}"/>
              </a:ext>
            </a:extLst>
          </p:cNvPr>
          <p:cNvSpPr/>
          <p:nvPr/>
        </p:nvSpPr>
        <p:spPr>
          <a:xfrm>
            <a:off x="9373263" y="5128669"/>
            <a:ext cx="22218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c’est super. </a:t>
            </a:r>
          </a:p>
        </p:txBody>
      </p:sp>
      <p:sp>
        <p:nvSpPr>
          <p:cNvPr id="26" name="Cloud 25">
            <a:extLst>
              <a:ext uri="{FF2B5EF4-FFF2-40B4-BE49-F238E27FC236}">
                <a16:creationId xmlns:a16="http://schemas.microsoft.com/office/drawing/2014/main" id="{55716259-99C0-75D5-964C-9F34888CFB85}"/>
              </a:ext>
            </a:extLst>
          </p:cNvPr>
          <p:cNvSpPr/>
          <p:nvPr/>
        </p:nvSpPr>
        <p:spPr>
          <a:xfrm>
            <a:off x="5304779" y="806856"/>
            <a:ext cx="3397918" cy="13041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manger un croissant et un fruit.</a:t>
            </a:r>
          </a:p>
        </p:txBody>
      </p:sp>
      <p:sp>
        <p:nvSpPr>
          <p:cNvPr id="28" name="Cloud 27">
            <a:extLst>
              <a:ext uri="{FF2B5EF4-FFF2-40B4-BE49-F238E27FC236}">
                <a16:creationId xmlns:a16="http://schemas.microsoft.com/office/drawing/2014/main" id="{C3D60B6D-0EB8-A73B-D21D-11BF6F1565E1}"/>
              </a:ext>
            </a:extLst>
          </p:cNvPr>
          <p:cNvSpPr/>
          <p:nvPr/>
        </p:nvSpPr>
        <p:spPr>
          <a:xfrm>
            <a:off x="9533057" y="2522921"/>
            <a:ext cx="2062038"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amusant.</a:t>
            </a:r>
          </a:p>
        </p:txBody>
      </p:sp>
      <p:sp>
        <p:nvSpPr>
          <p:cNvPr id="29" name="Cloud 28">
            <a:extLst>
              <a:ext uri="{FF2B5EF4-FFF2-40B4-BE49-F238E27FC236}">
                <a16:creationId xmlns:a16="http://schemas.microsoft.com/office/drawing/2014/main" id="{42D151A7-5112-5DE2-38F7-68A84E5C74B7}"/>
              </a:ext>
            </a:extLst>
          </p:cNvPr>
          <p:cNvSpPr/>
          <p:nvPr/>
        </p:nvSpPr>
        <p:spPr>
          <a:xfrm>
            <a:off x="8725563" y="1151852"/>
            <a:ext cx="28695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J’aime le fast-food</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Cloud 29">
            <a:extLst>
              <a:ext uri="{FF2B5EF4-FFF2-40B4-BE49-F238E27FC236}">
                <a16:creationId xmlns:a16="http://schemas.microsoft.com/office/drawing/2014/main" id="{5CFA2885-8B66-B336-09A3-EAF3A704E48C}"/>
              </a:ext>
            </a:extLst>
          </p:cNvPr>
          <p:cNvSpPr/>
          <p:nvPr/>
        </p:nvSpPr>
        <p:spPr>
          <a:xfrm>
            <a:off x="536519" y="5397820"/>
            <a:ext cx="2590293"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cigarettes parce que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Cloud 31">
            <a:extLst>
              <a:ext uri="{FF2B5EF4-FFF2-40B4-BE49-F238E27FC236}">
                <a16:creationId xmlns:a16="http://schemas.microsoft.com/office/drawing/2014/main" id="{FACA235A-7D9D-D298-BC32-F1B9E0E90E67}"/>
              </a:ext>
            </a:extLst>
          </p:cNvPr>
          <p:cNvSpPr/>
          <p:nvPr/>
        </p:nvSpPr>
        <p:spPr>
          <a:xfrm>
            <a:off x="3374308" y="5249258"/>
            <a:ext cx="2869532" cy="126946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ping-pong car c’est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loud 32">
            <a:extLst>
              <a:ext uri="{FF2B5EF4-FFF2-40B4-BE49-F238E27FC236}">
                <a16:creationId xmlns:a16="http://schemas.microsoft.com/office/drawing/2014/main" id="{1BB03E4B-74AC-407A-1660-C552891DB905}"/>
              </a:ext>
            </a:extLst>
          </p:cNvPr>
          <p:cNvSpPr/>
          <p:nvPr/>
        </p:nvSpPr>
        <p:spPr>
          <a:xfrm>
            <a:off x="6506449" y="5518725"/>
            <a:ext cx="2869532" cy="93234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pense que</a:t>
            </a:r>
          </a:p>
        </p:txBody>
      </p:sp>
      <p:sp>
        <p:nvSpPr>
          <p:cNvPr id="35" name="TextBox 34">
            <a:extLst>
              <a:ext uri="{FF2B5EF4-FFF2-40B4-BE49-F238E27FC236}">
                <a16:creationId xmlns:a16="http://schemas.microsoft.com/office/drawing/2014/main" id="{F1A07167-D053-5B7A-D001-B8F09BE31938}"/>
              </a:ext>
            </a:extLst>
          </p:cNvPr>
          <p:cNvSpPr txBox="1"/>
          <p:nvPr/>
        </p:nvSpPr>
        <p:spPr>
          <a:xfrm>
            <a:off x="3151390" y="2191038"/>
            <a:ext cx="6184900" cy="2988000"/>
          </a:xfrm>
          <a:prstGeom prst="rect">
            <a:avLst/>
          </a:prstGeom>
          <a:solidFill>
            <a:schemeClr val="bg1"/>
          </a:solid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Vous écrivez un blog sur la santé.</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votre petit déjeuner typique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une activité physique que vous aimez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le fast-food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les cigarettes.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Ecrivez environ </a:t>
            </a:r>
            <a:r>
              <a:rPr kumimoji="0" lang="fr-FR" sz="2400" b="1" i="0" u="none" strike="noStrike" kern="1200" cap="none" spc="0" normalizeH="0" baseline="0" noProof="0" dirty="0">
                <a:ln>
                  <a:noFill/>
                </a:ln>
                <a:solidFill>
                  <a:srgbClr val="222222"/>
                </a:solidFill>
                <a:effectLst/>
                <a:uLnTx/>
                <a:uFillTx/>
                <a:latin typeface="Calibri" panose="020F0502020204030204"/>
                <a:ea typeface="+mn-ea"/>
                <a:cs typeface="+mn-cs"/>
              </a:rPr>
              <a:t>40</a:t>
            </a: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mots en </a:t>
            </a:r>
            <a:r>
              <a:rPr kumimoji="0" lang="fr-FR" sz="2400" b="1" i="0" u="none" strike="noStrike" kern="1200" cap="none" spc="0" normalizeH="0" baseline="0" noProof="0" dirty="0">
                <a:ln>
                  <a:noFill/>
                </a:ln>
                <a:solidFill>
                  <a:srgbClr val="222222"/>
                </a:solidFill>
                <a:effectLst/>
                <a:uLnTx/>
                <a:uFillTx/>
                <a:latin typeface="Calibri" panose="020F0502020204030204"/>
                <a:ea typeface="+mn-ea"/>
                <a:cs typeface="+mn-cs"/>
              </a:rPr>
              <a:t>français</a:t>
            </a: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a:t>
            </a:r>
          </a:p>
        </p:txBody>
      </p:sp>
      <p:sp>
        <p:nvSpPr>
          <p:cNvPr id="37" name="TextBox 36">
            <a:extLst>
              <a:ext uri="{FF2B5EF4-FFF2-40B4-BE49-F238E27FC236}">
                <a16:creationId xmlns:a16="http://schemas.microsoft.com/office/drawing/2014/main" id="{A586D913-74FB-DD25-984C-941206C2F376}"/>
              </a:ext>
            </a:extLst>
          </p:cNvPr>
          <p:cNvSpPr txBox="1"/>
          <p:nvPr/>
        </p:nvSpPr>
        <p:spPr>
          <a:xfrm>
            <a:off x="467326" y="406934"/>
            <a:ext cx="962917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Use all the phrases given to write a 40-word answer to this question:</a:t>
            </a:r>
          </a:p>
        </p:txBody>
      </p:sp>
    </p:spTree>
    <p:extLst>
      <p:ext uri="{BB962C8B-B14F-4D97-AF65-F5344CB8AC3E}">
        <p14:creationId xmlns:p14="http://schemas.microsoft.com/office/powerpoint/2010/main" val="3614024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406306"/>
            <a:ext cx="11613057" cy="6388050"/>
            <a:chOff x="461639" y="406306"/>
            <a:chExt cx="11613057" cy="6388050"/>
          </a:xfrm>
        </p:grpSpPr>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Cloud 6">
            <a:extLst>
              <a:ext uri="{FF2B5EF4-FFF2-40B4-BE49-F238E27FC236}">
                <a16:creationId xmlns:a16="http://schemas.microsoft.com/office/drawing/2014/main" id="{7D3DEA01-91E6-501E-0B44-8A29736B5EEE}"/>
              </a:ext>
            </a:extLst>
          </p:cNvPr>
          <p:cNvSpPr/>
          <p:nvPr/>
        </p:nvSpPr>
        <p:spPr>
          <a:xfrm>
            <a:off x="415571" y="2643969"/>
            <a:ext cx="2196432" cy="141148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c’est nul et horrible</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loud 8">
            <a:extLst>
              <a:ext uri="{FF2B5EF4-FFF2-40B4-BE49-F238E27FC236}">
                <a16:creationId xmlns:a16="http://schemas.microsoft.com/office/drawing/2014/main" id="{9862A8A9-0FD6-FAD0-A171-E275743E3D8B}"/>
              </a:ext>
            </a:extLst>
          </p:cNvPr>
          <p:cNvSpPr/>
          <p:nvPr/>
        </p:nvSpPr>
        <p:spPr>
          <a:xfrm>
            <a:off x="2857106" y="880388"/>
            <a:ext cx="2424807" cy="1253716"/>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les </a:t>
            </a:r>
          </a:p>
        </p:txBody>
      </p:sp>
      <p:sp>
        <p:nvSpPr>
          <p:cNvPr id="10" name="Cloud 9">
            <a:extLst>
              <a:ext uri="{FF2B5EF4-FFF2-40B4-BE49-F238E27FC236}">
                <a16:creationId xmlns:a16="http://schemas.microsoft.com/office/drawing/2014/main" id="{C4FAC717-5080-D03E-9E83-2ACD4B8BA357}"/>
              </a:ext>
            </a:extLst>
          </p:cNvPr>
          <p:cNvSpPr/>
          <p:nvPr/>
        </p:nvSpPr>
        <p:spPr>
          <a:xfrm>
            <a:off x="240177" y="847616"/>
            <a:ext cx="2332139" cy="167530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Pour mon petit déjeuner</a:t>
            </a:r>
          </a:p>
        </p:txBody>
      </p:sp>
      <p:sp>
        <p:nvSpPr>
          <p:cNvPr id="11" name="Cloud 10">
            <a:extLst>
              <a:ext uri="{FF2B5EF4-FFF2-40B4-BE49-F238E27FC236}">
                <a16:creationId xmlns:a16="http://schemas.microsoft.com/office/drawing/2014/main" id="{EA9712A5-BAB3-5DA2-7D23-6D5509E4F4CB}"/>
              </a:ext>
            </a:extLst>
          </p:cNvPr>
          <p:cNvSpPr/>
          <p:nvPr/>
        </p:nvSpPr>
        <p:spPr>
          <a:xfrm>
            <a:off x="9501933" y="3859213"/>
            <a:ext cx="2062038" cy="94056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typique j’adore</a:t>
            </a:r>
          </a:p>
        </p:txBody>
      </p:sp>
      <p:sp>
        <p:nvSpPr>
          <p:cNvPr id="12" name="Cloud 11">
            <a:extLst>
              <a:ext uri="{FF2B5EF4-FFF2-40B4-BE49-F238E27FC236}">
                <a16:creationId xmlns:a16="http://schemas.microsoft.com/office/drawing/2014/main" id="{A264C465-3090-BD9E-3872-AD03E71ED95C}"/>
              </a:ext>
            </a:extLst>
          </p:cNvPr>
          <p:cNvSpPr/>
          <p:nvPr/>
        </p:nvSpPr>
        <p:spPr>
          <a:xfrm>
            <a:off x="536519" y="4239431"/>
            <a:ext cx="1914581"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jouer au </a:t>
            </a:r>
          </a:p>
        </p:txBody>
      </p:sp>
      <p:sp>
        <p:nvSpPr>
          <p:cNvPr id="25" name="Cloud 24">
            <a:extLst>
              <a:ext uri="{FF2B5EF4-FFF2-40B4-BE49-F238E27FC236}">
                <a16:creationId xmlns:a16="http://schemas.microsoft.com/office/drawing/2014/main" id="{0ED8E1CB-A10B-2664-E238-07EA67712976}"/>
              </a:ext>
            </a:extLst>
          </p:cNvPr>
          <p:cNvSpPr/>
          <p:nvPr/>
        </p:nvSpPr>
        <p:spPr>
          <a:xfrm>
            <a:off x="9483306" y="5405616"/>
            <a:ext cx="22218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c’est super. </a:t>
            </a:r>
          </a:p>
        </p:txBody>
      </p:sp>
      <p:sp>
        <p:nvSpPr>
          <p:cNvPr id="26" name="Cloud 25">
            <a:extLst>
              <a:ext uri="{FF2B5EF4-FFF2-40B4-BE49-F238E27FC236}">
                <a16:creationId xmlns:a16="http://schemas.microsoft.com/office/drawing/2014/main" id="{55716259-99C0-75D5-964C-9F34888CFB85}"/>
              </a:ext>
            </a:extLst>
          </p:cNvPr>
          <p:cNvSpPr/>
          <p:nvPr/>
        </p:nvSpPr>
        <p:spPr>
          <a:xfrm>
            <a:off x="5304779" y="806856"/>
            <a:ext cx="3397918" cy="130412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manger un croissant et un fruit.</a:t>
            </a:r>
          </a:p>
        </p:txBody>
      </p:sp>
      <p:sp>
        <p:nvSpPr>
          <p:cNvPr id="28" name="Cloud 27">
            <a:extLst>
              <a:ext uri="{FF2B5EF4-FFF2-40B4-BE49-F238E27FC236}">
                <a16:creationId xmlns:a16="http://schemas.microsoft.com/office/drawing/2014/main" id="{C3D60B6D-0EB8-A73B-D21D-11BF6F1565E1}"/>
              </a:ext>
            </a:extLst>
          </p:cNvPr>
          <p:cNvSpPr/>
          <p:nvPr/>
        </p:nvSpPr>
        <p:spPr>
          <a:xfrm>
            <a:off x="9533057" y="2522921"/>
            <a:ext cx="2062038"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amusant.</a:t>
            </a:r>
          </a:p>
        </p:txBody>
      </p:sp>
      <p:sp>
        <p:nvSpPr>
          <p:cNvPr id="29" name="Cloud 28">
            <a:extLst>
              <a:ext uri="{FF2B5EF4-FFF2-40B4-BE49-F238E27FC236}">
                <a16:creationId xmlns:a16="http://schemas.microsoft.com/office/drawing/2014/main" id="{42D151A7-5112-5DE2-38F7-68A84E5C74B7}"/>
              </a:ext>
            </a:extLst>
          </p:cNvPr>
          <p:cNvSpPr/>
          <p:nvPr/>
        </p:nvSpPr>
        <p:spPr>
          <a:xfrm>
            <a:off x="8725563" y="1151852"/>
            <a:ext cx="2869532"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le fast-food,</a:t>
            </a:r>
          </a:p>
        </p:txBody>
      </p:sp>
      <p:sp>
        <p:nvSpPr>
          <p:cNvPr id="30" name="Cloud 29">
            <a:extLst>
              <a:ext uri="{FF2B5EF4-FFF2-40B4-BE49-F238E27FC236}">
                <a16:creationId xmlns:a16="http://schemas.microsoft.com/office/drawing/2014/main" id="{5CFA2885-8B66-B336-09A3-EAF3A704E48C}"/>
              </a:ext>
            </a:extLst>
          </p:cNvPr>
          <p:cNvSpPr/>
          <p:nvPr/>
        </p:nvSpPr>
        <p:spPr>
          <a:xfrm>
            <a:off x="536519" y="5397820"/>
            <a:ext cx="2590293" cy="982252"/>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cigarettes parce que </a:t>
            </a:r>
          </a:p>
        </p:txBody>
      </p:sp>
      <p:sp>
        <p:nvSpPr>
          <p:cNvPr id="32" name="Cloud 31">
            <a:extLst>
              <a:ext uri="{FF2B5EF4-FFF2-40B4-BE49-F238E27FC236}">
                <a16:creationId xmlns:a16="http://schemas.microsoft.com/office/drawing/2014/main" id="{FACA235A-7D9D-D298-BC32-F1B9E0E90E67}"/>
              </a:ext>
            </a:extLst>
          </p:cNvPr>
          <p:cNvSpPr/>
          <p:nvPr/>
        </p:nvSpPr>
        <p:spPr>
          <a:xfrm>
            <a:off x="3374308" y="5536470"/>
            <a:ext cx="2869532" cy="982253"/>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prstClr val="black"/>
                </a:solidFill>
                <a:effectLst/>
                <a:uLnTx/>
                <a:uFillTx/>
                <a:latin typeface="Calibri" panose="020F0502020204030204"/>
                <a:ea typeface="+mn-ea"/>
                <a:cs typeface="+mn-cs"/>
              </a:rPr>
              <a:t>ping-pong car c’est </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Cloud 32">
            <a:extLst>
              <a:ext uri="{FF2B5EF4-FFF2-40B4-BE49-F238E27FC236}">
                <a16:creationId xmlns:a16="http://schemas.microsoft.com/office/drawing/2014/main" id="{1BB03E4B-74AC-407A-1660-C552891DB905}"/>
              </a:ext>
            </a:extLst>
          </p:cNvPr>
          <p:cNvSpPr/>
          <p:nvPr/>
        </p:nvSpPr>
        <p:spPr>
          <a:xfrm>
            <a:off x="6489064" y="5619795"/>
            <a:ext cx="2869532" cy="932341"/>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pense que</a:t>
            </a:r>
          </a:p>
        </p:txBody>
      </p:sp>
      <p:sp>
        <p:nvSpPr>
          <p:cNvPr id="35" name="TextBox 34">
            <a:extLst>
              <a:ext uri="{FF2B5EF4-FFF2-40B4-BE49-F238E27FC236}">
                <a16:creationId xmlns:a16="http://schemas.microsoft.com/office/drawing/2014/main" id="{F1A07167-D053-5B7A-D001-B8F09BE31938}"/>
              </a:ext>
            </a:extLst>
          </p:cNvPr>
          <p:cNvSpPr txBox="1"/>
          <p:nvPr/>
        </p:nvSpPr>
        <p:spPr>
          <a:xfrm>
            <a:off x="3002879" y="2154461"/>
            <a:ext cx="6184900" cy="15696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222222"/>
                </a:solidFill>
                <a:effectLst/>
                <a:highlight>
                  <a:srgbClr val="FFD966"/>
                </a:highlight>
                <a:uLnTx/>
                <a:uFillTx/>
                <a:latin typeface="Calibri" panose="020F0502020204030204"/>
                <a:ea typeface="+mn-ea"/>
                <a:cs typeface="+mn-cs"/>
              </a:rPr>
              <a:t>votre petit déjeuner typique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222222"/>
                </a:solidFill>
                <a:effectLst/>
                <a:highlight>
                  <a:srgbClr val="00B0F0"/>
                </a:highlight>
                <a:uLnTx/>
                <a:uFillTx/>
                <a:latin typeface="Calibri" panose="020F0502020204030204"/>
                <a:ea typeface="+mn-ea"/>
                <a:cs typeface="+mn-cs"/>
              </a:rPr>
              <a:t>une activité physique que vous aimez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222222"/>
                </a:solidFill>
                <a:effectLst/>
                <a:highlight>
                  <a:srgbClr val="FF00FF"/>
                </a:highlight>
                <a:uLnTx/>
                <a:uFillTx/>
                <a:latin typeface="Calibri" panose="020F0502020204030204"/>
                <a:ea typeface="+mn-ea"/>
                <a:cs typeface="+mn-cs"/>
              </a:rPr>
              <a:t>le fast-food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222222"/>
                </a:solidFill>
                <a:effectLst/>
                <a:highlight>
                  <a:srgbClr val="00CC99"/>
                </a:highlight>
                <a:uLnTx/>
                <a:uFillTx/>
                <a:latin typeface="Calibri" panose="020F0502020204030204"/>
                <a:ea typeface="+mn-ea"/>
                <a:cs typeface="+mn-cs"/>
              </a:rPr>
              <a:t>les cigarettes</a:t>
            </a:r>
            <a:r>
              <a:rPr kumimoji="0" lang="fr-FR" sz="2400" b="0" i="0" u="none" strike="noStrike" kern="1200" cap="none" spc="0" normalizeH="0" baseline="0" noProof="0" dirty="0">
                <a:ln>
                  <a:noFill/>
                </a:ln>
                <a:solidFill>
                  <a:srgbClr val="222222"/>
                </a:solidFill>
                <a:effectLst/>
                <a:uLnTx/>
                <a:uFillTx/>
                <a:latin typeface="Calibri" panose="020F0502020204030204"/>
                <a:ea typeface="+mn-ea"/>
                <a:cs typeface="+mn-cs"/>
              </a:rPr>
              <a:t>.</a:t>
            </a:r>
          </a:p>
        </p:txBody>
      </p:sp>
      <p:sp>
        <p:nvSpPr>
          <p:cNvPr id="4" name="Rectangle 3">
            <a:extLst>
              <a:ext uri="{FF2B5EF4-FFF2-40B4-BE49-F238E27FC236}">
                <a16:creationId xmlns:a16="http://schemas.microsoft.com/office/drawing/2014/main" id="{438E5296-8B3D-CB55-7874-3D3A2AA93887}"/>
              </a:ext>
            </a:extLst>
          </p:cNvPr>
          <p:cNvSpPr/>
          <p:nvPr/>
        </p:nvSpPr>
        <p:spPr>
          <a:xfrm>
            <a:off x="-20132" y="91067"/>
            <a:ext cx="11550821" cy="595932"/>
          </a:xfrm>
          <a:prstGeom prst="rect">
            <a:avLst/>
          </a:prstGeom>
          <a:solidFill>
            <a:srgbClr val="EEF5FB"/>
          </a:solidFill>
          <a:ln w="76200">
            <a:solidFill>
              <a:srgbClr val="C00000"/>
            </a:solid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1">
                <a:ln>
                  <a:noFill/>
                </a:ln>
                <a:solidFill>
                  <a:srgbClr val="C00000"/>
                </a:solidFill>
                <a:effectLst/>
                <a:uLnTx/>
                <a:uFillTx/>
                <a:latin typeface="Calibri" panose="020F0502020204030204"/>
                <a:ea typeface="Calibri" panose="020F0502020204030204" pitchFamily="34" charset="0"/>
                <a:cs typeface="Times New Roman"/>
              </a:rPr>
              <a:t>LES RÉPONSES – THE ANSWERS</a:t>
            </a:r>
          </a:p>
        </p:txBody>
      </p:sp>
      <p:sp>
        <p:nvSpPr>
          <p:cNvPr id="13" name="TextBox 12">
            <a:extLst>
              <a:ext uri="{FF2B5EF4-FFF2-40B4-BE49-F238E27FC236}">
                <a16:creationId xmlns:a16="http://schemas.microsoft.com/office/drawing/2014/main" id="{79AC8B08-8567-6A8A-F421-0AB90696B438}"/>
              </a:ext>
            </a:extLst>
          </p:cNvPr>
          <p:cNvSpPr txBox="1"/>
          <p:nvPr/>
        </p:nvSpPr>
        <p:spPr>
          <a:xfrm>
            <a:off x="2897994" y="3656382"/>
            <a:ext cx="7462956"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Pour mon petit déjeuner typique j’adore manger un croissant et un fruit.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J’aime jouer au ping-pong car c’est amusant.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J’aime le fast-food, je pense que c’est super.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Je n’aime pas les cigarettes parce que c’est nul et horrible.</a:t>
            </a:r>
          </a:p>
        </p:txBody>
      </p:sp>
      <p:sp>
        <p:nvSpPr>
          <p:cNvPr id="15" name="Cloud 14">
            <a:extLst>
              <a:ext uri="{FF2B5EF4-FFF2-40B4-BE49-F238E27FC236}">
                <a16:creationId xmlns:a16="http://schemas.microsoft.com/office/drawing/2014/main" id="{EDFC0C8A-CAF1-4537-96C0-32F8CFC957FF}"/>
              </a:ext>
            </a:extLst>
          </p:cNvPr>
          <p:cNvSpPr/>
          <p:nvPr/>
        </p:nvSpPr>
        <p:spPr>
          <a:xfrm>
            <a:off x="215318" y="870975"/>
            <a:ext cx="2332139" cy="1675305"/>
          </a:xfrm>
          <a:prstGeom prst="cloud">
            <a:avLst/>
          </a:prstGeom>
          <a:solidFill>
            <a:srgbClr val="FFD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Pour mon petit déjeuner</a:t>
            </a:r>
          </a:p>
        </p:txBody>
      </p:sp>
      <p:sp>
        <p:nvSpPr>
          <p:cNvPr id="16" name="Cloud 15">
            <a:extLst>
              <a:ext uri="{FF2B5EF4-FFF2-40B4-BE49-F238E27FC236}">
                <a16:creationId xmlns:a16="http://schemas.microsoft.com/office/drawing/2014/main" id="{57ACCEF1-F098-E68B-004D-22905A667F1A}"/>
              </a:ext>
            </a:extLst>
          </p:cNvPr>
          <p:cNvSpPr/>
          <p:nvPr/>
        </p:nvSpPr>
        <p:spPr>
          <a:xfrm>
            <a:off x="9513798" y="3854844"/>
            <a:ext cx="2062038" cy="940562"/>
          </a:xfrm>
          <a:prstGeom prst="cloud">
            <a:avLst/>
          </a:prstGeom>
          <a:solidFill>
            <a:srgbClr val="FFD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typique j’adore</a:t>
            </a:r>
          </a:p>
        </p:txBody>
      </p:sp>
      <p:sp>
        <p:nvSpPr>
          <p:cNvPr id="17" name="Cloud 16">
            <a:extLst>
              <a:ext uri="{FF2B5EF4-FFF2-40B4-BE49-F238E27FC236}">
                <a16:creationId xmlns:a16="http://schemas.microsoft.com/office/drawing/2014/main" id="{BB8EF6EF-7B0F-EEC5-0719-97FE41A428C5}"/>
              </a:ext>
            </a:extLst>
          </p:cNvPr>
          <p:cNvSpPr/>
          <p:nvPr/>
        </p:nvSpPr>
        <p:spPr>
          <a:xfrm>
            <a:off x="5279920" y="794016"/>
            <a:ext cx="3397918" cy="1304128"/>
          </a:xfrm>
          <a:prstGeom prst="cloud">
            <a:avLst/>
          </a:prstGeom>
          <a:solidFill>
            <a:srgbClr val="FFD9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manger un croissant et un fruit.</a:t>
            </a:r>
          </a:p>
        </p:txBody>
      </p:sp>
      <p:sp>
        <p:nvSpPr>
          <p:cNvPr id="18" name="Cloud 17">
            <a:extLst>
              <a:ext uri="{FF2B5EF4-FFF2-40B4-BE49-F238E27FC236}">
                <a16:creationId xmlns:a16="http://schemas.microsoft.com/office/drawing/2014/main" id="{ED182D60-71A5-0E5F-B09A-E515A6A495E5}"/>
              </a:ext>
            </a:extLst>
          </p:cNvPr>
          <p:cNvSpPr/>
          <p:nvPr/>
        </p:nvSpPr>
        <p:spPr>
          <a:xfrm>
            <a:off x="525221" y="4239431"/>
            <a:ext cx="1914581" cy="982252"/>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jouer au </a:t>
            </a:r>
          </a:p>
        </p:txBody>
      </p:sp>
      <p:sp>
        <p:nvSpPr>
          <p:cNvPr id="19" name="Cloud 18">
            <a:extLst>
              <a:ext uri="{FF2B5EF4-FFF2-40B4-BE49-F238E27FC236}">
                <a16:creationId xmlns:a16="http://schemas.microsoft.com/office/drawing/2014/main" id="{BCC52B5D-9148-2C22-6E30-66A02A9A0508}"/>
              </a:ext>
            </a:extLst>
          </p:cNvPr>
          <p:cNvSpPr/>
          <p:nvPr/>
        </p:nvSpPr>
        <p:spPr>
          <a:xfrm>
            <a:off x="9521759" y="2522921"/>
            <a:ext cx="2062038" cy="982252"/>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amusant.</a:t>
            </a:r>
          </a:p>
        </p:txBody>
      </p:sp>
      <p:sp>
        <p:nvSpPr>
          <p:cNvPr id="20" name="Cloud 19">
            <a:extLst>
              <a:ext uri="{FF2B5EF4-FFF2-40B4-BE49-F238E27FC236}">
                <a16:creationId xmlns:a16="http://schemas.microsoft.com/office/drawing/2014/main" id="{76AEBF0F-FB6A-D9CA-ED06-EF0789FAC0FE}"/>
              </a:ext>
            </a:extLst>
          </p:cNvPr>
          <p:cNvSpPr/>
          <p:nvPr/>
        </p:nvSpPr>
        <p:spPr>
          <a:xfrm>
            <a:off x="3363010" y="5536470"/>
            <a:ext cx="2869532" cy="982253"/>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ping-pong car c’est </a:t>
            </a:r>
          </a:p>
        </p:txBody>
      </p:sp>
      <p:sp>
        <p:nvSpPr>
          <p:cNvPr id="21" name="Cloud 20">
            <a:extLst>
              <a:ext uri="{FF2B5EF4-FFF2-40B4-BE49-F238E27FC236}">
                <a16:creationId xmlns:a16="http://schemas.microsoft.com/office/drawing/2014/main" id="{3DB437A2-0B3A-187B-C0E2-7BA027764245}"/>
              </a:ext>
            </a:extLst>
          </p:cNvPr>
          <p:cNvSpPr/>
          <p:nvPr/>
        </p:nvSpPr>
        <p:spPr>
          <a:xfrm>
            <a:off x="9497356" y="5392156"/>
            <a:ext cx="2221832" cy="982252"/>
          </a:xfrm>
          <a:prstGeom prst="cloud">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c’est super. </a:t>
            </a:r>
          </a:p>
        </p:txBody>
      </p:sp>
      <p:sp>
        <p:nvSpPr>
          <p:cNvPr id="22" name="Cloud 21">
            <a:extLst>
              <a:ext uri="{FF2B5EF4-FFF2-40B4-BE49-F238E27FC236}">
                <a16:creationId xmlns:a16="http://schemas.microsoft.com/office/drawing/2014/main" id="{3CA03C96-103F-49FD-1E69-A0FF6736CBF0}"/>
              </a:ext>
            </a:extLst>
          </p:cNvPr>
          <p:cNvSpPr/>
          <p:nvPr/>
        </p:nvSpPr>
        <p:spPr>
          <a:xfrm>
            <a:off x="8739613" y="1138392"/>
            <a:ext cx="2869532" cy="982252"/>
          </a:xfrm>
          <a:prstGeom prst="cloud">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J’aime le fast-food,</a:t>
            </a:r>
          </a:p>
        </p:txBody>
      </p:sp>
      <p:sp>
        <p:nvSpPr>
          <p:cNvPr id="23" name="Cloud 22">
            <a:extLst>
              <a:ext uri="{FF2B5EF4-FFF2-40B4-BE49-F238E27FC236}">
                <a16:creationId xmlns:a16="http://schemas.microsoft.com/office/drawing/2014/main" id="{7596C528-4D3E-58AC-F417-897AB63DE8A9}"/>
              </a:ext>
            </a:extLst>
          </p:cNvPr>
          <p:cNvSpPr/>
          <p:nvPr/>
        </p:nvSpPr>
        <p:spPr>
          <a:xfrm>
            <a:off x="6503114" y="5606335"/>
            <a:ext cx="2869532" cy="932341"/>
          </a:xfrm>
          <a:prstGeom prst="cloud">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pense que</a:t>
            </a:r>
          </a:p>
        </p:txBody>
      </p:sp>
      <p:sp>
        <p:nvSpPr>
          <p:cNvPr id="24" name="Cloud 23">
            <a:extLst>
              <a:ext uri="{FF2B5EF4-FFF2-40B4-BE49-F238E27FC236}">
                <a16:creationId xmlns:a16="http://schemas.microsoft.com/office/drawing/2014/main" id="{AB7AB050-8552-73D5-30F3-326C92BECEFA}"/>
              </a:ext>
            </a:extLst>
          </p:cNvPr>
          <p:cNvSpPr/>
          <p:nvPr/>
        </p:nvSpPr>
        <p:spPr>
          <a:xfrm>
            <a:off x="415571" y="2620849"/>
            <a:ext cx="2196432" cy="1411486"/>
          </a:xfrm>
          <a:prstGeom prst="cloud">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c’est nul et horrible</a:t>
            </a:r>
          </a:p>
        </p:txBody>
      </p:sp>
      <p:sp>
        <p:nvSpPr>
          <p:cNvPr id="27" name="Cloud 26">
            <a:extLst>
              <a:ext uri="{FF2B5EF4-FFF2-40B4-BE49-F238E27FC236}">
                <a16:creationId xmlns:a16="http://schemas.microsoft.com/office/drawing/2014/main" id="{19F37045-4661-8448-01FD-96A5AC8E9973}"/>
              </a:ext>
            </a:extLst>
          </p:cNvPr>
          <p:cNvSpPr/>
          <p:nvPr/>
        </p:nvSpPr>
        <p:spPr>
          <a:xfrm>
            <a:off x="2857106" y="857268"/>
            <a:ext cx="2424807" cy="1253716"/>
          </a:xfrm>
          <a:prstGeom prst="cloud">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n’aime pas les </a:t>
            </a:r>
          </a:p>
        </p:txBody>
      </p:sp>
      <p:sp>
        <p:nvSpPr>
          <p:cNvPr id="31" name="Cloud 30">
            <a:extLst>
              <a:ext uri="{FF2B5EF4-FFF2-40B4-BE49-F238E27FC236}">
                <a16:creationId xmlns:a16="http://schemas.microsoft.com/office/drawing/2014/main" id="{CEA948F1-616A-C284-FAD4-73746600C95F}"/>
              </a:ext>
            </a:extLst>
          </p:cNvPr>
          <p:cNvSpPr/>
          <p:nvPr/>
        </p:nvSpPr>
        <p:spPr>
          <a:xfrm>
            <a:off x="536519" y="5374700"/>
            <a:ext cx="2590293" cy="982252"/>
          </a:xfrm>
          <a:prstGeom prst="cloud">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cigarettes parce que </a:t>
            </a:r>
          </a:p>
        </p:txBody>
      </p:sp>
    </p:spTree>
    <p:extLst>
      <p:ext uri="{BB962C8B-B14F-4D97-AF65-F5344CB8AC3E}">
        <p14:creationId xmlns:p14="http://schemas.microsoft.com/office/powerpoint/2010/main" val="99217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chemeClr val="accent4">
                      <a:lumMod val="60000"/>
                      <a:lumOff val="40000"/>
                    </a:scheme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34475" y="989861"/>
            <a:ext cx="5160098" cy="2864664"/>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163015" y="1087451"/>
            <a:ext cx="6622472" cy="274645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			</a:t>
            </a:r>
            <a:r>
              <a:rPr lang="fr-CM">
                <a:solidFill>
                  <a:srgbClr val="0070C0"/>
                </a:solidFill>
                <a:latin typeface="Calibri" panose="020F0502020204030204" pitchFamily="34" charset="0"/>
                <a:cs typeface="Calibri" panose="020F0502020204030204" pitchFamily="34" charset="0"/>
              </a:rPr>
              <a:t>There </a:t>
            </a:r>
            <a:r>
              <a:rPr lang="fr-CM" err="1">
                <a:solidFill>
                  <a:srgbClr val="0070C0"/>
                </a:solidFill>
                <a:latin typeface="Calibri" panose="020F0502020204030204" pitchFamily="34" charset="0"/>
                <a:cs typeface="Calibri" panose="020F0502020204030204" pitchFamily="34" charset="0"/>
              </a:rPr>
              <a:t>is</a:t>
            </a:r>
            <a:r>
              <a:rPr lang="fr-CM">
                <a:solidFill>
                  <a:srgbClr val="0070C0"/>
                </a:solidFill>
                <a:latin typeface="Calibri" panose="020F0502020204030204" pitchFamily="34" charset="0"/>
                <a:cs typeface="Calibri" panose="020F0502020204030204" pitchFamily="34" charset="0"/>
              </a:rPr>
              <a:t>/are…</a:t>
            </a:r>
          </a:p>
          <a:p>
            <a:pPr marL="342900" indent="-342900">
              <a:lnSpc>
                <a:spcPct val="107000"/>
              </a:lnSpc>
              <a:buFont typeface="Wingdings" panose="05000000000000000000" pitchFamily="2" charset="2"/>
              <a:buChar char=""/>
              <a:defRPr/>
            </a:pPr>
            <a:r>
              <a:rPr lang="fr-CM">
                <a:solidFill>
                  <a:srgbClr val="000000"/>
                </a:solidFill>
                <a:latin typeface="Calibri" panose="020F0502020204030204" pitchFamily="34" charset="0"/>
                <a:ea typeface="Times New Roman" panose="02020603050405020304" pitchFamily="18" charset="0"/>
                <a:cs typeface="Calibri" panose="020F0502020204030204" pitchFamily="34" charset="0"/>
              </a:rPr>
              <a:t>1/2/3/4 personnes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1/2/3 </a:t>
            </a:r>
            <a:r>
              <a:rPr lang="fr-CM" err="1">
                <a:solidFill>
                  <a:srgbClr val="0070C0"/>
                </a:solidFill>
                <a:latin typeface="Calibri" panose="020F0502020204030204" pitchFamily="34" charset="0"/>
                <a:ea typeface="Times New Roman" panose="02020603050405020304" pitchFamily="18" charset="0"/>
                <a:cs typeface="Calibri" panose="020F0502020204030204" pitchFamily="34" charset="0"/>
              </a:rPr>
              <a:t>person</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/people</a:t>
            </a:r>
            <a:endParaRPr lang="fr-CM">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7000"/>
              </a:lnSpc>
              <a:buFont typeface="Wingdings" panose="05000000000000000000" pitchFamily="2" charset="2"/>
              <a:buChar char=""/>
              <a:defRPr/>
            </a:pPr>
            <a:r>
              <a:rPr lang="fr-CM">
                <a:solidFill>
                  <a:srgbClr val="000000"/>
                </a:solidFill>
                <a:latin typeface="Calibri" panose="020F0502020204030204" pitchFamily="34" charset="0"/>
                <a:ea typeface="Times New Roman" panose="02020603050405020304" pitchFamily="18" charset="0"/>
                <a:cs typeface="Calibri" panose="020F0502020204030204" pitchFamily="34" charset="0"/>
              </a:rPr>
              <a:t>1/2/3 femme(s)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1/2/3 </a:t>
            </a:r>
            <a:r>
              <a:rPr lang="fr-CM" err="1">
                <a:solidFill>
                  <a:srgbClr val="0070C0"/>
                </a:solidFill>
                <a:latin typeface="Calibri" panose="020F0502020204030204" pitchFamily="34" charset="0"/>
                <a:ea typeface="Times New Roman" panose="02020603050405020304" pitchFamily="18" charset="0"/>
                <a:cs typeface="Calibri" panose="020F0502020204030204" pitchFamily="34" charset="0"/>
              </a:rPr>
              <a:t>woman</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M" err="1">
                <a:solidFill>
                  <a:srgbClr val="0070C0"/>
                </a:solidFill>
                <a:latin typeface="Calibri" panose="020F0502020204030204" pitchFamily="34" charset="0"/>
                <a:ea typeface="Times New Roman" panose="02020603050405020304" pitchFamily="18" charset="0"/>
                <a:cs typeface="Calibri" panose="020F0502020204030204" pitchFamily="34" charset="0"/>
              </a:rPr>
              <a:t>women</a:t>
            </a:r>
            <a:endParaRPr lang="fr-CM">
              <a:solidFill>
                <a:srgbClr val="0070C0"/>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homme(s)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man/men</a:t>
            </a:r>
          </a:p>
          <a:p>
            <a:pPr marL="342900" indent="-342900">
              <a:lnSpc>
                <a:spcPct val="107000"/>
              </a:lnSpc>
              <a:buFont typeface="Wingdings" panose="05000000000000000000" pitchFamily="2" charset="2"/>
              <a:buChar char=""/>
              <a:defRPr/>
            </a:pPr>
            <a:r>
              <a:rPr lang="fr-CM">
                <a:solidFill>
                  <a:srgbClr val="000000"/>
                </a:solidFill>
                <a:latin typeface="Calibri" panose="020F0502020204030204" pitchFamily="34" charset="0"/>
                <a:ea typeface="Times New Roman" panose="02020603050405020304" pitchFamily="18" charset="0"/>
                <a:cs typeface="Calibri" panose="020F0502020204030204" pitchFamily="34" charset="0"/>
              </a:rPr>
              <a:t>1/2/3 fille(s)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1/2/3 girl(s)</a:t>
            </a:r>
            <a:endParaRPr lang="en-GB">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garçon(s)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1/2/3</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boy(s)</a:t>
            </a:r>
            <a:endParaRPr kumimoji="0" lang="en-GB"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defRPr/>
            </a:pPr>
            <a:r>
              <a:rPr lang="fr-CM">
                <a:solidFill>
                  <a:srgbClr val="000000"/>
                </a:solidFill>
                <a:latin typeface="Calibri" panose="020F0502020204030204" pitchFamily="34" charset="0"/>
                <a:ea typeface="Times New Roman" panose="02020603050405020304" pitchFamily="18" charset="0"/>
                <a:cs typeface="Calibri" panose="020F0502020204030204" pitchFamily="34" charset="0"/>
              </a:rPr>
              <a:t>1/2/3 enfants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1/2/3 </a:t>
            </a:r>
            <a:r>
              <a:rPr lang="fr-CM" err="1">
                <a:solidFill>
                  <a:srgbClr val="0070C0"/>
                </a:solidFill>
                <a:latin typeface="Calibri" panose="020F0502020204030204" pitchFamily="34" charset="0"/>
                <a:ea typeface="Times New Roman" panose="02020603050405020304" pitchFamily="18" charset="0"/>
                <a:cs typeface="Calibri" panose="020F0502020204030204" pitchFamily="34" charset="0"/>
              </a:rPr>
              <a:t>child</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a:t>
            </a:r>
            <a:r>
              <a:rPr lang="fr-CM" err="1">
                <a:solidFill>
                  <a:srgbClr val="0070C0"/>
                </a:solidFill>
                <a:latin typeface="Calibri" panose="020F0502020204030204" pitchFamily="34" charset="0"/>
                <a:ea typeface="Times New Roman" panose="02020603050405020304" pitchFamily="18" charset="0"/>
                <a:cs typeface="Calibri" panose="020F0502020204030204" pitchFamily="34" charset="0"/>
              </a:rPr>
              <a:t>ren</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a:t>
            </a:r>
            <a:endParaRPr lang="en-GB">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ami(e)(s)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 	1/2/3</a:t>
            </a:r>
            <a:r>
              <a:rPr lang="fr-CM">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kumimoji="0" lang="fr-CM"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p>
        </p:txBody>
      </p:sp>
      <p:sp>
        <p:nvSpPr>
          <p:cNvPr id="20" name="TextBox 19">
            <a:extLst>
              <a:ext uri="{FF2B5EF4-FFF2-40B4-BE49-F238E27FC236}">
                <a16:creationId xmlns:a16="http://schemas.microsoft.com/office/drawing/2014/main" id="{B222F7E4-9EC0-B106-80D0-8D17B14C0A86}"/>
              </a:ext>
            </a:extLst>
          </p:cNvPr>
          <p:cNvSpPr txBox="1"/>
          <p:nvPr/>
        </p:nvSpPr>
        <p:spPr>
          <a:xfrm>
            <a:off x="8636075" y="1653028"/>
            <a:ext cx="4039336" cy="2347053"/>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beau		</a:t>
            </a:r>
            <a:r>
              <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a:t>
            </a:r>
            <a:r>
              <a:rPr kumimoji="0" lang="fr-CA"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mauvais	</a:t>
            </a:r>
            <a:r>
              <a:rPr kumimoji="0" lang="fr-CA"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a:t>
            </a:r>
            <a:r>
              <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chaud		</a:t>
            </a:r>
            <a:r>
              <a:rPr kumimoji="0" lang="en-GB"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froid		</a:t>
            </a:r>
            <a:r>
              <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CA"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8507535" y="1628737"/>
            <a:ext cx="3681494" cy="194859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5363634" y="1517665"/>
            <a:ext cx="4575599" cy="21537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endParaRPr kumimoji="0" lang="fr-CM"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CA">
                <a:solidFill>
                  <a:srgbClr val="000000"/>
                </a:solidFill>
                <a:latin typeface="Calibri" panose="020F0502020204030204" pitchFamily="34" charset="0"/>
                <a:ea typeface="Times New Roman" panose="02020603050405020304" pitchFamily="18" charset="0"/>
                <a:cs typeface="Calibri" panose="020F0502020204030204" pitchFamily="34" charset="0"/>
              </a:rPr>
              <a:t>E</a:t>
            </a:r>
            <a:r>
              <a:rPr kumimoji="0" lang="fr-CA"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lle</a:t>
            </a:r>
            <a:r>
              <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est …  	</a:t>
            </a:r>
            <a:r>
              <a:rPr kumimoji="0" lang="fr-CM"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endPar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fr-CA">
                <a:solidFill>
                  <a:srgbClr val="000000"/>
                </a:solidFill>
                <a:latin typeface="Calibri" panose="020F0502020204030204" pitchFamily="34" charset="0"/>
                <a:ea typeface="Times New Roman" panose="02020603050405020304" pitchFamily="18" charset="0"/>
                <a:cs typeface="Calibri" panose="020F0502020204030204" pitchFamily="34" charset="0"/>
              </a:rPr>
              <a:t>E</a:t>
            </a:r>
            <a:r>
              <a:rPr kumimoji="0" lang="fr-CA" b="0"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lles</a:t>
            </a:r>
            <a:r>
              <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sont …  	</a:t>
            </a:r>
            <a:r>
              <a:rPr lang="fr-CM">
                <a:solidFill>
                  <a:srgbClr val="0070C0"/>
                </a:solidFill>
                <a:latin typeface="Calibri" panose="020F0502020204030204" pitchFamily="34" charset="0"/>
                <a:ea typeface="Times New Roman" panose="02020603050405020304" pitchFamily="18" charset="0"/>
                <a:cs typeface="Calibri" panose="020F0502020204030204" pitchFamily="34" charset="0"/>
              </a:rPr>
              <a:t>T</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hey are</a:t>
            </a:r>
            <a:endParaRPr kumimoji="0" lang="fr-CA"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content(e)(s)	</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grand(e)(s)	</a:t>
            </a:r>
            <a:r>
              <a:rPr kumimoji="0" lang="fr-CM"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endPar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petit(e)(s)	</a:t>
            </a:r>
            <a:r>
              <a:rPr kumimoji="0" lang="fr-CM"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5304329" y="1494037"/>
            <a:ext cx="3104991" cy="217736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57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789767" y="1041614"/>
            <a:ext cx="3849324"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Apply all the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if you don’t know a bullet point, use the secret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pay attention to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c’est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versus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ils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elles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TextBox 3">
            <a:extLst>
              <a:ext uri="{FF2B5EF4-FFF2-40B4-BE49-F238E27FC236}">
                <a16:creationId xmlns:a16="http://schemas.microsoft.com/office/drawing/2014/main" id="{537005E3-EC23-19E6-0BB3-BAA3CCFC3BE0}"/>
              </a:ext>
            </a:extLst>
          </p:cNvPr>
          <p:cNvSpPr txBox="1"/>
          <p:nvPr/>
        </p:nvSpPr>
        <p:spPr>
          <a:xfrm>
            <a:off x="4869670" y="952908"/>
            <a:ext cx="6261100" cy="2920736"/>
          </a:xfrm>
          <a:prstGeom prst="rect">
            <a:avLst/>
          </a:prstGeom>
          <a:solidFill>
            <a:schemeClr val="bg1"/>
          </a:solidFill>
        </p:spPr>
        <p:txBody>
          <a:bodyPr wrap="square">
            <a:spAutoFit/>
          </a:bodyPr>
          <a:lstStyle/>
          <a:p>
            <a:pPr marL="360045" marR="360045"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Vous écrivez un blog sur votre collège.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Mentionnez:</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matières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professeurs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bâtiments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les repas.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Ecrivez environ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40</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mots en </a:t>
            </a: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français</a:t>
            </a:r>
            <a:r>
              <a:rPr kumimoji="0" lang="fr-FR" sz="20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t>
            </a:r>
          </a:p>
          <a:p>
            <a:pPr marL="0" marR="0" lvl="0" indent="0" algn="r" defTabSz="914400" rtl="0" eaLnBrk="1" fontAlgn="auto" latinLnBrk="0" hangingPunct="1">
              <a:lnSpc>
                <a:spcPts val="1200"/>
              </a:lnSpc>
              <a:spcBef>
                <a:spcPts val="300"/>
              </a:spcBef>
              <a:spcAft>
                <a:spcPts val="0"/>
              </a:spcAft>
              <a:buClrTx/>
              <a:buSzTx/>
              <a:buFontTx/>
              <a:buNone/>
              <a:tabLst/>
              <a:defRPr/>
            </a:pPr>
            <a:r>
              <a:rPr kumimoji="0" lang="fr-FR" sz="20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(Total 16 marks)</a:t>
            </a:r>
          </a:p>
        </p:txBody>
      </p:sp>
      <p:sp>
        <p:nvSpPr>
          <p:cNvPr id="18" name="TextBox 17">
            <a:extLst>
              <a:ext uri="{FF2B5EF4-FFF2-40B4-BE49-F238E27FC236}">
                <a16:creationId xmlns:a16="http://schemas.microsoft.com/office/drawing/2014/main" id="{76BA5876-FED8-6944-DEA7-9A3F606D1E56}"/>
              </a:ext>
            </a:extLst>
          </p:cNvPr>
          <p:cNvSpPr txBox="1"/>
          <p:nvPr/>
        </p:nvSpPr>
        <p:spPr>
          <a:xfrm>
            <a:off x="795337" y="4016048"/>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Give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a:t>
            </a:r>
          </a:p>
        </p:txBody>
      </p:sp>
    </p:spTree>
    <p:extLst>
      <p:ext uri="{BB962C8B-B14F-4D97-AF65-F5344CB8AC3E}">
        <p14:creationId xmlns:p14="http://schemas.microsoft.com/office/powerpoint/2010/main" val="428926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600000"/>
                                        <p:tgtEl>
                                          <p:spTgt spid="14"/>
                                        </p:tgtEl>
                                      </p:cBhvr>
                                    </p:animEffect>
                                  </p:childTnLst>
                                </p:cTn>
                              </p:par>
                              <p:par>
                                <p:cTn id="12" presetID="1" presetClass="mediacall" presetSubtype="0" fill="hold" nodeType="withEffect">
                                  <p:stCondLst>
                                    <p:cond delay="0"/>
                                  </p:stCondLst>
                                  <p:childTnLst>
                                    <p:cmd type="call" cmd="playFrom(0.0)">
                                      <p:cBhvr>
                                        <p:cTn id="13"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give a variety of relevant justified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Q2 40-word</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producing contrasting opinions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Q4 90-word</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dirty="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8011906" y="63644"/>
            <a:ext cx="41800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E66FB30-DC10-6359-B96C-6A2EC38931F6}"/>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075CA819-07A9-3885-0598-AEF17271F6D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91805" y="1412151"/>
            <a:ext cx="621831" cy="621831"/>
          </a:xfrm>
          <a:prstGeom prst="rect">
            <a:avLst/>
          </a:prstGeom>
        </p:spPr>
      </p:pic>
      <p:pic>
        <p:nvPicPr>
          <p:cNvPr id="7" name="Graphic 6" descr="Checkmark with solid fill">
            <a:extLst>
              <a:ext uri="{FF2B5EF4-FFF2-40B4-BE49-F238E27FC236}">
                <a16:creationId xmlns:a16="http://schemas.microsoft.com/office/drawing/2014/main" id="{8489B9ED-33DE-9857-B1A3-50410720439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53727" y="1500430"/>
            <a:ext cx="621831" cy="621831"/>
          </a:xfrm>
          <a:prstGeom prst="rect">
            <a:avLst/>
          </a:prstGeom>
        </p:spPr>
      </p:pic>
    </p:spTree>
    <p:extLst>
      <p:ext uri="{BB962C8B-B14F-4D97-AF65-F5344CB8AC3E}">
        <p14:creationId xmlns:p14="http://schemas.microsoft.com/office/powerpoint/2010/main" val="58837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FB3A0A4-44EC-476A-1CC3-139FD6195B84}"/>
              </a:ext>
            </a:extLst>
          </p:cNvPr>
          <p:cNvSpPr txBox="1"/>
          <p:nvPr/>
        </p:nvSpPr>
        <p:spPr>
          <a:xfrm>
            <a:off x="9093319" y="4015192"/>
            <a:ext cx="2981377" cy="2553891"/>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Key verbs: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suis allé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went</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j’ai visité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 visited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c’était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was</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voudrais/j’aimerais + INF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like to + verb</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 serait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it would be</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si je pouvais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if I could</a:t>
            </a: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813626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 – 90-word question</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74003" y="989860"/>
            <a:ext cx="5189073" cy="264512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202543" y="1030301"/>
            <a:ext cx="4958195" cy="260468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Bullet points – </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common</a:t>
            </a:r>
            <a:r>
              <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 </a:t>
            </a:r>
            <a:r>
              <a:rPr kumimoji="0" lang="fr-CM" sz="1800" b="1" i="0" u="none" strike="noStrike" kern="1200" cap="none" spc="0" normalizeH="0" baseline="0" noProof="0" dirty="0" err="1">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rPr>
              <a:t>vocabulary</a:t>
            </a:r>
            <a:endParaRPr kumimoji="0" lang="fr-CM" sz="1800" b="1"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rapports</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relationships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projets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projects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vos activités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activities</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opinion de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opinion about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 préféré(e)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favourite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votre préférence pour…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your</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preference</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for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M"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vous voulez</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want</a:t>
            </a:r>
            <a:endPar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M" sz="18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ce que vous aimez</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what</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a:t>
            </a:r>
            <a:r>
              <a:rPr kumimoji="0" lang="fr-CM" sz="1800" b="0" i="0" u="none" strike="noStrike" kern="1200" cap="none" spc="0" normalizeH="0" baseline="0" noProof="0" dirty="0" err="1">
                <a:ln>
                  <a:noFill/>
                </a:ln>
                <a:solidFill>
                  <a:srgbClr val="0070C0"/>
                </a:solidFill>
                <a:effectLst/>
                <a:uLnTx/>
                <a:uFillTx/>
                <a:latin typeface="Calibri" panose="020F0502020204030204"/>
                <a:ea typeface="+mn-ea"/>
                <a:cs typeface="Calibri" panose="020F0502020204030204" pitchFamily="34" charset="0"/>
              </a:rPr>
              <a:t>you</a:t>
            </a:r>
            <a:r>
              <a:rPr kumimoji="0" lang="fr-CM" sz="1800" b="0" i="0" u="none" strike="noStrike" kern="1200" cap="none" spc="0" normalizeH="0" baseline="0" noProof="0" dirty="0">
                <a:ln>
                  <a:noFill/>
                </a:ln>
                <a:solidFill>
                  <a:srgbClr val="0070C0"/>
                </a:solidFill>
                <a:effectLst/>
                <a:uLnTx/>
                <a:uFillTx/>
                <a:latin typeface="Calibri" panose="020F0502020204030204"/>
                <a:ea typeface="+mn-ea"/>
                <a:cs typeface="Calibri" panose="020F0502020204030204" pitchFamily="34" charset="0"/>
              </a:rPr>
              <a:t> like</a:t>
            </a:r>
          </a:p>
        </p:txBody>
      </p:sp>
      <p:sp>
        <p:nvSpPr>
          <p:cNvPr id="27" name="Rectangle: Rounded Corners 26">
            <a:extLst>
              <a:ext uri="{FF2B5EF4-FFF2-40B4-BE49-F238E27FC236}">
                <a16:creationId xmlns:a16="http://schemas.microsoft.com/office/drawing/2014/main" id="{BF0272E3-FFBB-FF84-D951-D86FAE72E4B3}"/>
              </a:ext>
            </a:extLst>
          </p:cNvPr>
          <p:cNvSpPr/>
          <p:nvPr/>
        </p:nvSpPr>
        <p:spPr>
          <a:xfrm>
            <a:off x="5321014" y="856371"/>
            <a:ext cx="6058188" cy="3117469"/>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A88753-46C0-2EAB-A825-BA2D1C49B978}"/>
              </a:ext>
            </a:extLst>
          </p:cNvPr>
          <p:cNvSpPr txBox="1"/>
          <p:nvPr/>
        </p:nvSpPr>
        <p:spPr>
          <a:xfrm>
            <a:off x="5415476" y="825891"/>
            <a:ext cx="4916708"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Past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hier (soir)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yesterday (evening)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week-end dernier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weekend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samedi dernier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last Saturday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semaine dernière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last week</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récemment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recently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 récent(e)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 recent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time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week-end prochain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next weekend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l’avenir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the future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pour votre prochain …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for your next …</a:t>
            </a: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GB" sz="18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E9F8CC82-D0B7-C172-5529-3C78718EF50D}"/>
              </a:ext>
            </a:extLst>
          </p:cNvPr>
          <p:cNvSpPr txBox="1"/>
          <p:nvPr/>
        </p:nvSpPr>
        <p:spPr>
          <a:xfrm>
            <a:off x="190115" y="3762075"/>
            <a:ext cx="4541542"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Conjunctions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étant donné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given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seeing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plus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but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cependant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 revanche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however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néanmoins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nevertheless</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aussi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also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plus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C0E0076B-0D9A-E127-829E-372D19D04897}"/>
              </a:ext>
            </a:extLst>
          </p:cNvPr>
          <p:cNvSpPr/>
          <p:nvPr/>
        </p:nvSpPr>
        <p:spPr>
          <a:xfrm>
            <a:off x="115344" y="3676888"/>
            <a:ext cx="5161506" cy="311746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DC8AFD8-6205-C1C5-8EDD-4679E4056059}"/>
              </a:ext>
            </a:extLst>
          </p:cNvPr>
          <p:cNvSpPr txBox="1"/>
          <p:nvPr/>
        </p:nvSpPr>
        <p:spPr>
          <a:xfrm>
            <a:off x="5444478" y="4020333"/>
            <a:ext cx="454154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Opinion phrases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préfère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prefer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mon avis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 my opinion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dirais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 would say that</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 crois que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 believe that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 plus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mn-ea"/>
                <a:cs typeface="Calibri" panose="020F0502020204030204" pitchFamily="34" charset="0"/>
              </a:rPr>
              <a:t>in addition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Adjectives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captivant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captivating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fascinant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fascinating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passionnant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exciting</a:t>
            </a:r>
          </a:p>
        </p:txBody>
      </p:sp>
      <p:sp>
        <p:nvSpPr>
          <p:cNvPr id="24" name="Rectangle: Rounded Corners 23">
            <a:extLst>
              <a:ext uri="{FF2B5EF4-FFF2-40B4-BE49-F238E27FC236}">
                <a16:creationId xmlns:a16="http://schemas.microsoft.com/office/drawing/2014/main" id="{8B69B85C-AF7F-9E1D-F3BB-27FEE440313F}"/>
              </a:ext>
            </a:extLst>
          </p:cNvPr>
          <p:cNvSpPr/>
          <p:nvPr/>
        </p:nvSpPr>
        <p:spPr>
          <a:xfrm>
            <a:off x="5321014" y="4021562"/>
            <a:ext cx="3677843" cy="2739017"/>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19B9E4CE-F19B-2354-08CB-916AB82D53F6}"/>
              </a:ext>
            </a:extLst>
          </p:cNvPr>
          <p:cNvSpPr txBox="1"/>
          <p:nvPr/>
        </p:nvSpPr>
        <p:spPr>
          <a:xfrm>
            <a:off x="9753969" y="1869012"/>
            <a:ext cx="2438031" cy="1634490"/>
          </a:xfrm>
          <a:prstGeom prst="roundRect">
            <a:avLst/>
          </a:prstGeom>
          <a:solidFill>
            <a:srgbClr val="EEF5FB"/>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Sequencers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d’abord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first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puis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then</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après</a:t>
            </a: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after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8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finalement </a:t>
            </a:r>
            <a:r>
              <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finally</a:t>
            </a:r>
            <a:endParaRPr kumimoji="0" lang="en-GB" sz="1800" b="0" i="0" u="none" strike="noStrike" kern="1200" cap="none" spc="0" normalizeH="0" baseline="0" noProof="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2008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49490557-A360-0E3E-109B-A430AED6ABDB}"/>
              </a:ext>
            </a:extLst>
          </p:cNvPr>
          <p:cNvGraphicFramePr>
            <a:graphicFrameLocks noGrp="1"/>
          </p:cNvGraphicFramePr>
          <p:nvPr/>
        </p:nvGraphicFramePr>
        <p:xfrm>
          <a:off x="887506" y="929526"/>
          <a:ext cx="10016714" cy="5486400"/>
        </p:xfrm>
        <a:graphic>
          <a:graphicData uri="http://schemas.openxmlformats.org/drawingml/2006/table">
            <a:tbl>
              <a:tblPr firstRow="1" bandRow="1">
                <a:tableStyleId>{5C22544A-7EE6-4342-B048-85BDC9FD1C3A}</a:tableStyleId>
              </a:tblPr>
              <a:tblGrid>
                <a:gridCol w="6622004">
                  <a:extLst>
                    <a:ext uri="{9D8B030D-6E8A-4147-A177-3AD203B41FA5}">
                      <a16:colId xmlns:a16="http://schemas.microsoft.com/office/drawing/2014/main" val="588684392"/>
                    </a:ext>
                  </a:extLst>
                </a:gridCol>
                <a:gridCol w="1131570">
                  <a:extLst>
                    <a:ext uri="{9D8B030D-6E8A-4147-A177-3AD203B41FA5}">
                      <a16:colId xmlns:a16="http://schemas.microsoft.com/office/drawing/2014/main" val="2197278744"/>
                    </a:ext>
                  </a:extLst>
                </a:gridCol>
                <a:gridCol w="1131570">
                  <a:extLst>
                    <a:ext uri="{9D8B030D-6E8A-4147-A177-3AD203B41FA5}">
                      <a16:colId xmlns:a16="http://schemas.microsoft.com/office/drawing/2014/main" val="1406903004"/>
                    </a:ext>
                  </a:extLst>
                </a:gridCol>
                <a:gridCol w="1131570">
                  <a:extLst>
                    <a:ext uri="{9D8B030D-6E8A-4147-A177-3AD203B41FA5}">
                      <a16:colId xmlns:a16="http://schemas.microsoft.com/office/drawing/2014/main" val="2646265777"/>
                    </a:ext>
                  </a:extLst>
                </a:gridCol>
              </a:tblGrid>
              <a:tr h="318838">
                <a:tc>
                  <a:txBody>
                    <a:bodyPr/>
                    <a:lstStyle/>
                    <a:p>
                      <a:r>
                        <a:rPr lang="en-GB" sz="1800" dirty="0">
                          <a:solidFill>
                            <a:schemeClr val="tx1"/>
                          </a:solidFill>
                        </a:rPr>
                        <a:t>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Opinion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216719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réseau social préféré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030490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vos activités sur votre portable hier soir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68098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vos projets avec vos ami(e)s le week-end prochain.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42546"/>
                  </a:ext>
                </a:extLst>
              </a:tr>
              <a:tr h="318838">
                <a:tc>
                  <a:txBody>
                    <a:bodyPr/>
                    <a:lstStyle/>
                    <a:p>
                      <a:r>
                        <a:rPr lang="fr-FR" sz="1800" b="0" i="0" dirty="0">
                          <a:solidFill>
                            <a:schemeClr val="tx1"/>
                          </a:solidFill>
                          <a:effectLst/>
                          <a:latin typeface="Arial" panose="020B0604020202020204" pitchFamily="34" charset="0"/>
                        </a:rPr>
                        <a:t>votre opinion du shopping</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761689"/>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transport préféré pour aller en 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4033445"/>
                  </a:ext>
                </a:extLst>
              </a:tr>
              <a:tr h="318838">
                <a:tc>
                  <a:txBody>
                    <a:bodyPr/>
                    <a:lstStyle/>
                    <a:p>
                      <a:r>
                        <a:rPr lang="fr-FR" sz="1800" b="0" i="0" dirty="0">
                          <a:solidFill>
                            <a:schemeClr val="tx1"/>
                          </a:solidFill>
                          <a:effectLst/>
                          <a:latin typeface="Arial" panose="020B0604020202020204" pitchFamily="34" charset="0"/>
                        </a:rPr>
                        <a:t>une visite aux magasins samedi dernier</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0238018"/>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vos activités en ville le week-end prochain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947860"/>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opinion du règlement scolaire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18153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club scolaire préféré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6334774"/>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une journée scolaire la semaine dernière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951795"/>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la profession que vous voulez faire à l’avenir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80062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opinion de l’uniforme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36790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la pause-déjeuner hier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27186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un voyage scolaire à l’avenir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0816641"/>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7666" y="410337"/>
              <a:ext cx="622695" cy="62269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7" name="TextBox 6">
            <a:extLst>
              <a:ext uri="{FF2B5EF4-FFF2-40B4-BE49-F238E27FC236}">
                <a16:creationId xmlns:a16="http://schemas.microsoft.com/office/drawing/2014/main" id="{5003D456-20F6-F125-1EA6-C50EC2FFA63E}"/>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Tick the correct category for each bullet point:</a:t>
            </a:r>
          </a:p>
        </p:txBody>
      </p:sp>
      <p:sp>
        <p:nvSpPr>
          <p:cNvPr id="11" name="TextBox 10">
            <a:extLst>
              <a:ext uri="{FF2B5EF4-FFF2-40B4-BE49-F238E27FC236}">
                <a16:creationId xmlns:a16="http://schemas.microsoft.com/office/drawing/2014/main" id="{251ED19A-1FE5-F3AC-3F5D-7E7E472D4831}"/>
              </a:ext>
            </a:extLst>
          </p:cNvPr>
          <p:cNvSpPr txBox="1"/>
          <p:nvPr/>
        </p:nvSpPr>
        <p:spPr>
          <a:xfrm>
            <a:off x="8989394" y="12528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919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aphicFrame>
        <p:nvGraphicFramePr>
          <p:cNvPr id="4" name="Table 10">
            <a:extLst>
              <a:ext uri="{FF2B5EF4-FFF2-40B4-BE49-F238E27FC236}">
                <a16:creationId xmlns:a16="http://schemas.microsoft.com/office/drawing/2014/main" id="{49490557-A360-0E3E-109B-A430AED6ABDB}"/>
              </a:ext>
            </a:extLst>
          </p:cNvPr>
          <p:cNvGraphicFramePr>
            <a:graphicFrameLocks noGrp="1"/>
          </p:cNvGraphicFramePr>
          <p:nvPr/>
        </p:nvGraphicFramePr>
        <p:xfrm>
          <a:off x="761413" y="929526"/>
          <a:ext cx="10016714" cy="5486400"/>
        </p:xfrm>
        <a:graphic>
          <a:graphicData uri="http://schemas.openxmlformats.org/drawingml/2006/table">
            <a:tbl>
              <a:tblPr firstRow="1" bandRow="1">
                <a:tableStyleId>{5C22544A-7EE6-4342-B048-85BDC9FD1C3A}</a:tableStyleId>
              </a:tblPr>
              <a:tblGrid>
                <a:gridCol w="6622004">
                  <a:extLst>
                    <a:ext uri="{9D8B030D-6E8A-4147-A177-3AD203B41FA5}">
                      <a16:colId xmlns:a16="http://schemas.microsoft.com/office/drawing/2014/main" val="588684392"/>
                    </a:ext>
                  </a:extLst>
                </a:gridCol>
                <a:gridCol w="1131570">
                  <a:extLst>
                    <a:ext uri="{9D8B030D-6E8A-4147-A177-3AD203B41FA5}">
                      <a16:colId xmlns:a16="http://schemas.microsoft.com/office/drawing/2014/main" val="2197278744"/>
                    </a:ext>
                  </a:extLst>
                </a:gridCol>
                <a:gridCol w="1131570">
                  <a:extLst>
                    <a:ext uri="{9D8B030D-6E8A-4147-A177-3AD203B41FA5}">
                      <a16:colId xmlns:a16="http://schemas.microsoft.com/office/drawing/2014/main" val="1406903004"/>
                    </a:ext>
                  </a:extLst>
                </a:gridCol>
                <a:gridCol w="1131570">
                  <a:extLst>
                    <a:ext uri="{9D8B030D-6E8A-4147-A177-3AD203B41FA5}">
                      <a16:colId xmlns:a16="http://schemas.microsoft.com/office/drawing/2014/main" val="2646265777"/>
                    </a:ext>
                  </a:extLst>
                </a:gridCol>
              </a:tblGrid>
              <a:tr h="318838">
                <a:tc>
                  <a:txBody>
                    <a:bodyPr/>
                    <a:lstStyle/>
                    <a:p>
                      <a:r>
                        <a:rPr lang="en-GB" sz="1800" dirty="0">
                          <a:solidFill>
                            <a:schemeClr val="tx1"/>
                          </a:solidFill>
                        </a:rPr>
                        <a:t>Bullet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Past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Opinion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800" dirty="0">
                          <a:solidFill>
                            <a:schemeClr val="tx1"/>
                          </a:solidFill>
                        </a:rPr>
                        <a:t>Future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216719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réseau social préféré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2030490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vos activités sur votre portable hier soir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0680987"/>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vos projets avec vos ami(e)s le week-end prochain.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9942546"/>
                  </a:ext>
                </a:extLst>
              </a:tr>
              <a:tr h="318838">
                <a:tc>
                  <a:txBody>
                    <a:bodyPr/>
                    <a:lstStyle/>
                    <a:p>
                      <a:r>
                        <a:rPr lang="fr-FR" sz="1800" b="0" i="0" dirty="0">
                          <a:solidFill>
                            <a:schemeClr val="tx1"/>
                          </a:solidFill>
                          <a:effectLst/>
                          <a:latin typeface="Arial" panose="020B0604020202020204" pitchFamily="34" charset="0"/>
                        </a:rPr>
                        <a:t>votre opinion du shopping</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92761689"/>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transport préféré pour aller en ville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4033445"/>
                  </a:ext>
                </a:extLst>
              </a:tr>
              <a:tr h="318838">
                <a:tc>
                  <a:txBody>
                    <a:bodyPr/>
                    <a:lstStyle/>
                    <a:p>
                      <a:r>
                        <a:rPr lang="fr-FR" sz="1800" b="0" i="0" dirty="0">
                          <a:solidFill>
                            <a:schemeClr val="tx1"/>
                          </a:solidFill>
                          <a:effectLst/>
                          <a:latin typeface="Arial" panose="020B0604020202020204" pitchFamily="34" charset="0"/>
                        </a:rPr>
                        <a:t>une visite aux magasins samedi dernier</a:t>
                      </a:r>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0238018"/>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vos activités en ville le week-end prochain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0947860"/>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opinion du règlement scolaire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418153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club scolaire préféré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6334774"/>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une journée scolaire la semaine dernière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951795"/>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la profession que vous voulez faire à l’avenir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980062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votre opinion de l’uniforme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1367903"/>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la pause-déjeuner hier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271861"/>
                  </a:ext>
                </a:extLst>
              </a:tr>
              <a:tr h="31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i="0" dirty="0">
                          <a:solidFill>
                            <a:schemeClr val="tx1"/>
                          </a:solidFill>
                          <a:effectLst/>
                          <a:latin typeface="Arial" panose="020B0604020202020204" pitchFamily="34" charset="0"/>
                        </a:rPr>
                        <a:t>un voyage scolaire à l’avenir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0816641"/>
                  </a:ext>
                </a:extLst>
              </a:tr>
            </a:tbl>
          </a:graphicData>
        </a:graphic>
      </p:graphicFrame>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07666" y="410337"/>
              <a:ext cx="622695" cy="62269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1" name="TextBox 10">
            <a:extLst>
              <a:ext uri="{FF2B5EF4-FFF2-40B4-BE49-F238E27FC236}">
                <a16:creationId xmlns:a16="http://schemas.microsoft.com/office/drawing/2014/main" id="{251ED19A-1FE5-F3AC-3F5D-7E7E472D4831}"/>
              </a:ext>
            </a:extLst>
          </p:cNvPr>
          <p:cNvSpPr txBox="1"/>
          <p:nvPr/>
        </p:nvSpPr>
        <p:spPr>
          <a:xfrm>
            <a:off x="8863301" y="12528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94B8862-8D90-40C4-72D0-2BDE71B59A62}"/>
              </a:ext>
            </a:extLst>
          </p:cNvPr>
          <p:cNvSpPr txBox="1"/>
          <p:nvPr/>
        </p:nvSpPr>
        <p:spPr>
          <a:xfrm>
            <a:off x="8863301" y="12528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AE70596-5540-49D8-52A9-355EB6F0FC22}"/>
              </a:ext>
            </a:extLst>
          </p:cNvPr>
          <p:cNvSpPr txBox="1"/>
          <p:nvPr/>
        </p:nvSpPr>
        <p:spPr>
          <a:xfrm>
            <a:off x="7695234" y="158307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EC3864A-502D-6EE6-95D9-4055DBC7EF10}"/>
              </a:ext>
            </a:extLst>
          </p:cNvPr>
          <p:cNvSpPr txBox="1"/>
          <p:nvPr/>
        </p:nvSpPr>
        <p:spPr>
          <a:xfrm>
            <a:off x="9692457" y="210474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4A21EE-30D6-7153-44E5-9BD14CA02D8B}"/>
              </a:ext>
            </a:extLst>
          </p:cNvPr>
          <p:cNvSpPr txBox="1"/>
          <p:nvPr/>
        </p:nvSpPr>
        <p:spPr>
          <a:xfrm>
            <a:off x="8834350" y="23176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C55A303-CCE6-7C7E-AB3B-CE5435EDFFE3}"/>
              </a:ext>
            </a:extLst>
          </p:cNvPr>
          <p:cNvSpPr txBox="1"/>
          <p:nvPr/>
        </p:nvSpPr>
        <p:spPr>
          <a:xfrm>
            <a:off x="8834350" y="2764173"/>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5C5D763-CDD3-3C90-6E80-93189B152D74}"/>
              </a:ext>
            </a:extLst>
          </p:cNvPr>
          <p:cNvSpPr txBox="1"/>
          <p:nvPr/>
        </p:nvSpPr>
        <p:spPr>
          <a:xfrm>
            <a:off x="7798155" y="3107073"/>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4CC3ED3-F7C3-7FEB-66A6-21C1C70B571D}"/>
              </a:ext>
            </a:extLst>
          </p:cNvPr>
          <p:cNvSpPr txBox="1"/>
          <p:nvPr/>
        </p:nvSpPr>
        <p:spPr>
          <a:xfrm>
            <a:off x="9761172" y="3566178"/>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49A017E-29DA-2B81-2FCD-B8F53E8AC7DB}"/>
              </a:ext>
            </a:extLst>
          </p:cNvPr>
          <p:cNvSpPr txBox="1"/>
          <p:nvPr/>
        </p:nvSpPr>
        <p:spPr>
          <a:xfrm>
            <a:off x="8863301" y="3818275"/>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BC788CF-3597-0923-2EF0-D868C1F62818}"/>
              </a:ext>
            </a:extLst>
          </p:cNvPr>
          <p:cNvSpPr txBox="1"/>
          <p:nvPr/>
        </p:nvSpPr>
        <p:spPr>
          <a:xfrm>
            <a:off x="8873436" y="4134712"/>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A7DB362B-8F6D-E3BD-5242-F8563D8BCA07}"/>
              </a:ext>
            </a:extLst>
          </p:cNvPr>
          <p:cNvSpPr txBox="1"/>
          <p:nvPr/>
        </p:nvSpPr>
        <p:spPr>
          <a:xfrm>
            <a:off x="7798155" y="454469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7125061-59C3-3E61-88CD-0289993BF6CE}"/>
              </a:ext>
            </a:extLst>
          </p:cNvPr>
          <p:cNvSpPr txBox="1"/>
          <p:nvPr/>
        </p:nvSpPr>
        <p:spPr>
          <a:xfrm>
            <a:off x="9761172" y="4962037"/>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6027762-7572-72D3-AAEE-7A8B38507960}"/>
              </a:ext>
            </a:extLst>
          </p:cNvPr>
          <p:cNvSpPr txBox="1"/>
          <p:nvPr/>
        </p:nvSpPr>
        <p:spPr>
          <a:xfrm>
            <a:off x="8834350" y="5228173"/>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E13F268-66C3-4A41-8284-6A53CC7186C4}"/>
              </a:ext>
            </a:extLst>
          </p:cNvPr>
          <p:cNvSpPr txBox="1"/>
          <p:nvPr/>
        </p:nvSpPr>
        <p:spPr>
          <a:xfrm>
            <a:off x="7695234" y="5629464"/>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400A95A-2C39-BA3A-4E15-C2F65BE678AE}"/>
              </a:ext>
            </a:extLst>
          </p:cNvPr>
          <p:cNvSpPr txBox="1"/>
          <p:nvPr/>
        </p:nvSpPr>
        <p:spPr>
          <a:xfrm>
            <a:off x="9733525" y="6096286"/>
            <a:ext cx="11958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anose="05000000000000000000" pitchFamily="2" charset="2"/>
              </a:rPr>
              <a:t></a:t>
            </a:r>
            <a:endParaRPr kumimoji="0" lang="en-GB" sz="28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CAA019C-75E9-A741-FEF3-9CAAEDB6F60C}"/>
              </a:ext>
            </a:extLst>
          </p:cNvPr>
          <p:cNvSpPr/>
          <p:nvPr/>
        </p:nvSpPr>
        <p:spPr>
          <a:xfrm>
            <a:off x="617220" y="91067"/>
            <a:ext cx="8376831" cy="595932"/>
          </a:xfrm>
          <a:prstGeom prst="rect">
            <a:avLst/>
          </a:prstGeom>
          <a:solidFill>
            <a:srgbClr val="EEF5FB"/>
          </a:solidFill>
          <a:ln w="76200">
            <a:solidFill>
              <a:srgbClr val="C00000"/>
            </a:solid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1">
                <a:ln>
                  <a:noFill/>
                </a:ln>
                <a:solidFill>
                  <a:srgbClr val="C00000"/>
                </a:solidFill>
                <a:effectLst/>
                <a:uLnTx/>
                <a:uFillTx/>
                <a:latin typeface="Calibri" panose="020F0502020204030204"/>
                <a:ea typeface="Calibri" panose="020F0502020204030204" pitchFamily="34" charset="0"/>
                <a:cs typeface="Times New Roman"/>
              </a:rPr>
              <a:t>LES RÉPONSES – THE ANSWERS</a:t>
            </a:r>
          </a:p>
        </p:txBody>
      </p:sp>
    </p:spTree>
    <p:extLst>
      <p:ext uri="{BB962C8B-B14F-4D97-AF65-F5344CB8AC3E}">
        <p14:creationId xmlns:p14="http://schemas.microsoft.com/office/powerpoint/2010/main" val="354299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16" grpId="0"/>
      <p:bldP spid="17" grpId="0"/>
      <p:bldP spid="18" grpId="0"/>
      <p:bldP spid="19" grpId="0"/>
      <p:bldP spid="20" grpId="0"/>
      <p:bldP spid="22" grpId="0"/>
      <p:bldP spid="23"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7" name="Picture 6">
            <a:extLst>
              <a:ext uri="{FF2B5EF4-FFF2-40B4-BE49-F238E27FC236}">
                <a16:creationId xmlns:a16="http://schemas.microsoft.com/office/drawing/2014/main" id="{C6773154-7E3D-E5D5-0951-E00A7F15999F}"/>
              </a:ext>
            </a:extLst>
          </p:cNvPr>
          <p:cNvPicPr>
            <a:picLocks noChangeAspect="1"/>
          </p:cNvPicPr>
          <p:nvPr/>
        </p:nvPicPr>
        <p:blipFill>
          <a:blip r:embed="rId6"/>
          <a:stretch>
            <a:fillRect/>
          </a:stretch>
        </p:blipFill>
        <p:spPr>
          <a:xfrm>
            <a:off x="697169" y="955294"/>
            <a:ext cx="4304015" cy="549639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Taking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547360" y="1051784"/>
            <a:ext cx="6323738" cy="555966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First focus on writing 10 words per bullet point</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Skip 3 lines between each answer!</a:t>
            </a:r>
          </a:p>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(That’s so you can add more details later)</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reached 40 words!</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go back and try to add 10 more words per bullet points by:</a:t>
            </a:r>
          </a:p>
          <a:p>
            <a:pPr marL="80010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adding an extra or contrasting opinion</a:t>
            </a:r>
          </a:p>
          <a:p>
            <a:pPr marL="800100" marR="0" lvl="1"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adding an extra activity</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just like that, you reached 76 words!</a:t>
            </a:r>
          </a:p>
        </p:txBody>
      </p:sp>
      <p:sp>
        <p:nvSpPr>
          <p:cNvPr id="12" name="TextBox 11">
            <a:extLst>
              <a:ext uri="{FF2B5EF4-FFF2-40B4-BE49-F238E27FC236}">
                <a16:creationId xmlns:a16="http://schemas.microsoft.com/office/drawing/2014/main" id="{402BA222-B2AE-EAB3-7388-B63AF552B492}"/>
              </a:ext>
            </a:extLst>
          </p:cNvPr>
          <p:cNvSpPr txBox="1"/>
          <p:nvPr/>
        </p:nvSpPr>
        <p:spPr>
          <a:xfrm>
            <a:off x="955975" y="2899922"/>
            <a:ext cx="404521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J’aime le shopping car c’est très amusant.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Mon transport préféré pour aller en ville c’est le bus car c’est rapide.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Samedi dernier je suis allé aux magasins de sport, c’était vraiment génial.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2060"/>
                </a:solidFill>
                <a:effectLst/>
                <a:uLnTx/>
                <a:uFillTx/>
                <a:latin typeface="Calibri" panose="020F0502020204030204"/>
                <a:ea typeface="+mn-ea"/>
                <a:cs typeface="+mn-cs"/>
              </a:rPr>
              <a:t>Le week-end prochain, je vais aller au cinéma en ville.</a:t>
            </a:r>
          </a:p>
        </p:txBody>
      </p:sp>
      <p:sp>
        <p:nvSpPr>
          <p:cNvPr id="13" name="TextBox 12">
            <a:extLst>
              <a:ext uri="{FF2B5EF4-FFF2-40B4-BE49-F238E27FC236}">
                <a16:creationId xmlns:a16="http://schemas.microsoft.com/office/drawing/2014/main" id="{7DBDBBC2-FD0F-A6C4-D2D5-5A620CCCD9A2}"/>
              </a:ext>
            </a:extLst>
          </p:cNvPr>
          <p:cNvSpPr txBox="1"/>
          <p:nvPr/>
        </p:nvSpPr>
        <p:spPr>
          <a:xfrm>
            <a:off x="955975" y="3177678"/>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J’adore acheter des vêtements car c’est fascinant. </a:t>
            </a:r>
          </a:p>
        </p:txBody>
      </p:sp>
      <p:sp>
        <p:nvSpPr>
          <p:cNvPr id="15" name="TextBox 14">
            <a:extLst>
              <a:ext uri="{FF2B5EF4-FFF2-40B4-BE49-F238E27FC236}">
                <a16:creationId xmlns:a16="http://schemas.microsoft.com/office/drawing/2014/main" id="{EEBDFDE3-AC21-3A0B-44FB-3C2FAE46A61E}"/>
              </a:ext>
            </a:extLst>
          </p:cNvPr>
          <p:cNvSpPr txBox="1"/>
          <p:nvPr/>
        </p:nvSpPr>
        <p:spPr>
          <a:xfrm>
            <a:off x="955975" y="4284916"/>
            <a:ext cx="391580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Cependant je déteste le train car c’est super cher.</a:t>
            </a:r>
          </a:p>
        </p:txBody>
      </p:sp>
      <p:sp>
        <p:nvSpPr>
          <p:cNvPr id="16" name="TextBox 15">
            <a:extLst>
              <a:ext uri="{FF2B5EF4-FFF2-40B4-BE49-F238E27FC236}">
                <a16:creationId xmlns:a16="http://schemas.microsoft.com/office/drawing/2014/main" id="{E129F736-0D0D-D9BE-317D-016BA969DDC8}"/>
              </a:ext>
            </a:extLst>
          </p:cNvPr>
          <p:cNvSpPr txBox="1"/>
          <p:nvPr/>
        </p:nvSpPr>
        <p:spPr>
          <a:xfrm>
            <a:off x="955975" y="5365815"/>
            <a:ext cx="3915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De plus, j’ai joué au foot au parc.</a:t>
            </a:r>
          </a:p>
        </p:txBody>
      </p:sp>
      <p:sp>
        <p:nvSpPr>
          <p:cNvPr id="17" name="TextBox 16">
            <a:extLst>
              <a:ext uri="{FF2B5EF4-FFF2-40B4-BE49-F238E27FC236}">
                <a16:creationId xmlns:a16="http://schemas.microsoft.com/office/drawing/2014/main" id="{B773CBCE-84D0-5591-40CF-F5CCBE221CAE}"/>
              </a:ext>
            </a:extLst>
          </p:cNvPr>
          <p:cNvSpPr txBox="1"/>
          <p:nvPr/>
        </p:nvSpPr>
        <p:spPr>
          <a:xfrm>
            <a:off x="2476499" y="5873087"/>
            <a:ext cx="27834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B050"/>
                </a:solidFill>
                <a:effectLst/>
                <a:uLnTx/>
                <a:uFillTx/>
                <a:latin typeface="Calibri" panose="020F0502020204030204"/>
                <a:ea typeface="+mn-ea"/>
                <a:cs typeface="+mn-cs"/>
              </a:rPr>
              <a:t>Je vais aussi jouer au tennis car c’est mon sport préféré.</a:t>
            </a:r>
          </a:p>
        </p:txBody>
      </p:sp>
    </p:spTree>
    <p:extLst>
      <p:ext uri="{BB962C8B-B14F-4D97-AF65-F5344CB8AC3E}">
        <p14:creationId xmlns:p14="http://schemas.microsoft.com/office/powerpoint/2010/main" val="6027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6" grpId="0"/>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7" name="Picture 6">
            <a:extLst>
              <a:ext uri="{FF2B5EF4-FFF2-40B4-BE49-F238E27FC236}">
                <a16:creationId xmlns:a16="http://schemas.microsoft.com/office/drawing/2014/main" id="{C6773154-7E3D-E5D5-0951-E00A7F15999F}"/>
              </a:ext>
            </a:extLst>
          </p:cNvPr>
          <p:cNvPicPr>
            <a:picLocks noChangeAspect="1"/>
          </p:cNvPicPr>
          <p:nvPr/>
        </p:nvPicPr>
        <p:blipFill>
          <a:blip r:embed="rId6"/>
          <a:stretch>
            <a:fillRect/>
          </a:stretch>
        </p:blipFill>
        <p:spPr>
          <a:xfrm>
            <a:off x="697169" y="955294"/>
            <a:ext cx="4304015" cy="549639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BC82B627-8580-7B45-2C17-9BAF0188B995}"/>
              </a:ext>
            </a:extLst>
          </p:cNvPr>
          <p:cNvSpPr txBox="1"/>
          <p:nvPr/>
        </p:nvSpPr>
        <p:spPr>
          <a:xfrm>
            <a:off x="582434" y="449968"/>
            <a:ext cx="104327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Taking it one step at a time makes the difference!</a:t>
            </a:r>
          </a:p>
        </p:txBody>
      </p:sp>
      <p:sp>
        <p:nvSpPr>
          <p:cNvPr id="10" name="TextBox 9">
            <a:extLst>
              <a:ext uri="{FF2B5EF4-FFF2-40B4-BE49-F238E27FC236}">
                <a16:creationId xmlns:a16="http://schemas.microsoft.com/office/drawing/2014/main" id="{9869A540-0865-7196-3A2C-4D333D9E2D76}"/>
              </a:ext>
            </a:extLst>
          </p:cNvPr>
          <p:cNvSpPr txBox="1"/>
          <p:nvPr/>
        </p:nvSpPr>
        <p:spPr>
          <a:xfrm>
            <a:off x="5236714" y="1051784"/>
            <a:ext cx="6493648" cy="532883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60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When word count matters, remember that you can:</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gain 3 words by saying </a:t>
            </a:r>
            <a:r>
              <a:rPr kumimoji="0" lang="en-GB"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who you do an activity with</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(avec ma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avec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mes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amis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gain 2-3 words by </a:t>
            </a:r>
            <a:r>
              <a:rPr kumimoji="0" lang="en-GB" sz="2400" b="1" i="0" u="none" strike="noStrike" kern="1200" cap="none" spc="0" normalizeH="0" baseline="0" noProof="0" dirty="0">
                <a:ln>
                  <a:noFill/>
                </a:ln>
                <a:solidFill>
                  <a:srgbClr val="7030A0"/>
                </a:solidFill>
                <a:effectLst/>
                <a:uLnTx/>
                <a:uFillTx/>
                <a:latin typeface="Calibri" panose="020F0502020204030204"/>
                <a:ea typeface="+mn-ea"/>
                <a:cs typeface="+mn-cs"/>
              </a:rPr>
              <a:t>saying where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(au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cinéma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au parc)</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gain 2-3 by </a:t>
            </a:r>
            <a:r>
              <a:rPr kumimoji="0" lang="en-GB" sz="2400" b="1" i="0" u="none" strike="noStrike" kern="1200" cap="none" spc="0" normalizeH="0" baseline="0" noProof="0" dirty="0">
                <a:ln>
                  <a:noFill/>
                </a:ln>
                <a:solidFill>
                  <a:srgbClr val="92D050"/>
                </a:solidFill>
                <a:effectLst/>
                <a:uLnTx/>
                <a:uFillTx/>
                <a:latin typeface="Calibri" panose="020F0502020204030204"/>
                <a:ea typeface="+mn-ea"/>
                <a:cs typeface="+mn-cs"/>
              </a:rPr>
              <a:t>adding time expressions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 week-end dernier,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l’année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prochaine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50000"/>
              </a:lnSpc>
              <a:spcBef>
                <a:spcPts val="60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now you have 95 words!!!</a:t>
            </a:r>
          </a:p>
        </p:txBody>
      </p:sp>
      <p:sp>
        <p:nvSpPr>
          <p:cNvPr id="5" name="TextBox 4">
            <a:extLst>
              <a:ext uri="{FF2B5EF4-FFF2-40B4-BE49-F238E27FC236}">
                <a16:creationId xmlns:a16="http://schemas.microsoft.com/office/drawing/2014/main" id="{329047A9-1F00-4579-6602-B090A2CD46EA}"/>
              </a:ext>
            </a:extLst>
          </p:cNvPr>
          <p:cNvSpPr txBox="1"/>
          <p:nvPr/>
        </p:nvSpPr>
        <p:spPr>
          <a:xfrm>
            <a:off x="923925" y="2830061"/>
            <a:ext cx="3983249" cy="3550011"/>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J’aime le shopping car c’est très amusant. J’adore acheter des vêtements car c’est fascinant.</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Mon transport préféré pour aller en ville c’est le bus car c’est rapide. Cependant je déteste le train car c’est super cher.</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Samedi dernier je suis allé aux magasins de sport, c’était vraiment génial. De plus, j’ai joué au foot au parc.</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Le week-end prochain, je vais aller au cinéma en ville. Je vais aussi jouer au tennis car c’est mon sport préféré.</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D99F8A0-FF14-4F86-E753-93FB421BF1B3}"/>
              </a:ext>
            </a:extLst>
          </p:cNvPr>
          <p:cNvSpPr txBox="1"/>
          <p:nvPr/>
        </p:nvSpPr>
        <p:spPr>
          <a:xfrm>
            <a:off x="923925" y="2849632"/>
            <a:ext cx="4419600" cy="3550011"/>
          </a:xfrm>
          <a:prstGeom prst="rect">
            <a:avLst/>
          </a:prstGeom>
          <a:solidFill>
            <a:schemeClr val="bg1"/>
          </a:solid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J’aime le shopping car c’est très amusant. J’adore acheter des vêtements </a:t>
            </a:r>
            <a:r>
              <a:rPr kumimoji="0" lang="fr-FR"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avec ma sœur </a:t>
            </a:r>
            <a:r>
              <a:rPr kumimoji="0" lang="fr-FR"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au centre commercial </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car c’est fascinant.</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Mon transport préféré pour aller en ville c’est le bus car c’est rapide. Cependant je déteste le train car c’est super cher.</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Samedi dernier je suis allé aux magasins de sport, c’était vraiment génial. De plus, </a:t>
            </a:r>
            <a:r>
              <a:rPr kumimoji="0" lang="fr-FR" sz="1600" b="1" i="0" u="none"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le week-end dernier</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j’ai joué au foot </a:t>
            </a:r>
            <a:r>
              <a:rPr kumimoji="0" lang="fr-FR"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avec mon père</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fr-FR"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au parc</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Le week-end prochain, je vais aller </a:t>
            </a:r>
            <a:r>
              <a:rPr kumimoji="0" lang="fr-FR" sz="1600" b="1" i="0" u="none" strike="noStrike" kern="1200" cap="none" spc="0" normalizeH="0" baseline="0" noProof="0" dirty="0">
                <a:ln>
                  <a:noFill/>
                </a:ln>
                <a:solidFill>
                  <a:srgbClr val="7030A0"/>
                </a:solidFill>
                <a:effectLst/>
                <a:uLnTx/>
                <a:uFillTx/>
                <a:latin typeface="Calibri" panose="020F0502020204030204" pitchFamily="34" charset="0"/>
                <a:ea typeface="Calibri" panose="020F0502020204030204" pitchFamily="34" charset="0"/>
                <a:cs typeface="Times New Roman" panose="02020603050405020304" pitchFamily="18" charset="0"/>
              </a:rPr>
              <a:t>au cinéma </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en ville </a:t>
            </a:r>
            <a:r>
              <a:rPr kumimoji="0" lang="fr-FR"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avec mes cousins</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 Je vais aussi jouer au tennis </a:t>
            </a:r>
            <a:r>
              <a:rPr kumimoji="0" lang="fr-FR" sz="1600" b="1" i="0" u="none"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avec mon oncle </a:t>
            </a:r>
            <a:r>
              <a:rPr kumimoji="0" lang="fr-FR"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rPr>
              <a:t>car c’est mon sport préféré.</a:t>
            </a:r>
            <a:endParaRPr kumimoji="0" lang="en-GB" sz="16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603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EEBF7">
            <a:alpha val="49804"/>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Picture 3">
            <a:extLst>
              <a:ext uri="{FF2B5EF4-FFF2-40B4-BE49-F238E27FC236}">
                <a16:creationId xmlns:a16="http://schemas.microsoft.com/office/drawing/2014/main" id="{930AF1D7-2B34-FE06-ADD6-7526B4E254BD}"/>
              </a:ext>
            </a:extLst>
          </p:cNvPr>
          <p:cNvPicPr>
            <a:picLocks noChangeAspect="1"/>
          </p:cNvPicPr>
          <p:nvPr/>
        </p:nvPicPr>
        <p:blipFill rotWithShape="1">
          <a:blip r:embed="rId6"/>
          <a:srcRect l="4456" t="14294"/>
          <a:stretch/>
        </p:blipFill>
        <p:spPr>
          <a:xfrm>
            <a:off x="493571" y="447007"/>
            <a:ext cx="6804757" cy="3435756"/>
          </a:xfrm>
          <a:prstGeom prst="rect">
            <a:avLst/>
          </a:prstGeom>
        </p:spPr>
      </p:pic>
      <p:sp>
        <p:nvSpPr>
          <p:cNvPr id="11" name="TextBox 10">
            <a:extLst>
              <a:ext uri="{FF2B5EF4-FFF2-40B4-BE49-F238E27FC236}">
                <a16:creationId xmlns:a16="http://schemas.microsoft.com/office/drawing/2014/main" id="{C1BF7515-619F-D28E-1632-9A7CBA068A51}"/>
              </a:ext>
            </a:extLst>
          </p:cNvPr>
          <p:cNvSpPr txBox="1"/>
          <p:nvPr/>
        </p:nvSpPr>
        <p:spPr>
          <a:xfrm>
            <a:off x="493571" y="3882763"/>
            <a:ext cx="10320226" cy="181588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When writing your 90-word answer, start by: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either giving 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 like you would do for the 40-word </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or 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relevant point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(rather than an opinion) if it makes more sense.</a:t>
            </a:r>
          </a:p>
        </p:txBody>
      </p:sp>
    </p:spTree>
    <p:extLst>
      <p:ext uri="{BB962C8B-B14F-4D97-AF65-F5344CB8AC3E}">
        <p14:creationId xmlns:p14="http://schemas.microsoft.com/office/powerpoint/2010/main" val="324407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982280" cy="44670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 words I need to change in my answers!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Just like in the speaking rôle-play, you will need to change words in the bullet points, addressing you as ‘vous’. Remember:</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‘tu’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‘vous’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verb</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je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j’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correct verb form</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votre’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mon</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or</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ma</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(check gender of noun)</a:t>
            </a:r>
            <a:endParaRPr kumimoji="0" lang="fr-CA" sz="2400" b="0"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tes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mn-ea"/>
                <a:cs typeface="Calibri" panose="020F0502020204030204" pitchFamily="34" charset="0"/>
              </a:rPr>
              <a:t>vos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must change to</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fr-CA" sz="2400" b="1" i="0" u="none" strike="noStrike" kern="1200" cap="none" spc="0" normalizeH="0" baseline="0" noProof="1">
                <a:ln>
                  <a:noFill/>
                </a:ln>
                <a:solidFill>
                  <a:srgbClr val="7030A0"/>
                </a:solidFill>
                <a:effectLst/>
                <a:uLnTx/>
                <a:uFillTx/>
                <a:latin typeface="Calibri" panose="020F0502020204030204" pitchFamily="34" charset="0"/>
                <a:ea typeface="Times New Roman" panose="02020603050405020304" pitchFamily="18" charset="0"/>
                <a:cs typeface="Calibri" panose="020F0502020204030204" pitchFamily="34" charset="0"/>
              </a:rPr>
              <a:t>mes</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352895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692190" y="1225578"/>
            <a:ext cx="1098228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Produce an initial short, simple answer for each bullet point, making sure that you do not repeat the references to ‘you’ or ‘your’.</a:t>
            </a:r>
            <a:endParaRPr kumimoji="0" lang="en-GB" sz="2400" b="1" i="0" u="sng" strike="noStrike" kern="1200" cap="none" spc="0" normalizeH="0" baseline="0" noProof="1">
              <a:ln>
                <a:noFill/>
              </a:ln>
              <a:solidFill>
                <a:srgbClr val="ED7D31">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pic>
        <p:nvPicPr>
          <p:cNvPr id="13" name="Picture 12">
            <a:extLst>
              <a:ext uri="{FF2B5EF4-FFF2-40B4-BE49-F238E27FC236}">
                <a16:creationId xmlns:a16="http://schemas.microsoft.com/office/drawing/2014/main" id="{80202F3A-7981-2F35-A422-3DE30393E4FF}"/>
              </a:ext>
            </a:extLst>
          </p:cNvPr>
          <p:cNvPicPr>
            <a:picLocks noChangeAspect="1"/>
          </p:cNvPicPr>
          <p:nvPr/>
        </p:nvPicPr>
        <p:blipFill>
          <a:blip r:embed="rId7"/>
          <a:stretch>
            <a:fillRect/>
          </a:stretch>
        </p:blipFill>
        <p:spPr>
          <a:xfrm>
            <a:off x="763478" y="2413970"/>
            <a:ext cx="4151422" cy="1572833"/>
          </a:xfrm>
          <a:prstGeom prst="rect">
            <a:avLst/>
          </a:prstGeom>
        </p:spPr>
      </p:pic>
      <p:pic>
        <p:nvPicPr>
          <p:cNvPr id="16" name="Picture 15">
            <a:extLst>
              <a:ext uri="{FF2B5EF4-FFF2-40B4-BE49-F238E27FC236}">
                <a16:creationId xmlns:a16="http://schemas.microsoft.com/office/drawing/2014/main" id="{D0048F63-A5CB-BF0A-9C73-FAF82A2D4398}"/>
              </a:ext>
            </a:extLst>
          </p:cNvPr>
          <p:cNvPicPr>
            <a:picLocks noChangeAspect="1"/>
          </p:cNvPicPr>
          <p:nvPr/>
        </p:nvPicPr>
        <p:blipFill>
          <a:blip r:embed="rId8"/>
          <a:stretch>
            <a:fillRect/>
          </a:stretch>
        </p:blipFill>
        <p:spPr>
          <a:xfrm>
            <a:off x="763478" y="4265558"/>
            <a:ext cx="4156356" cy="1439917"/>
          </a:xfrm>
          <a:prstGeom prst="rect">
            <a:avLst/>
          </a:prstGeom>
        </p:spPr>
      </p:pic>
      <p:sp>
        <p:nvSpPr>
          <p:cNvPr id="17" name="TextBox 16">
            <a:extLst>
              <a:ext uri="{FF2B5EF4-FFF2-40B4-BE49-F238E27FC236}">
                <a16:creationId xmlns:a16="http://schemas.microsoft.com/office/drawing/2014/main" id="{667AC1CE-7F13-09F9-E826-DF42B621F76B}"/>
              </a:ext>
            </a:extLst>
          </p:cNvPr>
          <p:cNvSpPr txBox="1"/>
          <p:nvPr/>
        </p:nvSpPr>
        <p:spPr>
          <a:xfrm>
            <a:off x="5109595" y="2616691"/>
            <a:ext cx="6440866"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J’aime</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faire du shopping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Mon</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transport préféré pour aller en ville c’est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Le week-end prochain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je vais jouer</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8" name="Rectangle 17">
            <a:extLst>
              <a:ext uri="{FF2B5EF4-FFF2-40B4-BE49-F238E27FC236}">
                <a16:creationId xmlns:a16="http://schemas.microsoft.com/office/drawing/2014/main" id="{D36AA1C6-FC42-9D9F-5D35-95E0B1F37A38}"/>
              </a:ext>
            </a:extLst>
          </p:cNvPr>
          <p:cNvSpPr/>
          <p:nvPr/>
        </p:nvSpPr>
        <p:spPr>
          <a:xfrm>
            <a:off x="1028700" y="3429000"/>
            <a:ext cx="3581400"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544F0B8-F4DA-524B-7B9A-750CEB8EB0E7}"/>
              </a:ext>
            </a:extLst>
          </p:cNvPr>
          <p:cNvSpPr/>
          <p:nvPr/>
        </p:nvSpPr>
        <p:spPr>
          <a:xfrm>
            <a:off x="1104523" y="5219699"/>
            <a:ext cx="3581400" cy="220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993227A7-86F8-AD6E-BFD0-5806030F0C41}"/>
              </a:ext>
            </a:extLst>
          </p:cNvPr>
          <p:cNvSpPr txBox="1"/>
          <p:nvPr/>
        </p:nvSpPr>
        <p:spPr>
          <a:xfrm>
            <a:off x="5109595" y="4385351"/>
            <a:ext cx="4712124"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Je déteste</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le règlement scolaire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Mon</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 club scolaire préféré c’est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À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l’avenir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1" i="0" u="sng" strike="noStrike" kern="1200" cap="none" spc="0" normalizeH="0" baseline="0" noProof="0" dirty="0">
                <a:ln>
                  <a:noFill/>
                </a:ln>
                <a:solidFill>
                  <a:srgbClr val="C00000"/>
                </a:solidFill>
                <a:effectLst/>
                <a:highlight>
                  <a:srgbClr val="FFFF00"/>
                </a:highlight>
                <a:uLnTx/>
                <a:uFillTx/>
                <a:latin typeface="Calibri" panose="020F0502020204030204"/>
                <a:ea typeface="+mn-ea"/>
                <a:cs typeface="+mn-cs"/>
              </a:rPr>
              <a:t>je voudrais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0234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example: Sur la photo il y a un homme.</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mn-ea"/>
                <a:cs typeface="+mn-cs"/>
              </a:rPr>
              <a:t>_________________________		8. ____________________________</a:t>
            </a:r>
          </a:p>
        </p:txBody>
      </p:sp>
      <p:pic>
        <p:nvPicPr>
          <p:cNvPr id="9" name="Picture 8">
            <a:extLst>
              <a:ext uri="{FF2B5EF4-FFF2-40B4-BE49-F238E27FC236}">
                <a16:creationId xmlns:a16="http://schemas.microsoft.com/office/drawing/2014/main" id="{0257DD40-8623-D091-5EF2-3CD4EC7232A7}"/>
              </a:ext>
            </a:extLst>
          </p:cNvPr>
          <p:cNvPicPr>
            <a:picLocks noChangeAspect="1"/>
          </p:cNvPicPr>
          <p:nvPr/>
        </p:nvPicPr>
        <p:blipFill>
          <a:blip r:embed="rId6"/>
          <a:stretch>
            <a:fillRect/>
          </a:stretch>
        </p:blipFill>
        <p:spPr>
          <a:xfrm>
            <a:off x="572532" y="1233413"/>
            <a:ext cx="11283518" cy="2693029"/>
          </a:xfrm>
          <a:prstGeom prst="rect">
            <a:avLst/>
          </a:prstGeom>
        </p:spPr>
      </p:pic>
    </p:spTree>
    <p:extLst>
      <p:ext uri="{BB962C8B-B14F-4D97-AF65-F5344CB8AC3E}">
        <p14:creationId xmlns:p14="http://schemas.microsoft.com/office/powerpoint/2010/main" val="4071509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ECE1B7-9A90-1CE7-C2A8-5C95F1A677B9}"/>
              </a:ext>
            </a:extLst>
          </p:cNvPr>
          <p:cNvSpPr txBox="1"/>
          <p:nvPr/>
        </p:nvSpPr>
        <p:spPr>
          <a:xfrm>
            <a:off x="653369" y="927073"/>
            <a:ext cx="10414000" cy="45243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déteste le règlement scolaire dans mon collège car c’est vraiment horrible.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Mon club scolaire préféré c’est le club de basket car c’est amusant.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La semaine dernière au collège </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j’ai fait beaucoup de choses</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 l’avenir je voudrais être architecte car je suis créative.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Picture 3">
            <a:extLst>
              <a:ext uri="{FF2B5EF4-FFF2-40B4-BE49-F238E27FC236}">
                <a16:creationId xmlns:a16="http://schemas.microsoft.com/office/drawing/2014/main" id="{930AF1D7-2B34-FE06-ADD6-7526B4E254BD}"/>
              </a:ext>
            </a:extLst>
          </p:cNvPr>
          <p:cNvPicPr>
            <a:picLocks noChangeAspect="1"/>
          </p:cNvPicPr>
          <p:nvPr/>
        </p:nvPicPr>
        <p:blipFill rotWithShape="1">
          <a:blip r:embed="rId6"/>
          <a:srcRect l="4456" t="61701" r="28530" b="31437"/>
          <a:stretch/>
        </p:blipFill>
        <p:spPr>
          <a:xfrm>
            <a:off x="513801" y="3904896"/>
            <a:ext cx="7271431" cy="419100"/>
          </a:xfrm>
          <a:prstGeom prst="rect">
            <a:avLst/>
          </a:prstGeom>
        </p:spPr>
      </p:pic>
      <p:sp>
        <p:nvSpPr>
          <p:cNvPr id="11" name="TextBox 10">
            <a:extLst>
              <a:ext uri="{FF2B5EF4-FFF2-40B4-BE49-F238E27FC236}">
                <a16:creationId xmlns:a16="http://schemas.microsoft.com/office/drawing/2014/main" id="{C1BF7515-619F-D28E-1632-9A7CBA068A51}"/>
              </a:ext>
            </a:extLst>
          </p:cNvPr>
          <p:cNvSpPr txBox="1"/>
          <p:nvPr/>
        </p:nvSpPr>
        <p:spPr>
          <a:xfrm>
            <a:off x="500969" y="5570350"/>
            <a:ext cx="10320226" cy="954107"/>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When writing your 90-word answer, start by giving a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relevant opinion or point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a:t>
            </a:r>
          </a:p>
        </p:txBody>
      </p:sp>
      <p:pic>
        <p:nvPicPr>
          <p:cNvPr id="7" name="Picture 6">
            <a:extLst>
              <a:ext uri="{FF2B5EF4-FFF2-40B4-BE49-F238E27FC236}">
                <a16:creationId xmlns:a16="http://schemas.microsoft.com/office/drawing/2014/main" id="{B90E339B-862B-52F0-1912-4BE0C0FCF238}"/>
              </a:ext>
            </a:extLst>
          </p:cNvPr>
          <p:cNvPicPr>
            <a:picLocks noChangeAspect="1"/>
          </p:cNvPicPr>
          <p:nvPr/>
        </p:nvPicPr>
        <p:blipFill rotWithShape="1">
          <a:blip r:embed="rId6"/>
          <a:srcRect l="4456" t="54215" r="28530" b="37909"/>
          <a:stretch/>
        </p:blipFill>
        <p:spPr>
          <a:xfrm>
            <a:off x="513802" y="2764066"/>
            <a:ext cx="7271431" cy="480998"/>
          </a:xfrm>
          <a:prstGeom prst="rect">
            <a:avLst/>
          </a:prstGeom>
        </p:spPr>
      </p:pic>
      <p:pic>
        <p:nvPicPr>
          <p:cNvPr id="9" name="Picture 8">
            <a:extLst>
              <a:ext uri="{FF2B5EF4-FFF2-40B4-BE49-F238E27FC236}">
                <a16:creationId xmlns:a16="http://schemas.microsoft.com/office/drawing/2014/main" id="{EE15FEB5-3C61-6363-E15D-8F989B03BB08}"/>
              </a:ext>
            </a:extLst>
          </p:cNvPr>
          <p:cNvPicPr>
            <a:picLocks noChangeAspect="1"/>
          </p:cNvPicPr>
          <p:nvPr/>
        </p:nvPicPr>
        <p:blipFill rotWithShape="1">
          <a:blip r:embed="rId6"/>
          <a:srcRect l="4456" t="48393" r="28530" b="44745"/>
          <a:stretch/>
        </p:blipFill>
        <p:spPr>
          <a:xfrm>
            <a:off x="513803" y="1712517"/>
            <a:ext cx="7271431" cy="419100"/>
          </a:xfrm>
          <a:prstGeom prst="rect">
            <a:avLst/>
          </a:prstGeom>
        </p:spPr>
      </p:pic>
      <p:pic>
        <p:nvPicPr>
          <p:cNvPr id="10" name="Picture 9">
            <a:extLst>
              <a:ext uri="{FF2B5EF4-FFF2-40B4-BE49-F238E27FC236}">
                <a16:creationId xmlns:a16="http://schemas.microsoft.com/office/drawing/2014/main" id="{CEAA5FE6-BEF7-8108-7037-B0783908C8F1}"/>
              </a:ext>
            </a:extLst>
          </p:cNvPr>
          <p:cNvPicPr>
            <a:picLocks noChangeAspect="1"/>
          </p:cNvPicPr>
          <p:nvPr/>
        </p:nvPicPr>
        <p:blipFill rotWithShape="1">
          <a:blip r:embed="rId6"/>
          <a:srcRect l="4456" t="39893" r="28530" b="52231"/>
          <a:stretch/>
        </p:blipFill>
        <p:spPr>
          <a:xfrm>
            <a:off x="513803" y="433382"/>
            <a:ext cx="7271431" cy="480998"/>
          </a:xfrm>
          <a:prstGeom prst="rect">
            <a:avLst/>
          </a:prstGeom>
        </p:spPr>
      </p:pic>
    </p:spTree>
    <p:extLst>
      <p:ext uri="{BB962C8B-B14F-4D97-AF65-F5344CB8AC3E}">
        <p14:creationId xmlns:p14="http://schemas.microsoft.com/office/powerpoint/2010/main" val="162644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13">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Picture 3">
            <a:extLst>
              <a:ext uri="{FF2B5EF4-FFF2-40B4-BE49-F238E27FC236}">
                <a16:creationId xmlns:a16="http://schemas.microsoft.com/office/drawing/2014/main" id="{930AF1D7-2B34-FE06-ADD6-7526B4E254BD}"/>
              </a:ext>
            </a:extLst>
          </p:cNvPr>
          <p:cNvPicPr>
            <a:picLocks noChangeAspect="1"/>
          </p:cNvPicPr>
          <p:nvPr/>
        </p:nvPicPr>
        <p:blipFill rotWithShape="1">
          <a:blip r:embed="rId14"/>
          <a:srcRect l="4456" t="61701" r="28530" b="31437"/>
          <a:stretch/>
        </p:blipFill>
        <p:spPr>
          <a:xfrm>
            <a:off x="666069" y="5174935"/>
            <a:ext cx="7271431" cy="419100"/>
          </a:xfrm>
          <a:prstGeom prst="rect">
            <a:avLst/>
          </a:prstGeom>
        </p:spPr>
      </p:pic>
      <p:pic>
        <p:nvPicPr>
          <p:cNvPr id="7" name="Picture 6">
            <a:extLst>
              <a:ext uri="{FF2B5EF4-FFF2-40B4-BE49-F238E27FC236}">
                <a16:creationId xmlns:a16="http://schemas.microsoft.com/office/drawing/2014/main" id="{B90E339B-862B-52F0-1912-4BE0C0FCF238}"/>
              </a:ext>
            </a:extLst>
          </p:cNvPr>
          <p:cNvPicPr>
            <a:picLocks noChangeAspect="1"/>
          </p:cNvPicPr>
          <p:nvPr/>
        </p:nvPicPr>
        <p:blipFill rotWithShape="1">
          <a:blip r:embed="rId14"/>
          <a:srcRect l="4456" t="54215" r="28530" b="37909"/>
          <a:stretch/>
        </p:blipFill>
        <p:spPr>
          <a:xfrm>
            <a:off x="666070" y="4034105"/>
            <a:ext cx="7271431" cy="480998"/>
          </a:xfrm>
          <a:prstGeom prst="rect">
            <a:avLst/>
          </a:prstGeom>
        </p:spPr>
      </p:pic>
      <p:pic>
        <p:nvPicPr>
          <p:cNvPr id="9" name="Picture 8">
            <a:extLst>
              <a:ext uri="{FF2B5EF4-FFF2-40B4-BE49-F238E27FC236}">
                <a16:creationId xmlns:a16="http://schemas.microsoft.com/office/drawing/2014/main" id="{EE15FEB5-3C61-6363-E15D-8F989B03BB08}"/>
              </a:ext>
            </a:extLst>
          </p:cNvPr>
          <p:cNvPicPr>
            <a:picLocks noChangeAspect="1"/>
          </p:cNvPicPr>
          <p:nvPr/>
        </p:nvPicPr>
        <p:blipFill rotWithShape="1">
          <a:blip r:embed="rId14"/>
          <a:srcRect l="4456" t="48393" r="28530" b="44745"/>
          <a:stretch/>
        </p:blipFill>
        <p:spPr>
          <a:xfrm>
            <a:off x="666071" y="2982556"/>
            <a:ext cx="7271431" cy="419100"/>
          </a:xfrm>
          <a:prstGeom prst="rect">
            <a:avLst/>
          </a:prstGeom>
        </p:spPr>
      </p:pic>
      <p:pic>
        <p:nvPicPr>
          <p:cNvPr id="10" name="Picture 9">
            <a:extLst>
              <a:ext uri="{FF2B5EF4-FFF2-40B4-BE49-F238E27FC236}">
                <a16:creationId xmlns:a16="http://schemas.microsoft.com/office/drawing/2014/main" id="{CEAA5FE6-BEF7-8108-7037-B0783908C8F1}"/>
              </a:ext>
            </a:extLst>
          </p:cNvPr>
          <p:cNvPicPr>
            <a:picLocks noChangeAspect="1"/>
          </p:cNvPicPr>
          <p:nvPr/>
        </p:nvPicPr>
        <p:blipFill rotWithShape="1">
          <a:blip r:embed="rId14"/>
          <a:srcRect l="4456" t="39893" r="28530" b="52231"/>
          <a:stretch/>
        </p:blipFill>
        <p:spPr>
          <a:xfrm>
            <a:off x="666071" y="1703421"/>
            <a:ext cx="7271431" cy="480998"/>
          </a:xfrm>
          <a:prstGeom prst="rect">
            <a:avLst/>
          </a:prstGeom>
        </p:spPr>
      </p:pic>
      <p:sp>
        <p:nvSpPr>
          <p:cNvPr id="12" name="TextBox 11">
            <a:extLst>
              <a:ext uri="{FF2B5EF4-FFF2-40B4-BE49-F238E27FC236}">
                <a16:creationId xmlns:a16="http://schemas.microsoft.com/office/drawing/2014/main" id="{08521C2B-3706-C610-1125-E785DA088451}"/>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Listen and write the answer for each bullet point:</a:t>
            </a:r>
          </a:p>
        </p:txBody>
      </p:sp>
      <p:pic>
        <p:nvPicPr>
          <p:cNvPr id="15" name="Recorded Sound">
            <a:hlinkClick r:id="" action="ppaction://media"/>
            <a:extLst>
              <a:ext uri="{FF2B5EF4-FFF2-40B4-BE49-F238E27FC236}">
                <a16:creationId xmlns:a16="http://schemas.microsoft.com/office/drawing/2014/main" id="{35B5E00B-B59B-C000-D96B-84A35178047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62869" y="1740720"/>
            <a:ext cx="406400" cy="406400"/>
          </a:xfrm>
          <a:prstGeom prst="rect">
            <a:avLst/>
          </a:prstGeom>
        </p:spPr>
      </p:pic>
      <p:pic>
        <p:nvPicPr>
          <p:cNvPr id="16" name="Recorded Sound">
            <a:hlinkClick r:id="" action="ppaction://media"/>
            <a:extLst>
              <a:ext uri="{FF2B5EF4-FFF2-40B4-BE49-F238E27FC236}">
                <a16:creationId xmlns:a16="http://schemas.microsoft.com/office/drawing/2014/main" id="{D411B2A5-B355-AAEE-943D-EFC94D1754A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62869" y="2962759"/>
            <a:ext cx="406400" cy="406400"/>
          </a:xfrm>
          <a:prstGeom prst="rect">
            <a:avLst/>
          </a:prstGeom>
        </p:spPr>
      </p:pic>
      <p:pic>
        <p:nvPicPr>
          <p:cNvPr id="17" name="Recorded Sound">
            <a:hlinkClick r:id="" action="ppaction://media"/>
            <a:extLst>
              <a:ext uri="{FF2B5EF4-FFF2-40B4-BE49-F238E27FC236}">
                <a16:creationId xmlns:a16="http://schemas.microsoft.com/office/drawing/2014/main" id="{C24BD7F5-5124-FA23-8B91-0DD50CA3EEC5}"/>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2869" y="4085095"/>
            <a:ext cx="406400" cy="406400"/>
          </a:xfrm>
          <a:prstGeom prst="rect">
            <a:avLst/>
          </a:prstGeom>
        </p:spPr>
      </p:pic>
      <p:pic>
        <p:nvPicPr>
          <p:cNvPr id="18" name="Recorded Sound">
            <a:hlinkClick r:id="" action="ppaction://media"/>
            <a:extLst>
              <a:ext uri="{FF2B5EF4-FFF2-40B4-BE49-F238E27FC236}">
                <a16:creationId xmlns:a16="http://schemas.microsoft.com/office/drawing/2014/main" id="{F63EDD50-CE3B-E11F-ED68-5CF27553FA8B}"/>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9738" y="5145608"/>
            <a:ext cx="406400" cy="406400"/>
          </a:xfrm>
          <a:prstGeom prst="rect">
            <a:avLst/>
          </a:prstGeom>
        </p:spPr>
      </p:pic>
    </p:spTree>
    <p:extLst>
      <p:ext uri="{BB962C8B-B14F-4D97-AF65-F5344CB8AC3E}">
        <p14:creationId xmlns:p14="http://schemas.microsoft.com/office/powerpoint/2010/main" val="33754521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5"/>
                </p:tgtEl>
              </p:cMediaNode>
            </p:audio>
            <p:audio>
              <p:cMediaNode vol="80000">
                <p:cTn id="3" fill="hold" display="0">
                  <p:stCondLst>
                    <p:cond delay="indefinite"/>
                  </p:stCondLst>
                  <p:endCondLst>
                    <p:cond evt="onStopAudio" delay="0">
                      <p:tgtEl>
                        <p:sldTgt/>
                      </p:tgtEl>
                    </p:cond>
                  </p:endCondLst>
                </p:cTn>
                <p:tgtEl>
                  <p:spTgt spid="16"/>
                </p:tgtEl>
              </p:cMediaNode>
            </p:audio>
            <p:audio>
              <p:cMediaNode vol="80000">
                <p:cTn id="4" fill="hold" display="0">
                  <p:stCondLst>
                    <p:cond delay="indefinite"/>
                  </p:stCondLst>
                  <p:endCondLst>
                    <p:cond evt="onStopAudio" delay="0">
                      <p:tgtEl>
                        <p:sldTgt/>
                      </p:tgtEl>
                    </p:cond>
                  </p:endCondLst>
                </p:cTn>
                <p:tgtEl>
                  <p:spTgt spid="17"/>
                </p:tgtEl>
              </p:cMediaNode>
            </p:audio>
            <p:audio>
              <p:cMediaNode vol="80000">
                <p:cTn id="5" fill="hold" display="0">
                  <p:stCondLst>
                    <p:cond delay="indefinite"/>
                  </p:stCondLst>
                  <p:endCondLst>
                    <p:cond evt="onStopAudio" delay="0">
                      <p:tgtEl>
                        <p:sldTgt/>
                      </p:tgtEl>
                    </p:cond>
                  </p:endCondLst>
                </p:cTn>
                <p:tgtEl>
                  <p:spTgt spid="18"/>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13">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Picture 3">
            <a:extLst>
              <a:ext uri="{FF2B5EF4-FFF2-40B4-BE49-F238E27FC236}">
                <a16:creationId xmlns:a16="http://schemas.microsoft.com/office/drawing/2014/main" id="{930AF1D7-2B34-FE06-ADD6-7526B4E254BD}"/>
              </a:ext>
            </a:extLst>
          </p:cNvPr>
          <p:cNvPicPr>
            <a:picLocks noChangeAspect="1"/>
          </p:cNvPicPr>
          <p:nvPr/>
        </p:nvPicPr>
        <p:blipFill rotWithShape="1">
          <a:blip r:embed="rId14"/>
          <a:srcRect l="4456" t="61701" r="28530" b="31437"/>
          <a:stretch/>
        </p:blipFill>
        <p:spPr>
          <a:xfrm>
            <a:off x="666069" y="5174935"/>
            <a:ext cx="7271431" cy="419100"/>
          </a:xfrm>
          <a:prstGeom prst="rect">
            <a:avLst/>
          </a:prstGeom>
        </p:spPr>
      </p:pic>
      <p:pic>
        <p:nvPicPr>
          <p:cNvPr id="7" name="Picture 6">
            <a:extLst>
              <a:ext uri="{FF2B5EF4-FFF2-40B4-BE49-F238E27FC236}">
                <a16:creationId xmlns:a16="http://schemas.microsoft.com/office/drawing/2014/main" id="{B90E339B-862B-52F0-1912-4BE0C0FCF238}"/>
              </a:ext>
            </a:extLst>
          </p:cNvPr>
          <p:cNvPicPr>
            <a:picLocks noChangeAspect="1"/>
          </p:cNvPicPr>
          <p:nvPr/>
        </p:nvPicPr>
        <p:blipFill rotWithShape="1">
          <a:blip r:embed="rId14"/>
          <a:srcRect l="4456" t="54215" r="28530" b="37909"/>
          <a:stretch/>
        </p:blipFill>
        <p:spPr>
          <a:xfrm>
            <a:off x="666070" y="4034105"/>
            <a:ext cx="7271431" cy="480998"/>
          </a:xfrm>
          <a:prstGeom prst="rect">
            <a:avLst/>
          </a:prstGeom>
        </p:spPr>
      </p:pic>
      <p:pic>
        <p:nvPicPr>
          <p:cNvPr id="9" name="Picture 8">
            <a:extLst>
              <a:ext uri="{FF2B5EF4-FFF2-40B4-BE49-F238E27FC236}">
                <a16:creationId xmlns:a16="http://schemas.microsoft.com/office/drawing/2014/main" id="{EE15FEB5-3C61-6363-E15D-8F989B03BB08}"/>
              </a:ext>
            </a:extLst>
          </p:cNvPr>
          <p:cNvPicPr>
            <a:picLocks noChangeAspect="1"/>
          </p:cNvPicPr>
          <p:nvPr/>
        </p:nvPicPr>
        <p:blipFill rotWithShape="1">
          <a:blip r:embed="rId14"/>
          <a:srcRect l="4456" t="48393" r="28530" b="44745"/>
          <a:stretch/>
        </p:blipFill>
        <p:spPr>
          <a:xfrm>
            <a:off x="666071" y="2982556"/>
            <a:ext cx="7271431" cy="419100"/>
          </a:xfrm>
          <a:prstGeom prst="rect">
            <a:avLst/>
          </a:prstGeom>
        </p:spPr>
      </p:pic>
      <p:pic>
        <p:nvPicPr>
          <p:cNvPr id="10" name="Picture 9">
            <a:extLst>
              <a:ext uri="{FF2B5EF4-FFF2-40B4-BE49-F238E27FC236}">
                <a16:creationId xmlns:a16="http://schemas.microsoft.com/office/drawing/2014/main" id="{CEAA5FE6-BEF7-8108-7037-B0783908C8F1}"/>
              </a:ext>
            </a:extLst>
          </p:cNvPr>
          <p:cNvPicPr>
            <a:picLocks noChangeAspect="1"/>
          </p:cNvPicPr>
          <p:nvPr/>
        </p:nvPicPr>
        <p:blipFill rotWithShape="1">
          <a:blip r:embed="rId14"/>
          <a:srcRect l="4456" t="39893" r="28530" b="52231"/>
          <a:stretch/>
        </p:blipFill>
        <p:spPr>
          <a:xfrm>
            <a:off x="666071" y="1703421"/>
            <a:ext cx="7271431" cy="480998"/>
          </a:xfrm>
          <a:prstGeom prst="rect">
            <a:avLst/>
          </a:prstGeom>
        </p:spPr>
      </p:pic>
      <p:pic>
        <p:nvPicPr>
          <p:cNvPr id="15" name="Recorded Sound">
            <a:hlinkClick r:id="" action="ppaction://media"/>
            <a:extLst>
              <a:ext uri="{FF2B5EF4-FFF2-40B4-BE49-F238E27FC236}">
                <a16:creationId xmlns:a16="http://schemas.microsoft.com/office/drawing/2014/main" id="{35B5E00B-B59B-C000-D96B-84A35178047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62869" y="1740720"/>
            <a:ext cx="406400" cy="406400"/>
          </a:xfrm>
          <a:prstGeom prst="rect">
            <a:avLst/>
          </a:prstGeom>
        </p:spPr>
      </p:pic>
      <p:pic>
        <p:nvPicPr>
          <p:cNvPr id="16" name="Recorded Sound">
            <a:hlinkClick r:id="" action="ppaction://media"/>
            <a:extLst>
              <a:ext uri="{FF2B5EF4-FFF2-40B4-BE49-F238E27FC236}">
                <a16:creationId xmlns:a16="http://schemas.microsoft.com/office/drawing/2014/main" id="{D411B2A5-B355-AAEE-943D-EFC94D1754AA}"/>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462869" y="2962759"/>
            <a:ext cx="406400" cy="406400"/>
          </a:xfrm>
          <a:prstGeom prst="rect">
            <a:avLst/>
          </a:prstGeom>
        </p:spPr>
      </p:pic>
      <p:pic>
        <p:nvPicPr>
          <p:cNvPr id="17" name="Recorded Sound">
            <a:hlinkClick r:id="" action="ppaction://media"/>
            <a:extLst>
              <a:ext uri="{FF2B5EF4-FFF2-40B4-BE49-F238E27FC236}">
                <a16:creationId xmlns:a16="http://schemas.microsoft.com/office/drawing/2014/main" id="{C24BD7F5-5124-FA23-8B91-0DD50CA3EEC5}"/>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62869" y="4085095"/>
            <a:ext cx="406400" cy="406400"/>
          </a:xfrm>
          <a:prstGeom prst="rect">
            <a:avLst/>
          </a:prstGeom>
        </p:spPr>
      </p:pic>
      <p:pic>
        <p:nvPicPr>
          <p:cNvPr id="18" name="Recorded Sound">
            <a:hlinkClick r:id="" action="ppaction://media"/>
            <a:extLst>
              <a:ext uri="{FF2B5EF4-FFF2-40B4-BE49-F238E27FC236}">
                <a16:creationId xmlns:a16="http://schemas.microsoft.com/office/drawing/2014/main" id="{F63EDD50-CE3B-E11F-ED68-5CF27553FA8B}"/>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9738" y="5145608"/>
            <a:ext cx="406400" cy="406400"/>
          </a:xfrm>
          <a:prstGeom prst="rect">
            <a:avLst/>
          </a:prstGeom>
        </p:spPr>
      </p:pic>
      <p:sp>
        <p:nvSpPr>
          <p:cNvPr id="5" name="Rectangle 4">
            <a:extLst>
              <a:ext uri="{FF2B5EF4-FFF2-40B4-BE49-F238E27FC236}">
                <a16:creationId xmlns:a16="http://schemas.microsoft.com/office/drawing/2014/main" id="{32EE332D-5608-8DAF-2228-FAEABEC1098F}"/>
              </a:ext>
            </a:extLst>
          </p:cNvPr>
          <p:cNvSpPr/>
          <p:nvPr/>
        </p:nvSpPr>
        <p:spPr>
          <a:xfrm>
            <a:off x="-20132" y="91067"/>
            <a:ext cx="11550821" cy="595932"/>
          </a:xfrm>
          <a:prstGeom prst="rect">
            <a:avLst/>
          </a:prstGeom>
          <a:solidFill>
            <a:srgbClr val="EEF5FB"/>
          </a:solidFill>
          <a:ln w="76200">
            <a:solidFill>
              <a:srgbClr val="C00000"/>
            </a:solidFill>
          </a:ln>
        </p:spPr>
        <p:txBody>
          <a:bodyPr wrap="square" anchor="t">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1">
                <a:ln>
                  <a:noFill/>
                </a:ln>
                <a:solidFill>
                  <a:srgbClr val="C00000"/>
                </a:solidFill>
                <a:effectLst/>
                <a:uLnTx/>
                <a:uFillTx/>
                <a:latin typeface="Calibri" panose="020F0502020204030204"/>
                <a:ea typeface="Calibri" panose="020F0502020204030204" pitchFamily="34" charset="0"/>
                <a:cs typeface="Times New Roman"/>
              </a:rPr>
              <a:t>LES RÉPONSES – THE ANSWERS</a:t>
            </a:r>
          </a:p>
        </p:txBody>
      </p:sp>
      <p:sp>
        <p:nvSpPr>
          <p:cNvPr id="13" name="TextBox 12">
            <a:extLst>
              <a:ext uri="{FF2B5EF4-FFF2-40B4-BE49-F238E27FC236}">
                <a16:creationId xmlns:a16="http://schemas.microsoft.com/office/drawing/2014/main" id="{C12256F8-616C-5E42-3C3D-F6379795D060}"/>
              </a:ext>
            </a:extLst>
          </p:cNvPr>
          <p:cNvSpPr txBox="1"/>
          <p:nvPr/>
        </p:nvSpPr>
        <p:spPr>
          <a:xfrm>
            <a:off x="1809750" y="1740720"/>
            <a:ext cx="9692992" cy="4328557"/>
          </a:xfrm>
          <a:prstGeom prst="rect">
            <a:avLst/>
          </a:prstGeom>
          <a:noFill/>
        </p:spPr>
        <p:txBody>
          <a:bodyPr wrap="square">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mon avis je crois que le règlement scolaire n’est pas passionnant.</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Je dirais que je préfère le club de théâtre car c’est captivant.</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La semaine dernière avec le collège je suis allé au musée des sciences. </a:t>
            </a:r>
          </a:p>
          <a:p>
            <a:pPr marL="0" marR="0" lvl="0" indent="0" algn="l" defTabSz="914400" rtl="0" eaLnBrk="1" fontAlgn="auto" latinLnBrk="0" hangingPunct="1">
              <a:lnSpc>
                <a:spcPct val="3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l’avenir je voudrais travailler dans un hôtel car ce serait fascinant.</a:t>
            </a:r>
          </a:p>
        </p:txBody>
      </p:sp>
      <p:sp>
        <p:nvSpPr>
          <p:cNvPr id="19" name="TextBox 18">
            <a:extLst>
              <a:ext uri="{FF2B5EF4-FFF2-40B4-BE49-F238E27FC236}">
                <a16:creationId xmlns:a16="http://schemas.microsoft.com/office/drawing/2014/main" id="{48BCCD39-B83F-424C-4AA6-1BB4DE67690E}"/>
              </a:ext>
            </a:extLst>
          </p:cNvPr>
          <p:cNvSpPr txBox="1"/>
          <p:nvPr/>
        </p:nvSpPr>
        <p:spPr>
          <a:xfrm>
            <a:off x="8264273" y="6069277"/>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=49 </a:t>
            </a:r>
            <a:r>
              <a:rPr kumimoji="0" lang="fr-FR" sz="2200" b="1" i="0" u="none" strike="noStrike" kern="1200" cap="none" spc="0" normalizeH="0" baseline="0" noProof="0" dirty="0" err="1">
                <a:ln>
                  <a:noFill/>
                </a:ln>
                <a:solidFill>
                  <a:srgbClr val="C00000"/>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0005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5"/>
                </p:tgtEl>
              </p:cMediaNode>
            </p:audio>
            <p:audio>
              <p:cMediaNode vol="80000">
                <p:cTn id="28" fill="hold" display="0">
                  <p:stCondLst>
                    <p:cond delay="indefinite"/>
                  </p:stCondLst>
                  <p:endCondLst>
                    <p:cond evt="onStopAudio" delay="0">
                      <p:tgtEl>
                        <p:sldTgt/>
                      </p:tgtEl>
                    </p:cond>
                  </p:endCondLst>
                </p:cTn>
                <p:tgtEl>
                  <p:spTgt spid="16"/>
                </p:tgtEl>
              </p:cMediaNode>
            </p:audio>
            <p:audio>
              <p:cMediaNode vol="80000">
                <p:cTn id="29" fill="hold" display="0">
                  <p:stCondLst>
                    <p:cond delay="indefinite"/>
                  </p:stCondLst>
                  <p:endCondLst>
                    <p:cond evt="onStopAudio" delay="0">
                      <p:tgtEl>
                        <p:sldTgt/>
                      </p:tgtEl>
                    </p:cond>
                  </p:endCondLst>
                </p:cTn>
                <p:tgtEl>
                  <p:spTgt spid="17"/>
                </p:tgtEl>
              </p:cMediaNode>
            </p:audio>
            <p:audio>
              <p:cMediaNode vol="80000">
                <p:cTn id="30" fill="hold" display="0">
                  <p:stCondLst>
                    <p:cond delay="indefinite"/>
                  </p:stCondLst>
                  <p:endCondLst>
                    <p:cond evt="onStopAudio" delay="0">
                      <p:tgtEl>
                        <p:sldTgt/>
                      </p:tgtEl>
                    </p:cond>
                  </p:endCondLst>
                </p:cTn>
                <p:tgtEl>
                  <p:spTgt spid="18"/>
                </p:tgtEl>
              </p:cMediaNode>
            </p:audio>
          </p:childTnLst>
        </p:cTn>
      </p:par>
    </p:tnLst>
    <p:bldLst>
      <p:bldP spid="13" grpId="0" build="p"/>
      <p:bldP spid="19"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Picture 3">
            <a:extLst>
              <a:ext uri="{FF2B5EF4-FFF2-40B4-BE49-F238E27FC236}">
                <a16:creationId xmlns:a16="http://schemas.microsoft.com/office/drawing/2014/main" id="{930AF1D7-2B34-FE06-ADD6-7526B4E254BD}"/>
              </a:ext>
            </a:extLst>
          </p:cNvPr>
          <p:cNvPicPr>
            <a:picLocks noChangeAspect="1"/>
          </p:cNvPicPr>
          <p:nvPr/>
        </p:nvPicPr>
        <p:blipFill rotWithShape="1">
          <a:blip r:embed="rId6"/>
          <a:srcRect l="4456" t="40209" b="29694"/>
          <a:stretch/>
        </p:blipFill>
        <p:spPr>
          <a:xfrm>
            <a:off x="513803" y="447007"/>
            <a:ext cx="6804757" cy="1206500"/>
          </a:xfrm>
          <a:prstGeom prst="rect">
            <a:avLst/>
          </a:prstGeom>
        </p:spPr>
      </p:pic>
      <p:sp>
        <p:nvSpPr>
          <p:cNvPr id="11" name="TextBox 10">
            <a:extLst>
              <a:ext uri="{FF2B5EF4-FFF2-40B4-BE49-F238E27FC236}">
                <a16:creationId xmlns:a16="http://schemas.microsoft.com/office/drawing/2014/main" id="{C1BF7515-619F-D28E-1632-9A7CBA068A51}"/>
              </a:ext>
            </a:extLst>
          </p:cNvPr>
          <p:cNvSpPr txBox="1"/>
          <p:nvPr/>
        </p:nvSpPr>
        <p:spPr>
          <a:xfrm>
            <a:off x="513803" y="5887773"/>
            <a:ext cx="10320226" cy="523220"/>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reach 90 words, add an opinion or a contrasting opinion.</a:t>
            </a:r>
          </a:p>
        </p:txBody>
      </p:sp>
      <p:sp>
        <p:nvSpPr>
          <p:cNvPr id="7" name="TextBox 6">
            <a:extLst>
              <a:ext uri="{FF2B5EF4-FFF2-40B4-BE49-F238E27FC236}">
                <a16:creationId xmlns:a16="http://schemas.microsoft.com/office/drawing/2014/main" id="{D4A97B16-6AA7-CDAD-1264-66C99890A3F5}"/>
              </a:ext>
            </a:extLst>
          </p:cNvPr>
          <p:cNvSpPr txBox="1"/>
          <p:nvPr/>
        </p:nvSpPr>
        <p:spPr>
          <a:xfrm>
            <a:off x="1188583" y="1608071"/>
            <a:ext cx="10721344" cy="3636060"/>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À</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mon avis je crois que le règlement scolaire n’est pas passionnant.</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Je dirais que je préfère le club de théâtre car c’est captivant.</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La semaine dernière avec le collège je suis allé au musée des sciences.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À</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l’avenir je voudrais travailler dans un hôtel car ce serait fascinant.</a:t>
            </a:r>
          </a:p>
        </p:txBody>
      </p:sp>
      <p:sp>
        <p:nvSpPr>
          <p:cNvPr id="9" name="TextBox 8">
            <a:extLst>
              <a:ext uri="{FF2B5EF4-FFF2-40B4-BE49-F238E27FC236}">
                <a16:creationId xmlns:a16="http://schemas.microsoft.com/office/drawing/2014/main" id="{31FABA5D-09DA-9A72-CF1A-080B6C9181F2}"/>
              </a:ext>
            </a:extLst>
          </p:cNvPr>
          <p:cNvSpPr txBox="1"/>
          <p:nvPr/>
        </p:nvSpPr>
        <p:spPr>
          <a:xfrm>
            <a:off x="1698593" y="1867629"/>
            <a:ext cx="10721344" cy="3636060"/>
          </a:xfrm>
          <a:prstGeom prst="rect">
            <a:avLst/>
          </a:prstGeom>
          <a:noFill/>
        </p:spPr>
        <p:txBody>
          <a:bodyPr wrap="square">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Calibri" panose="020F0502020204030204"/>
                <a:ea typeface="+mn-ea"/>
                <a:cs typeface="+mn-cs"/>
              </a:rPr>
              <a:t>Cependant c’est utile pour la discipline.</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Calibri" panose="020F0502020204030204"/>
                <a:ea typeface="+mn-ea"/>
                <a:cs typeface="+mn-cs"/>
              </a:rPr>
              <a:t>Je n’aime pas le club de danse car je pense que c’est barbant.</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Calibri" panose="020F0502020204030204"/>
                <a:ea typeface="+mn-ea"/>
                <a:cs typeface="+mn-cs"/>
              </a:rPr>
              <a:t>C’était très intéressant et j’ai adoré.</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7030A0"/>
                </a:solidFill>
                <a:effectLst/>
                <a:uLnTx/>
                <a:uFillTx/>
                <a:latin typeface="Calibri" panose="020F0502020204030204"/>
                <a:ea typeface="+mn-ea"/>
                <a:cs typeface="+mn-cs"/>
              </a:rPr>
              <a:t>Mais ce serait aussi un peu difficile et fatigant.</a:t>
            </a:r>
          </a:p>
        </p:txBody>
      </p:sp>
      <p:sp>
        <p:nvSpPr>
          <p:cNvPr id="10" name="TextBox 9">
            <a:extLst>
              <a:ext uri="{FF2B5EF4-FFF2-40B4-BE49-F238E27FC236}">
                <a16:creationId xmlns:a16="http://schemas.microsoft.com/office/drawing/2014/main" id="{CFCBFD2E-DFB4-B7E8-9E93-6E77AD02BAD4}"/>
              </a:ext>
            </a:extLst>
          </p:cNvPr>
          <p:cNvSpPr txBox="1"/>
          <p:nvPr/>
        </p:nvSpPr>
        <p:spPr>
          <a:xfrm>
            <a:off x="9777032" y="5378719"/>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7030A0"/>
                </a:solidFill>
                <a:effectLst/>
                <a:uLnTx/>
                <a:uFillTx/>
                <a:latin typeface="Calibri" panose="020F0502020204030204"/>
                <a:ea typeface="+mn-ea"/>
                <a:cs typeface="+mn-cs"/>
              </a:rPr>
              <a:t>=83 </a:t>
            </a:r>
            <a:r>
              <a:rPr kumimoji="0" lang="fr-FR" sz="2200" b="1" i="0" u="none" strike="noStrike" kern="1200" cap="none" spc="0" normalizeH="0" baseline="0" noProof="0" dirty="0" err="1">
                <a:ln>
                  <a:noFill/>
                </a:ln>
                <a:solidFill>
                  <a:srgbClr val="7030A0"/>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7030A0"/>
                </a:solidFill>
                <a:effectLst/>
                <a:uLnTx/>
                <a:uFillTx/>
                <a:latin typeface="Calibri" panose="020F0502020204030204"/>
                <a:ea typeface="+mn-ea"/>
                <a:cs typeface="+mn-cs"/>
              </a:rPr>
              <a:t>.</a:t>
            </a:r>
          </a:p>
        </p:txBody>
      </p:sp>
      <p:sp>
        <p:nvSpPr>
          <p:cNvPr id="12" name="TextBox 11">
            <a:extLst>
              <a:ext uri="{FF2B5EF4-FFF2-40B4-BE49-F238E27FC236}">
                <a16:creationId xmlns:a16="http://schemas.microsoft.com/office/drawing/2014/main" id="{019A2152-B2F4-80AE-5301-86DF9C15FAC8}"/>
              </a:ext>
            </a:extLst>
          </p:cNvPr>
          <p:cNvSpPr txBox="1"/>
          <p:nvPr/>
        </p:nvSpPr>
        <p:spPr>
          <a:xfrm>
            <a:off x="513803" y="5720085"/>
            <a:ext cx="10320226" cy="954107"/>
          </a:xfrm>
          <a:prstGeom prst="rect">
            <a:avLst/>
          </a:prstGeom>
          <a:solidFill>
            <a:srgbClr val="FFD966"/>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To reach 90 words, add an opinion or a contrasting opinion about someone else.</a:t>
            </a:r>
          </a:p>
        </p:txBody>
      </p:sp>
      <p:sp>
        <p:nvSpPr>
          <p:cNvPr id="13" name="TextBox 12">
            <a:extLst>
              <a:ext uri="{FF2B5EF4-FFF2-40B4-BE49-F238E27FC236}">
                <a16:creationId xmlns:a16="http://schemas.microsoft.com/office/drawing/2014/main" id="{E6176E1A-7367-7DE1-53F6-44E39E481004}"/>
              </a:ext>
            </a:extLst>
          </p:cNvPr>
          <p:cNvSpPr txBox="1"/>
          <p:nvPr/>
        </p:nvSpPr>
        <p:spPr>
          <a:xfrm>
            <a:off x="1698593" y="4438921"/>
            <a:ext cx="85884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En revanche mon ami a détesté car il n’aime pas les sciences.</a:t>
            </a:r>
          </a:p>
        </p:txBody>
      </p:sp>
      <p:sp>
        <p:nvSpPr>
          <p:cNvPr id="15" name="TextBox 14">
            <a:extLst>
              <a:ext uri="{FF2B5EF4-FFF2-40B4-BE49-F238E27FC236}">
                <a16:creationId xmlns:a16="http://schemas.microsoft.com/office/drawing/2014/main" id="{46E258F1-C47A-7E70-70CC-610D1447A366}"/>
              </a:ext>
            </a:extLst>
          </p:cNvPr>
          <p:cNvSpPr txBox="1"/>
          <p:nvPr/>
        </p:nvSpPr>
        <p:spPr>
          <a:xfrm>
            <a:off x="9749609" y="5412771"/>
            <a:ext cx="181686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=95 </a:t>
            </a:r>
            <a:r>
              <a:rPr kumimoji="0" lang="fr-FR" sz="22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words</a:t>
            </a:r>
            <a:r>
              <a:rPr kumimoji="0" lang="fr-FR" sz="22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55620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 calcmode="lin" valueType="num">
                                      <p:cBhvr additive="base">
                                        <p:cTn id="7" dur="500" fill="hold"/>
                                        <p:tgtEl>
                                          <p:spTgt spid="1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1">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bg/>
                                          </p:spTgt>
                                        </p:tgtEl>
                                        <p:attrNameLst>
                                          <p:attrName>style.visibility</p:attrName>
                                        </p:attrNameLst>
                                      </p:cBhvr>
                                      <p:to>
                                        <p:strVal val="visible"/>
                                      </p:to>
                                    </p:set>
                                    <p:anim calcmode="lin" valueType="num">
                                      <p:cBhvr additive="base">
                                        <p:cTn id="43" dur="500" fill="hold"/>
                                        <p:tgtEl>
                                          <p:spTgt spid="12">
                                            <p:bg/>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bg/>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xEl>
                                              <p:pRg st="0" end="0"/>
                                            </p:txEl>
                                          </p:spTgt>
                                        </p:tgtEl>
                                        <p:attrNameLst>
                                          <p:attrName>style.visibility</p:attrName>
                                        </p:attrNameLst>
                                      </p:cBhvr>
                                      <p:to>
                                        <p:strVal val="visible"/>
                                      </p:to>
                                    </p:set>
                                    <p:anim calcmode="lin" valueType="num">
                                      <p:cBhvr additive="base">
                                        <p:cTn id="49"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P spid="9" grpId="0" build="p"/>
      <p:bldP spid="10" grpId="0" build="p" animBg="1"/>
      <p:bldP spid="12" grpId="0" build="p" animBg="1"/>
      <p:bldP spid="13" grpId="0"/>
      <p:bldP spid="15" grpId="0"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Picture 15">
            <a:extLst>
              <a:ext uri="{FF2B5EF4-FFF2-40B4-BE49-F238E27FC236}">
                <a16:creationId xmlns:a16="http://schemas.microsoft.com/office/drawing/2014/main" id="{AE9B6D79-C128-C00C-5550-8B74B523E88E}"/>
              </a:ext>
            </a:extLst>
          </p:cNvPr>
          <p:cNvPicPr>
            <a:picLocks noChangeAspect="1"/>
          </p:cNvPicPr>
          <p:nvPr/>
        </p:nvPicPr>
        <p:blipFill>
          <a:blip r:embed="rId9"/>
          <a:stretch>
            <a:fillRect/>
          </a:stretch>
        </p:blipFill>
        <p:spPr>
          <a:xfrm>
            <a:off x="513803" y="205707"/>
            <a:ext cx="8040222" cy="3057952"/>
          </a:xfrm>
          <a:prstGeom prst="rect">
            <a:avLst/>
          </a:prstGeom>
        </p:spPr>
      </p:pic>
      <p:sp>
        <p:nvSpPr>
          <p:cNvPr id="17" name="TextBox 16">
            <a:extLst>
              <a:ext uri="{FF2B5EF4-FFF2-40B4-BE49-F238E27FC236}">
                <a16:creationId xmlns:a16="http://schemas.microsoft.com/office/drawing/2014/main" id="{D58C6DA5-FC13-7EDF-C806-6890612DB0DF}"/>
              </a:ext>
            </a:extLst>
          </p:cNvPr>
          <p:cNvSpPr txBox="1"/>
          <p:nvPr/>
        </p:nvSpPr>
        <p:spPr>
          <a:xfrm>
            <a:off x="480323" y="3346475"/>
            <a:ext cx="11231354" cy="267765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Read the bullet points and identify which one is in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past (PA)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which one is in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future (FU)</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which one requires an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opinion (OP)</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Complete the following sentence starters to start answering each bullet points.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Je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préfère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jouer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au…		car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c’est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J’adore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ma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je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dirais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que ma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est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 week-end dernier avec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mon</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amie …</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 week-end prochain…</a:t>
            </a:r>
          </a:p>
        </p:txBody>
      </p:sp>
      <p:sp>
        <p:nvSpPr>
          <p:cNvPr id="18" name="TextBox 17">
            <a:extLst>
              <a:ext uri="{FF2B5EF4-FFF2-40B4-BE49-F238E27FC236}">
                <a16:creationId xmlns:a16="http://schemas.microsoft.com/office/drawing/2014/main" id="{A78EC530-D3BD-7815-6BF5-24A1E819E655}"/>
              </a:ext>
            </a:extLst>
          </p:cNvPr>
          <p:cNvSpPr txBox="1"/>
          <p:nvPr/>
        </p:nvSpPr>
        <p:spPr>
          <a:xfrm>
            <a:off x="4838700" y="1914396"/>
            <a:ext cx="53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highlight>
                  <a:srgbClr val="00CC99"/>
                </a:highlight>
                <a:uLnTx/>
                <a:uFillTx/>
                <a:latin typeface="Calibri" panose="020F0502020204030204"/>
                <a:ea typeface="+mn-ea"/>
                <a:cs typeface="+mn-cs"/>
              </a:rPr>
              <a:t>PA</a:t>
            </a:r>
          </a:p>
        </p:txBody>
      </p:sp>
      <p:sp>
        <p:nvSpPr>
          <p:cNvPr id="19" name="TextBox 18">
            <a:extLst>
              <a:ext uri="{FF2B5EF4-FFF2-40B4-BE49-F238E27FC236}">
                <a16:creationId xmlns:a16="http://schemas.microsoft.com/office/drawing/2014/main" id="{A454278A-9EAD-5205-8463-4002B9396A0E}"/>
              </a:ext>
            </a:extLst>
          </p:cNvPr>
          <p:cNvSpPr txBox="1"/>
          <p:nvPr/>
        </p:nvSpPr>
        <p:spPr>
          <a:xfrm>
            <a:off x="5181600" y="2254088"/>
            <a:ext cx="533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highlight>
                  <a:srgbClr val="00CC99"/>
                </a:highlight>
                <a:uLnTx/>
                <a:uFillTx/>
                <a:latin typeface="Calibri" panose="020F0502020204030204"/>
                <a:ea typeface="+mn-ea"/>
                <a:cs typeface="+mn-cs"/>
              </a:rPr>
              <a:t>FU</a:t>
            </a:r>
          </a:p>
        </p:txBody>
      </p:sp>
      <p:sp>
        <p:nvSpPr>
          <p:cNvPr id="20" name="TextBox 19">
            <a:extLst>
              <a:ext uri="{FF2B5EF4-FFF2-40B4-BE49-F238E27FC236}">
                <a16:creationId xmlns:a16="http://schemas.microsoft.com/office/drawing/2014/main" id="{1755DB62-98C5-EC64-2C34-66398AB0F9BE}"/>
              </a:ext>
            </a:extLst>
          </p:cNvPr>
          <p:cNvSpPr txBox="1"/>
          <p:nvPr/>
        </p:nvSpPr>
        <p:spPr>
          <a:xfrm>
            <a:off x="3695700" y="1352026"/>
            <a:ext cx="635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highlight>
                  <a:srgbClr val="00CC99"/>
                </a:highlight>
                <a:uLnTx/>
                <a:uFillTx/>
                <a:latin typeface="Calibri" panose="020F0502020204030204"/>
                <a:ea typeface="+mn-ea"/>
                <a:cs typeface="+mn-cs"/>
              </a:rPr>
              <a:t>OP</a:t>
            </a:r>
          </a:p>
        </p:txBody>
      </p:sp>
      <p:sp>
        <p:nvSpPr>
          <p:cNvPr id="22" name="Text Box 5">
            <a:extLst>
              <a:ext uri="{FF2B5EF4-FFF2-40B4-BE49-F238E27FC236}">
                <a16:creationId xmlns:a16="http://schemas.microsoft.com/office/drawing/2014/main" id="{CA655875-5C94-5027-ADA7-3FF04E8C4099}"/>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23" name="MS900388269[1].wav">
            <a:hlinkClick r:id="" action="ppaction://media"/>
            <a:extLst>
              <a:ext uri="{FF2B5EF4-FFF2-40B4-BE49-F238E27FC236}">
                <a16:creationId xmlns:a16="http://schemas.microsoft.com/office/drawing/2014/main" id="{F6163C72-7F8E-F52A-5DF4-0FC51BE068DF}"/>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536354" y="6496507"/>
            <a:ext cx="144016" cy="144016"/>
          </a:xfrm>
          <a:prstGeom prst="rect">
            <a:avLst/>
          </a:prstGeom>
        </p:spPr>
      </p:pic>
      <p:sp>
        <p:nvSpPr>
          <p:cNvPr id="24" name="Rectangle 23">
            <a:extLst>
              <a:ext uri="{FF2B5EF4-FFF2-40B4-BE49-F238E27FC236}">
                <a16:creationId xmlns:a16="http://schemas.microsoft.com/office/drawing/2014/main" id="{1033706D-C6CF-A27D-5BE0-895AD935F934}"/>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13F4FDE4-AE64-78D1-C380-36B4E7B22E4C}"/>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B90598CF-93BC-C981-C21A-06D5950A2F45}"/>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charset="0"/>
              </a:rPr>
              <a:t>5 minutes</a:t>
            </a:r>
          </a:p>
        </p:txBody>
      </p:sp>
    </p:spTree>
    <p:extLst>
      <p:ext uri="{BB962C8B-B14F-4D97-AF65-F5344CB8AC3E}">
        <p14:creationId xmlns:p14="http://schemas.microsoft.com/office/powerpoint/2010/main" val="1465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22"/>
                                        </p:tgtEl>
                                        <p:attrNameLst>
                                          <p:attrName>style.visibility</p:attrName>
                                        </p:attrNameLst>
                                      </p:cBhvr>
                                      <p:to>
                                        <p:strVal val="visible"/>
                                      </p:to>
                                    </p:set>
                                  </p:childTnLst>
                                  <p:subTnLst>
                                    <p:audio>
                                      <p:cMediaNode vol="100000">
                                        <p:cTn display="0" masterRel="sameClick">
                                          <p:stCondLst>
                                            <p:cond evt="begin" delay="0">
                                              <p:tn val="32"/>
                                            </p:cond>
                                          </p:stCondLst>
                                          <p:endCondLst>
                                            <p:cond evt="onStopAudio" delay="0">
                                              <p:tgtEl>
                                                <p:sldTgt/>
                                              </p:tgtEl>
                                            </p:cond>
                                          </p:endCondLst>
                                        </p:cTn>
                                        <p:tgtEl>
                                          <p:sndTgt r:embed="rId5" name="laser.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300000"/>
                                        <p:tgtEl>
                                          <p:spTgt spid="24"/>
                                        </p:tgtEl>
                                      </p:cBhvr>
                                    </p:animEffect>
                                  </p:childTnLst>
                                </p:cTn>
                              </p:par>
                              <p:par>
                                <p:cTn id="39" presetID="1" presetClass="mediacall" presetSubtype="0" fill="hold" nodeType="withEffect">
                                  <p:stCondLst>
                                    <p:cond delay="0"/>
                                  </p:stCondLst>
                                  <p:childTnLst>
                                    <p:cmd type="call" cmd="playFrom(0.0)">
                                      <p:cBhvr>
                                        <p:cTn id="40" dur="704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1"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bldLst>
      <p:bldP spid="17" grpId="0" uiExpand="1" build="p"/>
      <p:bldP spid="18" grpId="0"/>
      <p:bldP spid="19" grpId="0"/>
      <p:bldP spid="20" grpId="0"/>
      <p:bldP spid="22" grpId="0"/>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Calibri" panose="020F0502020204030204"/>
                <a:ea typeface="+mn-ea"/>
                <a:cs typeface="Arial" charset="0"/>
              </a:rPr>
              <a:t>10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33163" y="1038511"/>
            <a:ext cx="4845823"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Apply all the strategies: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start by producing 10w per bullet points and skip 3 lines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GB" sz="2400" dirty="0">
                <a:solidFill>
                  <a:prstClr val="black"/>
                </a:solidFill>
                <a:latin typeface="Calibri" panose="020F0502020204030204"/>
              </a:rPr>
              <a:t>remove all references to ‘you’</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build-up 10w extra words by giving extra/contrasting opinions, add an extra activity, say who with, where</a:t>
            </a:r>
          </a:p>
        </p:txBody>
      </p:sp>
      <p:sp>
        <p:nvSpPr>
          <p:cNvPr id="18" name="TextBox 17">
            <a:extLst>
              <a:ext uri="{FF2B5EF4-FFF2-40B4-BE49-F238E27FC236}">
                <a16:creationId xmlns:a16="http://schemas.microsoft.com/office/drawing/2014/main" id="{76BA5876-FED8-6944-DEA7-9A3F606D1E56}"/>
              </a:ext>
            </a:extLst>
          </p:cNvPr>
          <p:cNvSpPr txBox="1"/>
          <p:nvPr/>
        </p:nvSpPr>
        <p:spPr>
          <a:xfrm>
            <a:off x="935887" y="4123760"/>
            <a:ext cx="10320226" cy="1938992"/>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Aim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use simple 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communicate clearly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answer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Give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relevant justified opinion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about each bullet point.</a:t>
            </a:r>
          </a:p>
        </p:txBody>
      </p:sp>
      <p:pic>
        <p:nvPicPr>
          <p:cNvPr id="10" name="Picture 9">
            <a:extLst>
              <a:ext uri="{FF2B5EF4-FFF2-40B4-BE49-F238E27FC236}">
                <a16:creationId xmlns:a16="http://schemas.microsoft.com/office/drawing/2014/main" id="{7F537A4F-22CB-6D9D-9BFA-0FBE0B16CE64}"/>
              </a:ext>
            </a:extLst>
          </p:cNvPr>
          <p:cNvPicPr>
            <a:picLocks noChangeAspect="1"/>
          </p:cNvPicPr>
          <p:nvPr/>
        </p:nvPicPr>
        <p:blipFill>
          <a:blip r:embed="rId14"/>
          <a:stretch>
            <a:fillRect/>
          </a:stretch>
        </p:blipFill>
        <p:spPr>
          <a:xfrm>
            <a:off x="4978987" y="1263289"/>
            <a:ext cx="6981283" cy="2655204"/>
          </a:xfrm>
          <a:prstGeom prst="rect">
            <a:avLst/>
          </a:prstGeom>
        </p:spPr>
      </p:pic>
    </p:spTree>
    <p:extLst>
      <p:ext uri="{BB962C8B-B14F-4D97-AF65-F5344CB8AC3E}">
        <p14:creationId xmlns:p14="http://schemas.microsoft.com/office/powerpoint/2010/main" val="230193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laser.wav"/>
                                        </p:tgtEl>
                                      </p:cMediaNode>
                                    </p:audio>
                                  </p:sub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600000"/>
                                        <p:tgtEl>
                                          <p:spTgt spid="14"/>
                                        </p:tgtEl>
                                      </p:cBhvr>
                                    </p:animEffect>
                                  </p:childTnLst>
                                </p:cTn>
                              </p:par>
                              <p:par>
                                <p:cTn id="12" presetID="1" presetClass="mediacall" presetSubtype="0" fill="hold" nodeType="withEffect">
                                  <p:stCondLst>
                                    <p:cond delay="0"/>
                                  </p:stCondLst>
                                  <p:childTnLst>
                                    <p:cmd type="call" cmd="playFrom(0.0)">
                                      <p:cBhvr>
                                        <p:cTn id="13"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4"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5469" y="-88099"/>
              <a:ext cx="1213651" cy="1213651"/>
            </a:xfrm>
            <a:prstGeom prst="rect">
              <a:avLst/>
            </a:prstGeom>
          </p:spPr>
        </p:pic>
      </p:grpSp>
      <p:sp>
        <p:nvSpPr>
          <p:cNvPr id="4" name="TextBox 3">
            <a:extLst>
              <a:ext uri="{FF2B5EF4-FFF2-40B4-BE49-F238E27FC236}">
                <a16:creationId xmlns:a16="http://schemas.microsoft.com/office/drawing/2014/main" id="{C80CCD41-9C53-920D-5EBE-05E188F85022}"/>
              </a:ext>
            </a:extLst>
          </p:cNvPr>
          <p:cNvSpPr txBox="1"/>
          <p:nvPr/>
        </p:nvSpPr>
        <p:spPr>
          <a:xfrm>
            <a:off x="763479" y="1366719"/>
            <a:ext cx="10860928"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Ensure you address the 4 bullet points in the 40-word and 90-word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you are not sure about what a bullet point means, you can still try to give a justified opinion about each bullet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Practise doing so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tâches ménag</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è</a:t>
            </a:r>
            <a:r>
              <a:rPr kumimoji="0" lang="fr-FR"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res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devoirs</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votre émission préférée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vos projets de voyage</a:t>
            </a:r>
          </a:p>
        </p:txBody>
      </p:sp>
      <p:sp>
        <p:nvSpPr>
          <p:cNvPr id="5" name="TextBox 4">
            <a:extLst>
              <a:ext uri="{FF2B5EF4-FFF2-40B4-BE49-F238E27FC236}">
                <a16:creationId xmlns:a16="http://schemas.microsoft.com/office/drawing/2014/main" id="{34161BCB-E865-149B-67FB-D24753F82D2D}"/>
              </a:ext>
            </a:extLst>
          </p:cNvPr>
          <p:cNvSpPr txBox="1"/>
          <p:nvPr/>
        </p:nvSpPr>
        <p:spPr>
          <a:xfrm>
            <a:off x="4152148" y="3586727"/>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n’aime pas les tâches ménagères car c’est horrible.</a:t>
            </a:r>
          </a:p>
        </p:txBody>
      </p:sp>
      <p:sp>
        <p:nvSpPr>
          <p:cNvPr id="7" name="TextBox 6">
            <a:extLst>
              <a:ext uri="{FF2B5EF4-FFF2-40B4-BE49-F238E27FC236}">
                <a16:creationId xmlns:a16="http://schemas.microsoft.com/office/drawing/2014/main" id="{6A418A61-F467-592A-DE2C-861C1D38A5D8}"/>
              </a:ext>
            </a:extLst>
          </p:cNvPr>
          <p:cNvSpPr txBox="1"/>
          <p:nvPr/>
        </p:nvSpPr>
        <p:spPr>
          <a:xfrm>
            <a:off x="4152148" y="3956756"/>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déteste les devoirs, je pense qu’ils sont barbants.</a:t>
            </a:r>
          </a:p>
        </p:txBody>
      </p:sp>
      <p:sp>
        <p:nvSpPr>
          <p:cNvPr id="9" name="TextBox 8">
            <a:extLst>
              <a:ext uri="{FF2B5EF4-FFF2-40B4-BE49-F238E27FC236}">
                <a16:creationId xmlns:a16="http://schemas.microsoft.com/office/drawing/2014/main" id="{F94315AD-2B20-9F1C-9D4A-B5888384910E}"/>
              </a:ext>
            </a:extLst>
          </p:cNvPr>
          <p:cNvSpPr txBox="1"/>
          <p:nvPr/>
        </p:nvSpPr>
        <p:spPr>
          <a:xfrm>
            <a:off x="4453988" y="4335812"/>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J’adore mon émission préférée parce que c’est super.</a:t>
            </a:r>
          </a:p>
        </p:txBody>
      </p:sp>
      <p:sp>
        <p:nvSpPr>
          <p:cNvPr id="10" name="TextBox 9">
            <a:extLst>
              <a:ext uri="{FF2B5EF4-FFF2-40B4-BE49-F238E27FC236}">
                <a16:creationId xmlns:a16="http://schemas.microsoft.com/office/drawing/2014/main" id="{7C5199CD-1C6B-29EB-AF6A-80D0C9040DAA}"/>
              </a:ext>
            </a:extLst>
          </p:cNvPr>
          <p:cNvSpPr txBox="1"/>
          <p:nvPr/>
        </p:nvSpPr>
        <p:spPr>
          <a:xfrm>
            <a:off x="4152148" y="4754698"/>
            <a:ext cx="6679310" cy="430887"/>
          </a:xfrm>
          <a:prstGeom prst="rect">
            <a:avLst/>
          </a:prstGeom>
          <a:solidFill>
            <a:srgbClr val="EEF5F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rPr>
              <a:t>Je pense que les projets de voyage </a:t>
            </a:r>
            <a:r>
              <a:rPr kumimoji="0" lang="fr-FR" sz="2200" b="1" i="0" u="none" strike="noStrike" kern="1200" cap="none" spc="0" normalizeH="0" baseline="0" noProof="0">
                <a:ln>
                  <a:noFill/>
                </a:ln>
                <a:solidFill>
                  <a:srgbClr val="C00000"/>
                </a:solidFill>
                <a:effectLst/>
                <a:uLnTx/>
                <a:uFillTx/>
                <a:latin typeface="Calibri" panose="020F0502020204030204"/>
                <a:ea typeface="+mn-ea"/>
                <a:cs typeface="+mn-cs"/>
              </a:rPr>
              <a:t>c’est important.</a:t>
            </a:r>
            <a:endParaRPr kumimoji="0" lang="fr-FR"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24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bg/>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7" grpId="0" build="p" animBg="1"/>
      <p:bldP spid="9" grpId="0" build="p" animBg="1"/>
      <p:bldP spid="10" grpId="0"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extLst>
              <p:ext uri="{D42A27DB-BD31-4B8C-83A1-F6EECF244321}">
                <p14:modId xmlns:p14="http://schemas.microsoft.com/office/powerpoint/2010/main" val="2746126546"/>
              </p:ext>
            </p:extLst>
          </p:nvPr>
        </p:nvGraphicFramePr>
        <p:xfrm>
          <a:off x="361138" y="563149"/>
          <a:ext cx="11469723" cy="6123052"/>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86225">
                  <a:extLst>
                    <a:ext uri="{9D8B030D-6E8A-4147-A177-3AD203B41FA5}">
                      <a16:colId xmlns:a16="http://schemas.microsoft.com/office/drawing/2014/main" val="111939444"/>
                    </a:ext>
                  </a:extLst>
                </a:gridCol>
                <a:gridCol w="4333383">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2400">
                          <a:solidFill>
                            <a:schemeClr val="tx1"/>
                          </a:solidFill>
                          <a:effectLst/>
                        </a:rPr>
                        <a:t>Week </a:t>
                      </a:r>
                      <a:br>
                        <a:rPr lang="en-GB" sz="2400">
                          <a:solidFill>
                            <a:schemeClr val="tx1"/>
                          </a:solidFill>
                          <a:effectLst/>
                        </a:rPr>
                      </a:br>
                      <a:r>
                        <a:rPr lang="en-GB" sz="2400">
                          <a:solidFill>
                            <a:schemeClr val="tx1"/>
                          </a:solidFill>
                          <a:effectLst/>
                        </a:rPr>
                        <a:t>Date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Module / Topic</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Writing</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2400">
                          <a:solidFill>
                            <a:schemeClr val="tx1"/>
                          </a:solidFill>
                          <a:effectLst/>
                        </a:rPr>
                        <a:t>Key language</a:t>
                      </a:r>
                      <a:endParaRPr lang="en-GB"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dirty="0">
                          <a:solidFill>
                            <a:schemeClr val="tx1"/>
                          </a:solidFill>
                          <a:effectLst/>
                        </a:rPr>
                        <a:t>WEEK 8</a:t>
                      </a:r>
                      <a:br>
                        <a:rPr lang="en-GB" sz="2400" dirty="0">
                          <a:solidFill>
                            <a:schemeClr val="tx1"/>
                          </a:solidFill>
                          <a:effectLst/>
                        </a:rPr>
                      </a:br>
                      <a:endParaRPr lang="en-GB" sz="2400" dirty="0">
                        <a:solidFill>
                          <a:schemeClr val="tx1"/>
                        </a:solidFill>
                        <a:effectLst/>
                      </a:endParaRPr>
                    </a:p>
                    <a:p>
                      <a:pPr>
                        <a:lnSpc>
                          <a:spcPct val="107000"/>
                        </a:lnSpc>
                        <a:spcAft>
                          <a:spcPts val="800"/>
                        </a:spcAft>
                      </a:pPr>
                      <a:r>
                        <a:rPr lang="en-GB" sz="2400" dirty="0">
                          <a:solidFill>
                            <a:schemeClr val="tx1"/>
                          </a:solidFill>
                          <a:effectLst/>
                        </a:rPr>
                        <a:t>11/12/23</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Family and hobbies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Q1 photo description: writing other statements: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beau/mauvais/chaud/froid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y a beaucoup de gens,  </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3rd person singular and plural with 'être' + adjectives (content/triste)</a:t>
                      </a: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Il/Elle est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Ils sont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content / triste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Il fait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beau / mauvais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chaud / froid</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Hobbies and past and future weekends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Q3 translation: focus on accuracy of key verbs in the near future tense</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spcAft>
                          <a:spcPts val="800"/>
                        </a:spcAft>
                        <a:buFont typeface="Wingdings" panose="05000000000000000000" pitchFamily="2" charset="2"/>
                        <a:buChar char=""/>
                      </a:pPr>
                      <a:r>
                        <a:rPr lang="fr-CA"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ALLER/</a:t>
                      </a:r>
                      <a:r>
                        <a:rPr lang="fr-CA"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je,il,elle,on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10423075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translate key verbs in the future tense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032888" y="298357"/>
            <a:ext cx="506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F5ABBA5-B272-C5D7-9397-9B2E6A622279}"/>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they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 (+weather)</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Rectangle 1">
            <a:extLst>
              <a:ext uri="{FF2B5EF4-FFF2-40B4-BE49-F238E27FC236}">
                <a16:creationId xmlns:a16="http://schemas.microsoft.com/office/drawing/2014/main" id="{3702EB94-15B1-25AB-7AB4-9BB2D5D55AA7}"/>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 sentences into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photo there is 1 family = Sur la photo il y a 1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photo, there are 3 people.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photo, there is a girl.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 also a woman.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She is happy.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They are sad.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weather is good. =</a:t>
            </a:r>
          </a:p>
        </p:txBody>
      </p:sp>
    </p:spTree>
    <p:extLst>
      <p:ext uri="{BB962C8B-B14F-4D97-AF65-F5344CB8AC3E}">
        <p14:creationId xmlns:p14="http://schemas.microsoft.com/office/powerpoint/2010/main" val="1737703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C1C0BA-00E4-3E5C-319C-EDF08D08C514}"/>
              </a:ext>
            </a:extLst>
          </p:cNvPr>
          <p:cNvSpPr/>
          <p:nvPr/>
        </p:nvSpPr>
        <p:spPr>
          <a:xfrm>
            <a:off x="8919410" y="2930097"/>
            <a:ext cx="3155285" cy="3590228"/>
          </a:xfrm>
          <a:prstGeom prst="rect">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dirty="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Comment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dit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she is</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they are</a:t>
            </a:r>
          </a:p>
          <a:p>
            <a:pPr marL="457200" marR="0" lvl="0" indent="-457200" algn="l" defTabSz="914400" rtl="0" eaLnBrk="1" fontAlgn="auto" latinLnBrk="0" hangingPunct="1">
              <a:lnSpc>
                <a:spcPct val="100000"/>
              </a:lnSpc>
              <a:spcBef>
                <a:spcPts val="0"/>
              </a:spcBef>
              <a:spcAft>
                <a:spcPts val="0"/>
              </a:spcAft>
              <a:buClrTx/>
              <a:buSzTx/>
              <a:buFont typeface="+mj-lt"/>
              <a:buAutoNum type="alphaL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it is (+weather)</a:t>
            </a:r>
          </a:p>
        </p:txBody>
      </p:sp>
      <p:sp>
        <p:nvSpPr>
          <p:cNvPr id="4" name="Rectangle 3">
            <a:extLst>
              <a:ext uri="{FF2B5EF4-FFF2-40B4-BE49-F238E27FC236}">
                <a16:creationId xmlns:a16="http://schemas.microsoft.com/office/drawing/2014/main" id="{31F1D16F-16F0-CB80-8660-CB4ED44874EF}"/>
              </a:ext>
            </a:extLst>
          </p:cNvPr>
          <p:cNvSpPr/>
          <p:nvPr/>
        </p:nvSpPr>
        <p:spPr>
          <a:xfrm>
            <a:off x="95701" y="1320440"/>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knowing how to describe a photo for the writing paper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a:ln>
                  <a:noFill/>
                </a:ln>
                <a:solidFill>
                  <a:prstClr val="black"/>
                </a:solidFill>
                <a:effectLst/>
                <a:uLnTx/>
                <a:uFillTx/>
                <a:latin typeface="Calibri" panose="020F0502020204030204"/>
                <a:ea typeface="+mn-ea"/>
                <a:cs typeface="+mn-cs"/>
              </a:rPr>
              <a:t>being able to translate key verbs in the past tense		</a:t>
            </a:r>
            <a:r>
              <a:rPr kumimoji="0" lang="en-GB" sz="2800" b="1" i="0" u="none" strike="noStrike" kern="1200" cap="none" spc="0" normalizeH="0" baseline="0" noProof="0">
                <a:ln>
                  <a:noFill/>
                </a:ln>
                <a:solidFill>
                  <a:prstClr val="black"/>
                </a:solidFill>
                <a:effectLst/>
                <a:uLnTx/>
                <a:uFillTx/>
                <a:latin typeface="Calibri" panose="020F0502020204030204"/>
                <a:ea typeface="+mn-ea"/>
                <a:cs typeface="+mn-cs"/>
              </a:rPr>
              <a:t>Q3 Translation</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3" name="Rectangle 12">
            <a:extLst>
              <a:ext uri="{FF2B5EF4-FFF2-40B4-BE49-F238E27FC236}">
                <a16:creationId xmlns:a16="http://schemas.microsoft.com/office/drawing/2014/main" id="{44CD1954-8856-8CC1-BDFF-C133C3DDBCE4}"/>
              </a:ext>
            </a:extLst>
          </p:cNvPr>
          <p:cNvSpPr/>
          <p:nvPr/>
        </p:nvSpPr>
        <p:spPr>
          <a:xfrm>
            <a:off x="117304" y="2930097"/>
            <a:ext cx="8641685" cy="3590228"/>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Do Now:</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Translate the sentences into French.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photo there is 1 family = Sur la photo il y a 1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famille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photo, there are 3 people.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photo, there is a girl.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there is also a woman.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She is happy.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They are sad.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weather is good. =</a:t>
            </a: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sp>
        <p:nvSpPr>
          <p:cNvPr id="2" name="TextBox 1">
            <a:extLst>
              <a:ext uri="{FF2B5EF4-FFF2-40B4-BE49-F238E27FC236}">
                <a16:creationId xmlns:a16="http://schemas.microsoft.com/office/drawing/2014/main" id="{BA863289-2B7F-8D93-7315-C36AC2235ADE}"/>
              </a:ext>
            </a:extLst>
          </p:cNvPr>
          <p:cNvSpPr txBox="1"/>
          <p:nvPr/>
        </p:nvSpPr>
        <p:spPr>
          <a:xfrm>
            <a:off x="1371600" y="636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3" name="TextBox 2">
            <a:extLst>
              <a:ext uri="{FF2B5EF4-FFF2-40B4-BE49-F238E27FC236}">
                <a16:creationId xmlns:a16="http://schemas.microsoft.com/office/drawing/2014/main" id="{AFBF6FE5-97F5-4C97-C07F-EA819DEE0EB3}"/>
              </a:ext>
            </a:extLst>
          </p:cNvPr>
          <p:cNvSpPr txBox="1"/>
          <p:nvPr/>
        </p:nvSpPr>
        <p:spPr>
          <a:xfrm>
            <a:off x="4933634" y="4089996"/>
            <a:ext cx="45001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3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personnes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7" name="TextBox 6">
            <a:extLst>
              <a:ext uri="{FF2B5EF4-FFF2-40B4-BE49-F238E27FC236}">
                <a16:creationId xmlns:a16="http://schemas.microsoft.com/office/drawing/2014/main" id="{538E814C-41D6-D585-D7E1-1175C3869735}"/>
              </a:ext>
            </a:extLst>
          </p:cNvPr>
          <p:cNvSpPr txBox="1"/>
          <p:nvPr/>
        </p:nvSpPr>
        <p:spPr>
          <a:xfrm>
            <a:off x="4307523" y="4472750"/>
            <a:ext cx="46412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une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fille.</a:t>
            </a:r>
          </a:p>
        </p:txBody>
      </p:sp>
      <p:sp>
        <p:nvSpPr>
          <p:cNvPr id="9" name="TextBox 8">
            <a:extLst>
              <a:ext uri="{FF2B5EF4-FFF2-40B4-BE49-F238E27FC236}">
                <a16:creationId xmlns:a16="http://schemas.microsoft.com/office/drawing/2014/main" id="{F8259879-8440-AEE8-380C-68F968FBC76E}"/>
              </a:ext>
            </a:extLst>
          </p:cNvPr>
          <p:cNvSpPr txBox="1"/>
          <p:nvPr/>
        </p:nvSpPr>
        <p:spPr>
          <a:xfrm>
            <a:off x="3720765" y="4878941"/>
            <a:ext cx="4061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Il y 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aussi</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une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femme.</a:t>
            </a:r>
          </a:p>
        </p:txBody>
      </p:sp>
      <p:sp>
        <p:nvSpPr>
          <p:cNvPr id="10" name="TextBox 9">
            <a:extLst>
              <a:ext uri="{FF2B5EF4-FFF2-40B4-BE49-F238E27FC236}">
                <a16:creationId xmlns:a16="http://schemas.microsoft.com/office/drawing/2014/main" id="{BDBFB24B-16CF-D408-4A47-D9F5A07E3812}"/>
              </a:ext>
            </a:extLst>
          </p:cNvPr>
          <p:cNvSpPr txBox="1"/>
          <p:nvPr/>
        </p:nvSpPr>
        <p:spPr>
          <a:xfrm>
            <a:off x="2548034" y="5204060"/>
            <a:ext cx="31600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Elle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est</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contente</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E2CD27C6-78AB-63E9-41C1-57A4DE380BD9}"/>
              </a:ext>
            </a:extLst>
          </p:cNvPr>
          <p:cNvSpPr txBox="1"/>
          <p:nvPr/>
        </p:nvSpPr>
        <p:spPr>
          <a:xfrm>
            <a:off x="2597316" y="5563376"/>
            <a:ext cx="40612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Ils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Elles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sont</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tristes.</a:t>
            </a:r>
          </a:p>
        </p:txBody>
      </p:sp>
      <p:sp>
        <p:nvSpPr>
          <p:cNvPr id="15" name="TextBox 14">
            <a:extLst>
              <a:ext uri="{FF2B5EF4-FFF2-40B4-BE49-F238E27FC236}">
                <a16:creationId xmlns:a16="http://schemas.microsoft.com/office/drawing/2014/main" id="{924696BF-F122-3E06-84FF-159411A60C7D}"/>
              </a:ext>
            </a:extLst>
          </p:cNvPr>
          <p:cNvSpPr txBox="1"/>
          <p:nvPr/>
        </p:nvSpPr>
        <p:spPr>
          <a:xfrm>
            <a:off x="3586766" y="5969567"/>
            <a:ext cx="32712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Il fait beau. </a:t>
            </a:r>
          </a:p>
        </p:txBody>
      </p:sp>
      <p:sp>
        <p:nvSpPr>
          <p:cNvPr id="16" name="TextBox 15">
            <a:extLst>
              <a:ext uri="{FF2B5EF4-FFF2-40B4-BE49-F238E27FC236}">
                <a16:creationId xmlns:a16="http://schemas.microsoft.com/office/drawing/2014/main" id="{3976884E-3E56-4F20-EB72-8F3DB534339D}"/>
              </a:ext>
            </a:extLst>
          </p:cNvPr>
          <p:cNvSpPr txBox="1"/>
          <p:nvPr/>
        </p:nvSpPr>
        <p:spPr>
          <a:xfrm>
            <a:off x="10422048" y="3754814"/>
            <a:ext cx="124348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
        <p:nvSpPr>
          <p:cNvPr id="17" name="TextBox 16">
            <a:extLst>
              <a:ext uri="{FF2B5EF4-FFF2-40B4-BE49-F238E27FC236}">
                <a16:creationId xmlns:a16="http://schemas.microsoft.com/office/drawing/2014/main" id="{7F4D687A-A8DC-463D-87A0-5DC62611F954}"/>
              </a:ext>
            </a:extLst>
          </p:cNvPr>
          <p:cNvSpPr txBox="1"/>
          <p:nvPr/>
        </p:nvSpPr>
        <p:spPr>
          <a:xfrm>
            <a:off x="10911279" y="4082531"/>
            <a:ext cx="1368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
        <p:nvSpPr>
          <p:cNvPr id="18" name="TextBox 17">
            <a:extLst>
              <a:ext uri="{FF2B5EF4-FFF2-40B4-BE49-F238E27FC236}">
                <a16:creationId xmlns:a16="http://schemas.microsoft.com/office/drawing/2014/main" id="{436E1F56-6B7D-D239-AEEA-C8BDCAE7DE29}"/>
              </a:ext>
            </a:extLst>
          </p:cNvPr>
          <p:cNvSpPr txBox="1"/>
          <p:nvPr/>
        </p:nvSpPr>
        <p:spPr>
          <a:xfrm>
            <a:off x="10399295" y="4494378"/>
            <a:ext cx="144000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c’est</a:t>
            </a:r>
          </a:p>
        </p:txBody>
      </p:sp>
      <p:sp>
        <p:nvSpPr>
          <p:cNvPr id="19" name="TextBox 18">
            <a:extLst>
              <a:ext uri="{FF2B5EF4-FFF2-40B4-BE49-F238E27FC236}">
                <a16:creationId xmlns:a16="http://schemas.microsoft.com/office/drawing/2014/main" id="{43A05575-726A-2D14-823A-AB94C9A35EB0}"/>
              </a:ext>
            </a:extLst>
          </p:cNvPr>
          <p:cNvSpPr txBox="1"/>
          <p:nvPr/>
        </p:nvSpPr>
        <p:spPr>
          <a:xfrm>
            <a:off x="10213618" y="4865815"/>
            <a:ext cx="145191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est</a:t>
            </a:r>
          </a:p>
        </p:txBody>
      </p:sp>
      <p:sp>
        <p:nvSpPr>
          <p:cNvPr id="20" name="TextBox 19">
            <a:extLst>
              <a:ext uri="{FF2B5EF4-FFF2-40B4-BE49-F238E27FC236}">
                <a16:creationId xmlns:a16="http://schemas.microsoft.com/office/drawing/2014/main" id="{5E728E38-EF55-E4F8-3F33-2C82A2A9C9EA}"/>
              </a:ext>
            </a:extLst>
          </p:cNvPr>
          <p:cNvSpPr txBox="1"/>
          <p:nvPr/>
        </p:nvSpPr>
        <p:spPr>
          <a:xfrm>
            <a:off x="10327462" y="5227844"/>
            <a:ext cx="1512000"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elle est</a:t>
            </a:r>
          </a:p>
        </p:txBody>
      </p:sp>
      <p:sp>
        <p:nvSpPr>
          <p:cNvPr id="21" name="TextBox 20">
            <a:extLst>
              <a:ext uri="{FF2B5EF4-FFF2-40B4-BE49-F238E27FC236}">
                <a16:creationId xmlns:a16="http://schemas.microsoft.com/office/drawing/2014/main" id="{EED8DFD0-1D03-71A2-923A-BCC03418275E}"/>
              </a:ext>
            </a:extLst>
          </p:cNvPr>
          <p:cNvSpPr txBox="1"/>
          <p:nvPr/>
        </p:nvSpPr>
        <p:spPr>
          <a:xfrm>
            <a:off x="10497052" y="5589873"/>
            <a:ext cx="21098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ils/elles sont</a:t>
            </a:r>
          </a:p>
        </p:txBody>
      </p:sp>
      <p:sp>
        <p:nvSpPr>
          <p:cNvPr id="12" name="TextBox 11">
            <a:extLst>
              <a:ext uri="{FF2B5EF4-FFF2-40B4-BE49-F238E27FC236}">
                <a16:creationId xmlns:a16="http://schemas.microsoft.com/office/drawing/2014/main" id="{9B0083A0-AB39-B886-B947-7541E2420FE1}"/>
              </a:ext>
            </a:extLst>
          </p:cNvPr>
          <p:cNvSpPr txBox="1"/>
          <p:nvPr/>
        </p:nvSpPr>
        <p:spPr>
          <a:xfrm>
            <a:off x="9433742" y="6330461"/>
            <a:ext cx="1092264" cy="461665"/>
          </a:xfrm>
          <a:prstGeom prst="rect">
            <a:avLst/>
          </a:prstGeom>
          <a:solidFill>
            <a:srgbClr val="BDD7E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fait</a:t>
            </a:r>
          </a:p>
        </p:txBody>
      </p:sp>
    </p:spTree>
    <p:extLst>
      <p:ext uri="{BB962C8B-B14F-4D97-AF65-F5344CB8AC3E}">
        <p14:creationId xmlns:p14="http://schemas.microsoft.com/office/powerpoint/2010/main" val="109251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15" grpId="0"/>
      <p:bldP spid="16" grpId="0" animBg="1"/>
      <p:bldP spid="17" grpId="0" animBg="1"/>
      <p:bldP spid="18" grpId="0" animBg="1"/>
      <p:bldP spid="19" grpId="0" animBg="1"/>
      <p:bldP spid="20" grpId="0" animBg="1"/>
      <p:bldP spid="2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9" name="Picture 8">
            <a:extLst>
              <a:ext uri="{FF2B5EF4-FFF2-40B4-BE49-F238E27FC236}">
                <a16:creationId xmlns:a16="http://schemas.microsoft.com/office/drawing/2014/main" id="{0257DD40-8623-D091-5EF2-3CD4EC7232A7}"/>
              </a:ext>
            </a:extLst>
          </p:cNvPr>
          <p:cNvPicPr>
            <a:picLocks noChangeAspect="1"/>
          </p:cNvPicPr>
          <p:nvPr/>
        </p:nvPicPr>
        <p:blipFill>
          <a:blip r:embed="rId6"/>
          <a:stretch>
            <a:fillRect/>
          </a:stretch>
        </p:blipFill>
        <p:spPr>
          <a:xfrm>
            <a:off x="572532" y="1233413"/>
            <a:ext cx="11283518" cy="2693029"/>
          </a:xfrm>
          <a:prstGeom prst="rect">
            <a:avLst/>
          </a:prstGeom>
        </p:spPr>
      </p:pic>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0" name="TextBox 9">
            <a:extLst>
              <a:ext uri="{FF2B5EF4-FFF2-40B4-BE49-F238E27FC236}">
                <a16:creationId xmlns:a16="http://schemas.microsoft.com/office/drawing/2014/main" id="{3B824C8A-EA64-385D-6C30-EB18485A1AA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rPr>
              <a:t>example: </a:t>
            </a:r>
            <a:r>
              <a:rPr lang="en-GB" sz="2400" b="1">
                <a:solidFill>
                  <a:prstClr val="black"/>
                </a:solidFill>
                <a:latin typeface="Calibri" panose="020F0502020204030204"/>
              </a:rPr>
              <a:t>I</a:t>
            </a:r>
            <a:r>
              <a:rPr lang="en-GB" sz="2400" b="1">
                <a:solidFill>
                  <a:srgbClr val="C00000"/>
                </a:solidFill>
                <a:latin typeface="Calibri" panose="020F0502020204030204"/>
              </a:rPr>
              <a:t>l y a </a:t>
            </a:r>
            <a:r>
              <a:rPr kumimoji="0" lang="en-GB" sz="2400" b="1" i="0" u="none" strike="noStrike" kern="1200" cap="none" spc="0" normalizeH="0" baseline="0" noProof="0">
                <a:ln>
                  <a:noFill/>
                </a:ln>
                <a:solidFill>
                  <a:prstClr val="black"/>
                </a:solidFill>
                <a:effectLst/>
                <a:uLnTx/>
                <a:uFillTx/>
                <a:latin typeface="Calibri" panose="020F0502020204030204"/>
              </a:rPr>
              <a:t>4 </a:t>
            </a:r>
            <a:r>
              <a:rPr kumimoji="0" lang="en-GB" sz="2400" b="1" i="0" u="none" strike="noStrike" kern="1200" cap="none" spc="0" normalizeH="0" baseline="0" noProof="0" err="1">
                <a:ln>
                  <a:noFill/>
                </a:ln>
                <a:solidFill>
                  <a:prstClr val="black"/>
                </a:solidFill>
                <a:effectLst/>
                <a:uLnTx/>
                <a:uFillTx/>
                <a:latin typeface="Calibri" panose="020F0502020204030204"/>
              </a:rPr>
              <a:t>p</a:t>
            </a:r>
            <a:r>
              <a:rPr kumimoji="0" lang="en-GB" sz="2400" b="1" i="0" u="none" strike="noStrike" kern="1200" cap="none" spc="0" normalizeH="0" baseline="0" noProof="0" err="1">
                <a:ln>
                  <a:noFill/>
                </a:ln>
                <a:solidFill>
                  <a:srgbClr val="C00000"/>
                </a:solidFill>
                <a:effectLst/>
                <a:uLnTx/>
                <a:uFillTx/>
                <a:latin typeface="Calibri" panose="020F0502020204030204"/>
              </a:rPr>
              <a:t>ersonnes</a:t>
            </a:r>
            <a:r>
              <a:rPr kumimoji="0" lang="en-GB" sz="2400" b="1" i="0" u="none" strike="noStrike" kern="1200" cap="none" spc="0" normalizeH="0" baseline="0" noProof="0">
                <a:ln>
                  <a:noFill/>
                </a:ln>
                <a:solidFill>
                  <a:srgbClr val="C00000"/>
                </a:solidFill>
                <a:effectLst/>
                <a:uLnTx/>
                <a:uFillTx/>
                <a:latin typeface="Calibri" panose="020F0502020204030204"/>
              </a:rPr>
              <a:t>.</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3 f________.</a:t>
            </a:r>
            <a:r>
              <a:rPr kumimoji="0" lang="en-GB" sz="2400" b="1" i="0" u="none" strike="noStrike" kern="1200" cap="none" spc="0" normalizeH="0" baseline="0" noProof="0">
                <a:ln>
                  <a:noFill/>
                </a:ln>
                <a:solidFill>
                  <a:srgbClr val="C00000"/>
                </a:solidFill>
                <a:effectLst/>
                <a:uLnTx/>
                <a:uFillTx/>
                <a:latin typeface="Calibri" panose="020F0502020204030204"/>
              </a:rPr>
              <a:t> </a:t>
            </a:r>
            <a:r>
              <a:rPr kumimoji="0" lang="en-GB" sz="2400" b="1" i="0" u="none" strike="noStrike" kern="1200" cap="none" spc="0" normalizeH="0" baseline="0" noProof="0">
                <a:ln>
                  <a:noFill/>
                </a:ln>
                <a:solidFill>
                  <a:prstClr val="black"/>
                </a:solidFill>
                <a:effectLst/>
                <a:uLnTx/>
                <a:uFillTx/>
                <a:latin typeface="Calibri" panose="020F0502020204030204"/>
              </a:rPr>
              <a:t>		5. E___ e__ t____.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2 g______________.	6. </a:t>
            </a:r>
            <a:r>
              <a:rPr lang="en-GB" sz="2400" b="1">
                <a:solidFill>
                  <a:prstClr val="black"/>
                </a:solidFill>
                <a:latin typeface="Calibri" panose="020F0502020204030204"/>
              </a:rPr>
              <a:t>I__ s___ g_____.</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5 e____________. 		7. E</a:t>
            </a:r>
            <a:r>
              <a:rPr lang="en-GB" sz="2400" b="1">
                <a:solidFill>
                  <a:prstClr val="black"/>
                </a:solidFill>
                <a:latin typeface="Calibri" panose="020F0502020204030204"/>
              </a:rPr>
              <a:t>___ s____ p____</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3 a______.			8. </a:t>
            </a:r>
            <a:r>
              <a:rPr lang="en-GB" sz="2400" b="1">
                <a:solidFill>
                  <a:prstClr val="black"/>
                </a:solidFill>
                <a:latin typeface="Calibri" panose="020F0502020204030204"/>
              </a:rPr>
              <a:t>I_ f____ b____.</a:t>
            </a:r>
            <a:endParaRPr kumimoji="0" lang="en-GB" sz="2400" b="1" i="0" u="none" strike="noStrike" kern="1200" cap="none" spc="0" normalizeH="0" baseline="0" noProof="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2827516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75460"/>
            <a:ext cx="10605482" cy="6718896"/>
            <a:chOff x="1469214" y="75460"/>
            <a:chExt cx="10605482" cy="671889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7546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16" name="Rectangle: Rounded Corners 15">
            <a:extLst>
              <a:ext uri="{FF2B5EF4-FFF2-40B4-BE49-F238E27FC236}">
                <a16:creationId xmlns:a16="http://schemas.microsoft.com/office/drawing/2014/main" id="{316156CA-4FA3-3B9B-A030-3698044B71B2}"/>
              </a:ext>
            </a:extLst>
          </p:cNvPr>
          <p:cNvSpPr/>
          <p:nvPr/>
        </p:nvSpPr>
        <p:spPr>
          <a:xfrm>
            <a:off x="117304" y="1411511"/>
            <a:ext cx="3792224" cy="3326092"/>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9AC07B5-38AA-576D-E072-8D16C8975AF4}"/>
              </a:ext>
            </a:extLst>
          </p:cNvPr>
          <p:cNvSpPr txBox="1"/>
          <p:nvPr/>
        </p:nvSpPr>
        <p:spPr>
          <a:xfrm>
            <a:off x="163015" y="1509101"/>
            <a:ext cx="3746512" cy="3078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 …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There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is</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/are…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1/2/3/4 personnes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person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femme(s)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woman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women</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homme(s)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man/men</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fille(s)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girl(s)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garçon(s)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boy(s)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enfants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1/2/3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child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ren</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1/2/3 ami(e)(s)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1/2/3</a:t>
            </a: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père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father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 mère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mother</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parents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grands-parents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grandparents</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0" name="TextBox 19">
            <a:extLst>
              <a:ext uri="{FF2B5EF4-FFF2-40B4-BE49-F238E27FC236}">
                <a16:creationId xmlns:a16="http://schemas.microsoft.com/office/drawing/2014/main" id="{B222F7E4-9EC0-B106-80D0-8D17B14C0A86}"/>
              </a:ext>
            </a:extLst>
          </p:cNvPr>
          <p:cNvSpPr txBox="1"/>
          <p:nvPr/>
        </p:nvSpPr>
        <p:spPr>
          <a:xfrm>
            <a:off x="12394042" y="1411511"/>
            <a:ext cx="3138058" cy="141513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fait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beau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good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mauvais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bad</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weather</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chaud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hot</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froid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cold</a:t>
            </a:r>
          </a:p>
        </p:txBody>
      </p:sp>
      <p:sp>
        <p:nvSpPr>
          <p:cNvPr id="21" name="Rectangle: Rounded Corners 20">
            <a:extLst>
              <a:ext uri="{FF2B5EF4-FFF2-40B4-BE49-F238E27FC236}">
                <a16:creationId xmlns:a16="http://schemas.microsoft.com/office/drawing/2014/main" id="{983FC489-A86C-A90B-3334-EF7395E09681}"/>
              </a:ext>
            </a:extLst>
          </p:cNvPr>
          <p:cNvSpPr/>
          <p:nvPr/>
        </p:nvSpPr>
        <p:spPr>
          <a:xfrm>
            <a:off x="12265503" y="1411511"/>
            <a:ext cx="3266598" cy="1549305"/>
          </a:xfrm>
          <a:prstGeom prst="roundRect">
            <a:avLst>
              <a:gd name="adj" fmla="val 869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E2E6E59-85E9-16BC-9570-F9267BD800A4}"/>
              </a:ext>
            </a:extLst>
          </p:cNvPr>
          <p:cNvSpPr txBox="1"/>
          <p:nvPr/>
        </p:nvSpPr>
        <p:spPr>
          <a:xfrm>
            <a:off x="4228405" y="1435140"/>
            <a:ext cx="2968603" cy="3539815"/>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Mood</a:t>
            </a:r>
            <a:endPar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Elle/il est …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is</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Elles/ils sont …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are</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content(e)(s)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happy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sad</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grand(e)(s)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tall</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petit(e)(s)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Description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a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He/</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She</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has</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 ont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They</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have</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courts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short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cheveux longs	</a:t>
            </a:r>
            <a:r>
              <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long </a:t>
            </a:r>
            <a:r>
              <a:rPr kumimoji="0" lang="fr-CM"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hair</a:t>
            </a: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CM"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les yeux marron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brown eyes</a:t>
            </a:r>
            <a:endPar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fr-CM"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5" name="Rectangle: Rounded Corners 24">
            <a:extLst>
              <a:ext uri="{FF2B5EF4-FFF2-40B4-BE49-F238E27FC236}">
                <a16:creationId xmlns:a16="http://schemas.microsoft.com/office/drawing/2014/main" id="{07445F42-920A-9527-FECA-ED248AA5E189}"/>
              </a:ext>
            </a:extLst>
          </p:cNvPr>
          <p:cNvSpPr/>
          <p:nvPr/>
        </p:nvSpPr>
        <p:spPr>
          <a:xfrm>
            <a:off x="4169100" y="1411511"/>
            <a:ext cx="3104991" cy="3326093"/>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9DD5277-F84E-11EA-A230-3A6F3505FFDB}"/>
              </a:ext>
            </a:extLst>
          </p:cNvPr>
          <p:cNvSpPr txBox="1"/>
          <p:nvPr/>
        </p:nvSpPr>
        <p:spPr>
          <a:xfrm>
            <a:off x="7592968" y="1449213"/>
            <a:ext cx="4238248" cy="3138680"/>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OR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à</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maison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piscine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 cantine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canteen</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OR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a:t>
            </a:r>
            <a:endPar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collège</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school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parc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Il/Elle est </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dans OR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sont</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dans</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bureau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an office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 cabinet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a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doctor’s</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cabinet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restaurant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hôtel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hotel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un magasin</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 shop</a:t>
            </a:r>
          </a:p>
        </p:txBody>
      </p:sp>
      <p:sp>
        <p:nvSpPr>
          <p:cNvPr id="5" name="Rectangle: Rounded Corners 4">
            <a:extLst>
              <a:ext uri="{FF2B5EF4-FFF2-40B4-BE49-F238E27FC236}">
                <a16:creationId xmlns:a16="http://schemas.microsoft.com/office/drawing/2014/main" id="{6591EFF8-6871-B221-15C7-F77A3143EBCA}"/>
              </a:ext>
            </a:extLst>
          </p:cNvPr>
          <p:cNvSpPr/>
          <p:nvPr/>
        </p:nvSpPr>
        <p:spPr>
          <a:xfrm>
            <a:off x="7533665" y="1420457"/>
            <a:ext cx="4495320" cy="3303665"/>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9395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2"/>
          <a:srcRect t="54395"/>
          <a:stretch/>
        </p:blipFill>
        <p:spPr>
          <a:xfrm>
            <a:off x="6335615" y="2461152"/>
            <a:ext cx="5624655" cy="3377098"/>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Before the Christmas break, we practised the photo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Use the strategies you can remember to answer Q1 successfully. </a:t>
            </a:r>
          </a:p>
        </p:txBody>
      </p:sp>
      <p:pic>
        <p:nvPicPr>
          <p:cNvPr id="4" name="Picture 3">
            <a:extLst>
              <a:ext uri="{FF2B5EF4-FFF2-40B4-BE49-F238E27FC236}">
                <a16:creationId xmlns:a16="http://schemas.microsoft.com/office/drawing/2014/main" id="{DF2F8723-F7C1-1267-3A27-5B543D14DF38}"/>
              </a:ext>
            </a:extLst>
          </p:cNvPr>
          <p:cNvPicPr>
            <a:picLocks noChangeAspect="1"/>
          </p:cNvPicPr>
          <p:nvPr/>
        </p:nvPicPr>
        <p:blipFill>
          <a:blip r:embed="rId14"/>
          <a:stretch>
            <a:fillRect/>
          </a:stretch>
        </p:blipFill>
        <p:spPr>
          <a:xfrm>
            <a:off x="366116" y="1730920"/>
            <a:ext cx="5655643" cy="4107330"/>
          </a:xfrm>
          <a:prstGeom prst="rect">
            <a:avLst/>
          </a:prstGeom>
        </p:spPr>
      </p:pic>
    </p:spTree>
    <p:extLst>
      <p:ext uri="{BB962C8B-B14F-4D97-AF65-F5344CB8AC3E}">
        <p14:creationId xmlns:p14="http://schemas.microsoft.com/office/powerpoint/2010/main" val="102681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1202640"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Reminder: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 Foundation, you will describe a photo in: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the speaking exam, for the photo card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the writing exam, in the first question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The expectations are different, as in the writing, you are allowed to use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GB"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il y a</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 4 times, followed by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a noun</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4" name="Picture 3">
            <a:extLst>
              <a:ext uri="{FF2B5EF4-FFF2-40B4-BE49-F238E27FC236}">
                <a16:creationId xmlns:a16="http://schemas.microsoft.com/office/drawing/2014/main" id="{E9533A3F-1F52-AF7A-203C-5EBBFDD73A48}"/>
              </a:ext>
            </a:extLst>
          </p:cNvPr>
          <p:cNvPicPr>
            <a:picLocks noChangeAspect="1"/>
          </p:cNvPicPr>
          <p:nvPr/>
        </p:nvPicPr>
        <p:blipFill rotWithShape="1">
          <a:blip r:embed="rId6"/>
          <a:srcRect t="54395"/>
          <a:stretch/>
        </p:blipFill>
        <p:spPr>
          <a:xfrm>
            <a:off x="5205315" y="3225220"/>
            <a:ext cx="5373785" cy="3226473"/>
          </a:xfrm>
          <a:prstGeom prst="rect">
            <a:avLst/>
          </a:prstGeom>
        </p:spPr>
      </p:pic>
      <p:pic>
        <p:nvPicPr>
          <p:cNvPr id="9" name="Picture 8">
            <a:extLst>
              <a:ext uri="{FF2B5EF4-FFF2-40B4-BE49-F238E27FC236}">
                <a16:creationId xmlns:a16="http://schemas.microsoft.com/office/drawing/2014/main" id="{B63CA694-9CEF-BD9F-25A3-FEEF35E7B1AC}"/>
              </a:ext>
            </a:extLst>
          </p:cNvPr>
          <p:cNvPicPr>
            <a:picLocks noChangeAspect="1"/>
          </p:cNvPicPr>
          <p:nvPr/>
        </p:nvPicPr>
        <p:blipFill>
          <a:blip r:embed="rId7"/>
          <a:stretch>
            <a:fillRect/>
          </a:stretch>
        </p:blipFill>
        <p:spPr>
          <a:xfrm>
            <a:off x="747117" y="3543662"/>
            <a:ext cx="3799484" cy="2759321"/>
          </a:xfrm>
          <a:prstGeom prst="rect">
            <a:avLst/>
          </a:prstGeom>
        </p:spPr>
      </p:pic>
      <p:sp>
        <p:nvSpPr>
          <p:cNvPr id="11" name="TextBox 10">
            <a:extLst>
              <a:ext uri="{FF2B5EF4-FFF2-40B4-BE49-F238E27FC236}">
                <a16:creationId xmlns:a16="http://schemas.microsoft.com/office/drawing/2014/main" id="{65BB9CEB-0490-EB2F-E796-536005C117E5}"/>
              </a:ext>
            </a:extLst>
          </p:cNvPr>
          <p:cNvSpPr txBox="1"/>
          <p:nvPr/>
        </p:nvSpPr>
        <p:spPr>
          <a:xfrm>
            <a:off x="6011501" y="3429000"/>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4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personnes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EE959B34-3DF3-2DD7-0AE9-BC1891A35D78}"/>
              </a:ext>
            </a:extLst>
          </p:cNvPr>
          <p:cNvSpPr txBox="1"/>
          <p:nvPr/>
        </p:nvSpPr>
        <p:spPr>
          <a:xfrm>
            <a:off x="6011501" y="4261361"/>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2 garçons. </a:t>
            </a:r>
          </a:p>
        </p:txBody>
      </p:sp>
      <p:sp>
        <p:nvSpPr>
          <p:cNvPr id="13" name="TextBox 12">
            <a:extLst>
              <a:ext uri="{FF2B5EF4-FFF2-40B4-BE49-F238E27FC236}">
                <a16:creationId xmlns:a16="http://schemas.microsoft.com/office/drawing/2014/main" id="{28E08687-BA3C-041B-DABB-476020C4FC14}"/>
              </a:ext>
            </a:extLst>
          </p:cNvPr>
          <p:cNvSpPr txBox="1"/>
          <p:nvPr/>
        </p:nvSpPr>
        <p:spPr>
          <a:xfrm>
            <a:off x="6011501" y="4974712"/>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2 filles. </a:t>
            </a:r>
          </a:p>
        </p:txBody>
      </p:sp>
      <p:sp>
        <p:nvSpPr>
          <p:cNvPr id="15" name="TextBox 14">
            <a:extLst>
              <a:ext uri="{FF2B5EF4-FFF2-40B4-BE49-F238E27FC236}">
                <a16:creationId xmlns:a16="http://schemas.microsoft.com/office/drawing/2014/main" id="{6B0E801E-F240-3A01-AB40-2434CDB7BA57}"/>
              </a:ext>
            </a:extLst>
          </p:cNvPr>
          <p:cNvSpPr txBox="1"/>
          <p:nvPr/>
        </p:nvSpPr>
        <p:spPr>
          <a:xfrm>
            <a:off x="5953892" y="5786496"/>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1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ordinateur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89223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1202640" cy="28315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Reminder: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If you feel more confident, you can start using the strategy from the speaking photo card to describe photos in the writing.</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What is the acronym we learnt and what does it stand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a:t>
            </a:r>
            <a:r>
              <a:rPr kumimoji="0" lang="en-GB"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eople, </a:t>
            </a:r>
            <a:r>
              <a:rPr kumimoji="0" lang="en-GB"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a:t>
            </a:r>
            <a:r>
              <a:rPr kumimoji="0" lang="en-GB"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ction, </a:t>
            </a:r>
            <a:r>
              <a:rPr kumimoji="0" lang="en-GB"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a:t>
            </a:r>
            <a:r>
              <a:rPr kumimoji="0" lang="en-GB"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ocation, </a:t>
            </a:r>
            <a:r>
              <a:rPr kumimoji="0" lang="en-GB"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t>
            </a:r>
            <a:r>
              <a:rPr kumimoji="0" lang="en-GB"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ood/Description, (</a:t>
            </a:r>
            <a:r>
              <a:rPr kumimoji="0" lang="en-GB" sz="2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a:t>
            </a:r>
            <a:r>
              <a:rPr kumimoji="0" lang="en-GB" sz="28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eather)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Here is an example:</a:t>
            </a:r>
          </a:p>
        </p:txBody>
      </p:sp>
      <p:pic>
        <p:nvPicPr>
          <p:cNvPr id="4" name="Picture 3">
            <a:extLst>
              <a:ext uri="{FF2B5EF4-FFF2-40B4-BE49-F238E27FC236}">
                <a16:creationId xmlns:a16="http://schemas.microsoft.com/office/drawing/2014/main" id="{E9533A3F-1F52-AF7A-203C-5EBBFDD73A48}"/>
              </a:ext>
            </a:extLst>
          </p:cNvPr>
          <p:cNvPicPr>
            <a:picLocks noChangeAspect="1"/>
          </p:cNvPicPr>
          <p:nvPr/>
        </p:nvPicPr>
        <p:blipFill rotWithShape="1">
          <a:blip r:embed="rId6"/>
          <a:srcRect t="54395"/>
          <a:stretch/>
        </p:blipFill>
        <p:spPr>
          <a:xfrm>
            <a:off x="5205315" y="3074596"/>
            <a:ext cx="5624655" cy="3377098"/>
          </a:xfrm>
          <a:prstGeom prst="rect">
            <a:avLst/>
          </a:prstGeom>
        </p:spPr>
      </p:pic>
      <p:pic>
        <p:nvPicPr>
          <p:cNvPr id="9" name="Picture 8">
            <a:extLst>
              <a:ext uri="{FF2B5EF4-FFF2-40B4-BE49-F238E27FC236}">
                <a16:creationId xmlns:a16="http://schemas.microsoft.com/office/drawing/2014/main" id="{B63CA694-9CEF-BD9F-25A3-FEEF35E7B1AC}"/>
              </a:ext>
            </a:extLst>
          </p:cNvPr>
          <p:cNvPicPr>
            <a:picLocks noChangeAspect="1"/>
          </p:cNvPicPr>
          <p:nvPr/>
        </p:nvPicPr>
        <p:blipFill>
          <a:blip r:embed="rId7"/>
          <a:stretch>
            <a:fillRect/>
          </a:stretch>
        </p:blipFill>
        <p:spPr>
          <a:xfrm>
            <a:off x="747117" y="3543662"/>
            <a:ext cx="3799484" cy="2759321"/>
          </a:xfrm>
          <a:prstGeom prst="rect">
            <a:avLst/>
          </a:prstGeom>
        </p:spPr>
      </p:pic>
      <p:sp>
        <p:nvSpPr>
          <p:cNvPr id="11" name="TextBox 10">
            <a:extLst>
              <a:ext uri="{FF2B5EF4-FFF2-40B4-BE49-F238E27FC236}">
                <a16:creationId xmlns:a16="http://schemas.microsoft.com/office/drawing/2014/main" id="{65BB9CEB-0490-EB2F-E796-536005C117E5}"/>
              </a:ext>
            </a:extLst>
          </p:cNvPr>
          <p:cNvSpPr txBox="1"/>
          <p:nvPr/>
        </p:nvSpPr>
        <p:spPr>
          <a:xfrm>
            <a:off x="6011501" y="3429000"/>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Sur la photo il y a 4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personnes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EE959B34-3DF3-2DD7-0AE9-BC1891A35D78}"/>
              </a:ext>
            </a:extLst>
          </p:cNvPr>
          <p:cNvSpPr txBox="1"/>
          <p:nvPr/>
        </p:nvSpPr>
        <p:spPr>
          <a:xfrm>
            <a:off x="6011501" y="4261361"/>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Ils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en</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train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d’étudier</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28E08687-BA3C-041B-DABB-476020C4FC14}"/>
              </a:ext>
            </a:extLst>
          </p:cNvPr>
          <p:cNvSpPr txBox="1"/>
          <p:nvPr/>
        </p:nvSpPr>
        <p:spPr>
          <a:xfrm>
            <a:off x="6011501" y="4974712"/>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Ils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à la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bibliothèque</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6B0E801E-F240-3A01-AB40-2434CDB7BA57}"/>
              </a:ext>
            </a:extLst>
          </p:cNvPr>
          <p:cNvSpPr txBox="1"/>
          <p:nvPr/>
        </p:nvSpPr>
        <p:spPr>
          <a:xfrm>
            <a:off x="5953892" y="5786496"/>
            <a:ext cx="4127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Ils</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C00000"/>
                </a:solidFill>
                <a:effectLst/>
                <a:uLnTx/>
                <a:uFillTx/>
                <a:latin typeface="Calibri" panose="020F0502020204030204"/>
                <a:ea typeface="+mn-ea"/>
                <a:cs typeface="+mn-cs"/>
              </a:rPr>
              <a:t>sont</a:t>
            </a: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 contents. </a:t>
            </a:r>
          </a:p>
        </p:txBody>
      </p:sp>
    </p:spTree>
    <p:extLst>
      <p:ext uri="{BB962C8B-B14F-4D97-AF65-F5344CB8AC3E}">
        <p14:creationId xmlns:p14="http://schemas.microsoft.com/office/powerpoint/2010/main" val="189807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6786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Let’s practise a variety of structures for the photo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Listen to the teacher and write the sentences in French.</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646631"/>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Sur la photo il y a un homme et deux femmes.</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8. ____________________________</a:t>
            </a:r>
          </a:p>
        </p:txBody>
      </p:sp>
      <p:pic>
        <p:nvPicPr>
          <p:cNvPr id="10" name="Picture 9">
            <a:extLst>
              <a:ext uri="{FF2B5EF4-FFF2-40B4-BE49-F238E27FC236}">
                <a16:creationId xmlns:a16="http://schemas.microsoft.com/office/drawing/2014/main" id="{BCD21DAA-91D6-9943-AC7F-9BD29D5BADD4}"/>
              </a:ext>
            </a:extLst>
          </p:cNvPr>
          <p:cNvPicPr>
            <a:picLocks noChangeAspect="1"/>
          </p:cNvPicPr>
          <p:nvPr/>
        </p:nvPicPr>
        <p:blipFill>
          <a:blip r:embed="rId6"/>
          <a:stretch>
            <a:fillRect/>
          </a:stretch>
        </p:blipFill>
        <p:spPr>
          <a:xfrm>
            <a:off x="875921" y="1373327"/>
            <a:ext cx="10236200" cy="2365933"/>
          </a:xfrm>
          <a:prstGeom prst="rect">
            <a:avLst/>
          </a:prstGeom>
        </p:spPr>
      </p:pic>
    </p:spTree>
    <p:extLst>
      <p:ext uri="{BB962C8B-B14F-4D97-AF65-F5344CB8AC3E}">
        <p14:creationId xmlns:p14="http://schemas.microsoft.com/office/powerpoint/2010/main" val="1103199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Complete gaps in the sentences in French, using the sentence builder below:</a:t>
            </a:r>
          </a:p>
        </p:txBody>
      </p:sp>
      <p:sp>
        <p:nvSpPr>
          <p:cNvPr id="10" name="TextBox 9">
            <a:extLst>
              <a:ext uri="{FF2B5EF4-FFF2-40B4-BE49-F238E27FC236}">
                <a16:creationId xmlns:a16="http://schemas.microsoft.com/office/drawing/2014/main" id="{3B824C8A-EA64-385D-6C30-EB18485A1AA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ur</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l</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hoto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I</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 y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3 e</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nfants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I_ _ _ d__ g_____-p________.	5. E___ e__ a__ c___________.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I__ s___ c___________.		6. I__ s___ d___ u__ r___________.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E___ e__ g__________. 		7. E___ s____ à l__ m_________.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I_ a l__ c________ c______.	8. I_ f____ m_________.</a:t>
            </a:r>
          </a:p>
        </p:txBody>
      </p:sp>
      <p:pic>
        <p:nvPicPr>
          <p:cNvPr id="5" name="Picture 4">
            <a:extLst>
              <a:ext uri="{FF2B5EF4-FFF2-40B4-BE49-F238E27FC236}">
                <a16:creationId xmlns:a16="http://schemas.microsoft.com/office/drawing/2014/main" id="{688812DB-5FE2-4309-3187-0F7DE63B3FE8}"/>
              </a:ext>
            </a:extLst>
          </p:cNvPr>
          <p:cNvPicPr>
            <a:picLocks noChangeAspect="1"/>
          </p:cNvPicPr>
          <p:nvPr/>
        </p:nvPicPr>
        <p:blipFill>
          <a:blip r:embed="rId6"/>
          <a:stretch>
            <a:fillRect/>
          </a:stretch>
        </p:blipFill>
        <p:spPr>
          <a:xfrm>
            <a:off x="822043" y="1180672"/>
            <a:ext cx="10236200" cy="2365933"/>
          </a:xfrm>
          <a:prstGeom prst="rect">
            <a:avLst/>
          </a:prstGeom>
        </p:spPr>
      </p:pic>
    </p:spTree>
    <p:extLst>
      <p:ext uri="{BB962C8B-B14F-4D97-AF65-F5344CB8AC3E}">
        <p14:creationId xmlns:p14="http://schemas.microsoft.com/office/powerpoint/2010/main" val="16381435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2452DA6-DBFE-43B3-3B6C-9DD6669CBA6F}"/>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ur</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l</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p</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hoto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I</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l y a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3 e</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nfants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I_ _ _ d__ g_____-p________.	5. E___ e__ a__ c___________.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I__ s___ c___________.		6. I__ s___ d___ u__ r___________.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E___ e__ g__________. 		7. E___ s____ à l__ m_________.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I_ a l__ c________ c______.	8. I_ f____ m_________.</a:t>
            </a: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75C15C2-D5EB-9E32-9EEA-BA207D8D8F34}"/>
              </a:ext>
            </a:extLst>
          </p:cNvPr>
          <p:cNvSpPr txBox="1"/>
          <p:nvPr/>
        </p:nvSpPr>
        <p:spPr>
          <a:xfrm>
            <a:off x="762000" y="5081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0DA6FE0D-D170-E99C-CB1A-7AD02CEA6F58}"/>
              </a:ext>
            </a:extLst>
          </p:cNvPr>
          <p:cNvSpPr txBox="1"/>
          <p:nvPr/>
        </p:nvSpPr>
        <p:spPr>
          <a:xfrm>
            <a:off x="1014875" y="4291592"/>
            <a:ext cx="3480926" cy="458321"/>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 des grands-parents.</a:t>
            </a:r>
          </a:p>
        </p:txBody>
      </p:sp>
      <p:sp>
        <p:nvSpPr>
          <p:cNvPr id="11" name="TextBox 10">
            <a:extLst>
              <a:ext uri="{FF2B5EF4-FFF2-40B4-BE49-F238E27FC236}">
                <a16:creationId xmlns:a16="http://schemas.microsoft.com/office/drawing/2014/main" id="{A6280595-D4DA-FCDB-7BEB-1C6661C51499}"/>
              </a:ext>
            </a:extLst>
          </p:cNvPr>
          <p:cNvSpPr txBox="1"/>
          <p:nvPr/>
        </p:nvSpPr>
        <p:spPr>
          <a:xfrm>
            <a:off x="1014874" y="4863365"/>
            <a:ext cx="348092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sont contents. </a:t>
            </a:r>
          </a:p>
        </p:txBody>
      </p:sp>
      <p:sp>
        <p:nvSpPr>
          <p:cNvPr id="12" name="TextBox 11">
            <a:extLst>
              <a:ext uri="{FF2B5EF4-FFF2-40B4-BE49-F238E27FC236}">
                <a16:creationId xmlns:a16="http://schemas.microsoft.com/office/drawing/2014/main" id="{77BC022A-5BFE-AF5C-AA52-134A0BAA0BB3}"/>
              </a:ext>
            </a:extLst>
          </p:cNvPr>
          <p:cNvSpPr txBox="1"/>
          <p:nvPr/>
        </p:nvSpPr>
        <p:spPr>
          <a:xfrm>
            <a:off x="1022877" y="5415750"/>
            <a:ext cx="347292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Elle est grande.</a:t>
            </a:r>
          </a:p>
        </p:txBody>
      </p:sp>
      <p:sp>
        <p:nvSpPr>
          <p:cNvPr id="13" name="TextBox 12">
            <a:extLst>
              <a:ext uri="{FF2B5EF4-FFF2-40B4-BE49-F238E27FC236}">
                <a16:creationId xmlns:a16="http://schemas.microsoft.com/office/drawing/2014/main" id="{347C08D8-56A1-1487-FE7F-9D80425FB93E}"/>
              </a:ext>
            </a:extLst>
          </p:cNvPr>
          <p:cNvSpPr txBox="1"/>
          <p:nvPr/>
        </p:nvSpPr>
        <p:spPr>
          <a:xfrm>
            <a:off x="1014873" y="5990867"/>
            <a:ext cx="3480926"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a les cheveux courts.</a:t>
            </a:r>
          </a:p>
        </p:txBody>
      </p:sp>
      <p:sp>
        <p:nvSpPr>
          <p:cNvPr id="15" name="TextBox 14">
            <a:extLst>
              <a:ext uri="{FF2B5EF4-FFF2-40B4-BE49-F238E27FC236}">
                <a16:creationId xmlns:a16="http://schemas.microsoft.com/office/drawing/2014/main" id="{E91D5F7E-EC56-5FBD-A6CB-85BA3D24278F}"/>
              </a:ext>
            </a:extLst>
          </p:cNvPr>
          <p:cNvSpPr txBox="1"/>
          <p:nvPr/>
        </p:nvSpPr>
        <p:spPr>
          <a:xfrm>
            <a:off x="5558189" y="4256173"/>
            <a:ext cx="2595210"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Elle est au coll</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ège</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1499942C-371A-D7AF-B9C0-29CCDF82B454}"/>
              </a:ext>
            </a:extLst>
          </p:cNvPr>
          <p:cNvSpPr txBox="1"/>
          <p:nvPr/>
        </p:nvSpPr>
        <p:spPr>
          <a:xfrm>
            <a:off x="5558188" y="4834290"/>
            <a:ext cx="3614515"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sont dans un restaurant.</a:t>
            </a:r>
          </a:p>
        </p:txBody>
      </p:sp>
      <p:sp>
        <p:nvSpPr>
          <p:cNvPr id="17" name="TextBox 16">
            <a:extLst>
              <a:ext uri="{FF2B5EF4-FFF2-40B4-BE49-F238E27FC236}">
                <a16:creationId xmlns:a16="http://schemas.microsoft.com/office/drawing/2014/main" id="{6E5961BB-D282-BB31-85E5-A6E61BDBE856}"/>
              </a:ext>
            </a:extLst>
          </p:cNvPr>
          <p:cNvSpPr txBox="1"/>
          <p:nvPr/>
        </p:nvSpPr>
        <p:spPr>
          <a:xfrm>
            <a:off x="5558188" y="5415750"/>
            <a:ext cx="3614514"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Elles sont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 la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maison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18" name="TextBox 17">
            <a:extLst>
              <a:ext uri="{FF2B5EF4-FFF2-40B4-BE49-F238E27FC236}">
                <a16:creationId xmlns:a16="http://schemas.microsoft.com/office/drawing/2014/main" id="{83398503-BF50-AEA2-D3A3-242965385EAE}"/>
              </a:ext>
            </a:extLst>
          </p:cNvPr>
          <p:cNvSpPr txBox="1"/>
          <p:nvPr/>
        </p:nvSpPr>
        <p:spPr>
          <a:xfrm>
            <a:off x="5558189" y="5972970"/>
            <a:ext cx="2630008"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fait mauvais.</a:t>
            </a:r>
            <a:endPar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49B19ED-1296-7E63-44FA-4B4DC694A86E}"/>
              </a:ext>
            </a:extLst>
          </p:cNvPr>
          <p:cNvPicPr>
            <a:picLocks noChangeAspect="1"/>
          </p:cNvPicPr>
          <p:nvPr/>
        </p:nvPicPr>
        <p:blipFill>
          <a:blip r:embed="rId6"/>
          <a:stretch>
            <a:fillRect/>
          </a:stretch>
        </p:blipFill>
        <p:spPr>
          <a:xfrm>
            <a:off x="875921" y="1373327"/>
            <a:ext cx="10236200" cy="2365933"/>
          </a:xfrm>
          <a:prstGeom prst="rect">
            <a:avLst/>
          </a:prstGeom>
        </p:spPr>
      </p:pic>
    </p:spTree>
    <p:extLst>
      <p:ext uri="{BB962C8B-B14F-4D97-AF65-F5344CB8AC3E}">
        <p14:creationId xmlns:p14="http://schemas.microsoft.com/office/powerpoint/2010/main" val="257263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5" grpId="0" animBg="1"/>
      <p:bldP spid="16" grpId="0" animBg="1"/>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0C2F2CB-6807-AF22-6A2D-64288BF1D1B8}"/>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prstClr val="black"/>
                </a:solidFill>
                <a:effectLst/>
                <a:uLnTx/>
                <a:uFillTx/>
                <a:latin typeface="Calibri" panose="020F0502020204030204"/>
                <a:ea typeface="+mn-ea"/>
                <a:cs typeface="+mn-cs"/>
              </a:rPr>
              <a:t>Without using the sentence builder</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rewrite the words in the correct order to make a sentence:</a:t>
            </a:r>
          </a:p>
        </p:txBody>
      </p:sp>
      <p:sp>
        <p:nvSpPr>
          <p:cNvPr id="19" name="TextBox 18">
            <a:extLst>
              <a:ext uri="{FF2B5EF4-FFF2-40B4-BE49-F238E27FC236}">
                <a16:creationId xmlns:a16="http://schemas.microsoft.com/office/drawing/2014/main" id="{54EFFD54-1E32-9162-2F29-451407A47A45}"/>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y / personnes / la / il / a / 4 / sur / photo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	→ Sur la photo il y a 4 personnes.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sont / maison / ils / la / à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contents / très / sont / ils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a / cheveux / elle / longs / les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beau / chaud / et / fait / il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bureau / un / ils / dans / sont</a:t>
            </a:r>
            <a:r>
              <a:rPr kumimoji="0" lang="es-CU"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Tree>
    <p:extLst>
      <p:ext uri="{BB962C8B-B14F-4D97-AF65-F5344CB8AC3E}">
        <p14:creationId xmlns:p14="http://schemas.microsoft.com/office/powerpoint/2010/main" val="16595713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E7F99F-C127-A3D6-13A7-3AF46D8E796C}"/>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y / personnes / la / il / a / 4 / sur / photo</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	→ Sur la photo il y a 4 personnes.</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sont / maison / ils / la / à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contents / très / sont / ils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a / cheveux / elle / longs / les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beau / chaud / et / fait / il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bureau / un / ils / dans / sont</a:t>
            </a:r>
            <a:r>
              <a:rPr kumimoji="0" lang="es-CU" sz="2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
        <p:nvSpPr>
          <p:cNvPr id="5" name="TextBox 4">
            <a:extLst>
              <a:ext uri="{FF2B5EF4-FFF2-40B4-BE49-F238E27FC236}">
                <a16:creationId xmlns:a16="http://schemas.microsoft.com/office/drawing/2014/main" id="{733C87E1-388B-C1C2-4BCE-D7C299FD1EAE}"/>
              </a:ext>
            </a:extLst>
          </p:cNvPr>
          <p:cNvSpPr txBox="1"/>
          <p:nvPr/>
        </p:nvSpPr>
        <p:spPr>
          <a:xfrm>
            <a:off x="685800" y="533408"/>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43A142C9-1C8C-E92C-AF4F-DC426FF9130F}"/>
              </a:ext>
            </a:extLst>
          </p:cNvPr>
          <p:cNvSpPr txBox="1"/>
          <p:nvPr/>
        </p:nvSpPr>
        <p:spPr>
          <a:xfrm>
            <a:off x="4533899" y="2230253"/>
            <a:ext cx="3302563" cy="458321"/>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sont </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à la </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maison</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F60DD8B2-46CB-3492-B532-46C3E3150A19}"/>
              </a:ext>
            </a:extLst>
          </p:cNvPr>
          <p:cNvSpPr txBox="1"/>
          <p:nvPr/>
        </p:nvSpPr>
        <p:spPr>
          <a:xfrm>
            <a:off x="4533898" y="2903626"/>
            <a:ext cx="330256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sont tr</a:t>
            </a:r>
            <a:r>
              <a:rPr kumimoji="0" lang="en-GB" sz="2400" b="1" i="0" u="none" strike="noStrike" kern="1200" cap="none" spc="0" normalizeH="0" baseline="0" noProof="0" dirty="0" err="1">
                <a:ln>
                  <a:noFill/>
                </a:ln>
                <a:solidFill>
                  <a:srgbClr val="C00000"/>
                </a:solidFill>
                <a:effectLst/>
                <a:uLnTx/>
                <a:uFillTx/>
                <a:latin typeface="Calibri" panose="020F0502020204030204"/>
                <a:ea typeface="+mn-ea"/>
                <a:cs typeface="+mn-cs"/>
              </a:rPr>
              <a:t>ès</a:t>
            </a:r>
            <a:r>
              <a:rPr kumimoji="0" lang="en-GB" sz="2400" b="1" i="0" u="none" strike="noStrike" kern="1200" cap="none" spc="0" normalizeH="0" baseline="0" noProof="0" dirty="0">
                <a:ln>
                  <a:noFill/>
                </a:ln>
                <a:solidFill>
                  <a:srgbClr val="C00000"/>
                </a:solidFill>
                <a:effectLst/>
                <a:uLnTx/>
                <a:uFillTx/>
                <a:latin typeface="Calibri" panose="020F0502020204030204"/>
                <a:ea typeface="+mn-ea"/>
                <a:cs typeface="+mn-cs"/>
              </a:rPr>
              <a:t> contents</a:t>
            </a: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 </a:t>
            </a:r>
          </a:p>
        </p:txBody>
      </p:sp>
      <p:sp>
        <p:nvSpPr>
          <p:cNvPr id="10" name="TextBox 9">
            <a:extLst>
              <a:ext uri="{FF2B5EF4-FFF2-40B4-BE49-F238E27FC236}">
                <a16:creationId xmlns:a16="http://schemas.microsoft.com/office/drawing/2014/main" id="{E146AE08-5B5C-29E4-BE98-6D81F621453B}"/>
              </a:ext>
            </a:extLst>
          </p:cNvPr>
          <p:cNvSpPr txBox="1"/>
          <p:nvPr/>
        </p:nvSpPr>
        <p:spPr>
          <a:xfrm>
            <a:off x="4541492" y="3544911"/>
            <a:ext cx="3294970"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Elle a les cheveux longs.</a:t>
            </a:r>
          </a:p>
        </p:txBody>
      </p:sp>
      <p:sp>
        <p:nvSpPr>
          <p:cNvPr id="11" name="TextBox 10">
            <a:extLst>
              <a:ext uri="{FF2B5EF4-FFF2-40B4-BE49-F238E27FC236}">
                <a16:creationId xmlns:a16="http://schemas.microsoft.com/office/drawing/2014/main" id="{4282A5DC-BCFF-BDEE-47CF-B320E3F9E49A}"/>
              </a:ext>
            </a:extLst>
          </p:cNvPr>
          <p:cNvSpPr txBox="1"/>
          <p:nvPr/>
        </p:nvSpPr>
        <p:spPr>
          <a:xfrm>
            <a:off x="4533897" y="4208928"/>
            <a:ext cx="330256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fait beau et chaud.</a:t>
            </a:r>
          </a:p>
        </p:txBody>
      </p:sp>
      <p:sp>
        <p:nvSpPr>
          <p:cNvPr id="12" name="TextBox 11">
            <a:extLst>
              <a:ext uri="{FF2B5EF4-FFF2-40B4-BE49-F238E27FC236}">
                <a16:creationId xmlns:a16="http://schemas.microsoft.com/office/drawing/2014/main" id="{0F4DC8CB-36C7-B6B5-0485-21CAAA9E7DD2}"/>
              </a:ext>
            </a:extLst>
          </p:cNvPr>
          <p:cNvSpPr txBox="1"/>
          <p:nvPr/>
        </p:nvSpPr>
        <p:spPr>
          <a:xfrm>
            <a:off x="4533897" y="4906513"/>
            <a:ext cx="3302563" cy="461665"/>
          </a:xfrm>
          <a:prstGeom prst="rect">
            <a:avLst/>
          </a:prstGeom>
          <a:solidFill>
            <a:srgbClr val="EEF5F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sont dans un bureau.</a:t>
            </a:r>
          </a:p>
        </p:txBody>
      </p:sp>
      <p:sp>
        <p:nvSpPr>
          <p:cNvPr id="13" name="TextBox 12">
            <a:extLst>
              <a:ext uri="{FF2B5EF4-FFF2-40B4-BE49-F238E27FC236}">
                <a16:creationId xmlns:a16="http://schemas.microsoft.com/office/drawing/2014/main" id="{3CE9E690-E7E5-8E74-8526-856C6152DF0C}"/>
              </a:ext>
            </a:extLst>
          </p:cNvPr>
          <p:cNvSpPr txBox="1"/>
          <p:nvPr/>
        </p:nvSpPr>
        <p:spPr>
          <a:xfrm>
            <a:off x="8079273" y="2230253"/>
            <a:ext cx="2935873"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They</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are at home.</a:t>
            </a:r>
          </a:p>
        </p:txBody>
      </p:sp>
      <p:sp>
        <p:nvSpPr>
          <p:cNvPr id="15" name="TextBox 14">
            <a:extLst>
              <a:ext uri="{FF2B5EF4-FFF2-40B4-BE49-F238E27FC236}">
                <a16:creationId xmlns:a16="http://schemas.microsoft.com/office/drawing/2014/main" id="{3DEA159F-9E42-6BBB-DBE1-CF9F55E62D40}"/>
              </a:ext>
            </a:extLst>
          </p:cNvPr>
          <p:cNvSpPr txBox="1"/>
          <p:nvPr/>
        </p:nvSpPr>
        <p:spPr>
          <a:xfrm>
            <a:off x="8067627" y="2926795"/>
            <a:ext cx="2935872"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They</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are happy. </a:t>
            </a:r>
          </a:p>
        </p:txBody>
      </p:sp>
      <p:sp>
        <p:nvSpPr>
          <p:cNvPr id="16" name="TextBox 15">
            <a:extLst>
              <a:ext uri="{FF2B5EF4-FFF2-40B4-BE49-F238E27FC236}">
                <a16:creationId xmlns:a16="http://schemas.microsoft.com/office/drawing/2014/main" id="{02D9B118-3512-E62A-ACEB-07C94CB31836}"/>
              </a:ext>
            </a:extLst>
          </p:cNvPr>
          <p:cNvSpPr txBox="1"/>
          <p:nvPr/>
        </p:nvSpPr>
        <p:spPr>
          <a:xfrm>
            <a:off x="8089570" y="3522046"/>
            <a:ext cx="2913930"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She</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has long </a:t>
            </a: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hair</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7" name="TextBox 16">
            <a:extLst>
              <a:ext uri="{FF2B5EF4-FFF2-40B4-BE49-F238E27FC236}">
                <a16:creationId xmlns:a16="http://schemas.microsoft.com/office/drawing/2014/main" id="{753A8A93-EC0E-8341-9070-502A7F7197DB}"/>
              </a:ext>
            </a:extLst>
          </p:cNvPr>
          <p:cNvSpPr txBox="1"/>
          <p:nvPr/>
        </p:nvSpPr>
        <p:spPr>
          <a:xfrm>
            <a:off x="8079272" y="4233800"/>
            <a:ext cx="3995423"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weather</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is</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nice</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and hot.</a:t>
            </a:r>
          </a:p>
        </p:txBody>
      </p:sp>
      <p:sp>
        <p:nvSpPr>
          <p:cNvPr id="18" name="TextBox 17">
            <a:extLst>
              <a:ext uri="{FF2B5EF4-FFF2-40B4-BE49-F238E27FC236}">
                <a16:creationId xmlns:a16="http://schemas.microsoft.com/office/drawing/2014/main" id="{62944759-087F-FDA1-4076-3DD5D2C82D42}"/>
              </a:ext>
            </a:extLst>
          </p:cNvPr>
          <p:cNvSpPr txBox="1"/>
          <p:nvPr/>
        </p:nvSpPr>
        <p:spPr>
          <a:xfrm>
            <a:off x="8110723" y="4911664"/>
            <a:ext cx="2892776" cy="461665"/>
          </a:xfrm>
          <a:prstGeom prst="rect">
            <a:avLst/>
          </a:prstGeom>
          <a:solidFill>
            <a:srgbClr val="FF00FF"/>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alibri" panose="020F0502020204030204"/>
                <a:ea typeface="+mn-ea"/>
                <a:cs typeface="+mn-cs"/>
              </a:rPr>
              <a:t>They</a:t>
            </a:r>
            <a:r>
              <a:rPr kumimoji="0" lang="fr-FR" sz="2400" b="1" i="0" u="none" strike="noStrike" kern="1200" cap="none" spc="0" normalizeH="0" baseline="0" noProof="0" dirty="0">
                <a:ln>
                  <a:noFill/>
                </a:ln>
                <a:solidFill>
                  <a:prstClr val="white"/>
                </a:solidFill>
                <a:effectLst/>
                <a:uLnTx/>
                <a:uFillTx/>
                <a:latin typeface="Calibri" panose="020F0502020204030204"/>
                <a:ea typeface="+mn-ea"/>
                <a:cs typeface="+mn-cs"/>
              </a:rPr>
              <a:t> are in an office.</a:t>
            </a:r>
          </a:p>
        </p:txBody>
      </p:sp>
    </p:spTree>
    <p:extLst>
      <p:ext uri="{BB962C8B-B14F-4D97-AF65-F5344CB8AC3E}">
        <p14:creationId xmlns:p14="http://schemas.microsoft.com/office/powerpoint/2010/main" val="225127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5" grpId="0" animBg="1"/>
      <p:bldP spid="16" grpId="0" animBg="1"/>
      <p:bldP spid="17" grpId="0" animBg="1"/>
      <p:bldP spid="1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6125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762877" y="999778"/>
            <a:ext cx="10982280" cy="557505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When using a variety of structures, it is really important not to confuse them.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Let’s look at the most common misconceptions: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we say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the photo</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English but in French it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sur la photo</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1" i="0" u="sng"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photo)</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is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and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are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are the same phrase in French: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il y 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a/an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English is the same as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one (1)</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In French, it is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or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une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you are allowed to use digit numbers in Q1, if you’re hesitant with the spelling.</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in English,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there are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and </a:t>
            </a: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they are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may sound similar but means different things;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there are	=	il y a</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1"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are 	= 	ils sont</a:t>
            </a:r>
            <a:endParaRPr kumimoji="0" lang="fr-CA" sz="2400" b="1"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it is</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is almost always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c’est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but when describing the weather, we use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fait</a:t>
            </a: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Tree>
    <p:extLst>
      <p:ext uri="{BB962C8B-B14F-4D97-AF65-F5344CB8AC3E}">
        <p14:creationId xmlns:p14="http://schemas.microsoft.com/office/powerpoint/2010/main" val="286355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9" name="Picture 8">
            <a:extLst>
              <a:ext uri="{FF2B5EF4-FFF2-40B4-BE49-F238E27FC236}">
                <a16:creationId xmlns:a16="http://schemas.microsoft.com/office/drawing/2014/main" id="{0257DD40-8623-D091-5EF2-3CD4EC7232A7}"/>
              </a:ext>
            </a:extLst>
          </p:cNvPr>
          <p:cNvPicPr>
            <a:picLocks noChangeAspect="1"/>
          </p:cNvPicPr>
          <p:nvPr/>
        </p:nvPicPr>
        <p:blipFill>
          <a:blip r:embed="rId6"/>
          <a:stretch>
            <a:fillRect/>
          </a:stretch>
        </p:blipFill>
        <p:spPr>
          <a:xfrm>
            <a:off x="572532" y="1233413"/>
            <a:ext cx="11283518" cy="2693029"/>
          </a:xfrm>
          <a:prstGeom prst="rect">
            <a:avLst/>
          </a:prstGeom>
        </p:spPr>
      </p:pic>
      <p:sp>
        <p:nvSpPr>
          <p:cNvPr id="10" name="TextBox 9">
            <a:extLst>
              <a:ext uri="{FF2B5EF4-FFF2-40B4-BE49-F238E27FC236}">
                <a16:creationId xmlns:a16="http://schemas.microsoft.com/office/drawing/2014/main" id="{3B824C8A-EA64-385D-6C30-EB18485A1AA8}"/>
              </a:ext>
            </a:extLst>
          </p:cNvPr>
          <p:cNvSpPr txBox="1"/>
          <p:nvPr/>
        </p:nvSpPr>
        <p:spPr>
          <a:xfrm>
            <a:off x="572532" y="3646631"/>
            <a:ext cx="1115782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rPr>
              <a:t>example: </a:t>
            </a:r>
            <a:r>
              <a:rPr lang="en-GB" sz="2400" b="1">
                <a:solidFill>
                  <a:prstClr val="black"/>
                </a:solidFill>
                <a:latin typeface="Calibri" panose="020F0502020204030204"/>
              </a:rPr>
              <a:t>I</a:t>
            </a:r>
            <a:r>
              <a:rPr lang="en-GB" sz="2400" b="1">
                <a:solidFill>
                  <a:srgbClr val="C00000"/>
                </a:solidFill>
                <a:latin typeface="Calibri" panose="020F0502020204030204"/>
              </a:rPr>
              <a:t>l y a </a:t>
            </a:r>
            <a:r>
              <a:rPr kumimoji="0" lang="en-GB" sz="2400" b="1" i="0" u="none" strike="noStrike" kern="1200" cap="none" spc="0" normalizeH="0" baseline="0" noProof="0">
                <a:ln>
                  <a:noFill/>
                </a:ln>
                <a:solidFill>
                  <a:prstClr val="black"/>
                </a:solidFill>
                <a:effectLst/>
                <a:uLnTx/>
                <a:uFillTx/>
                <a:latin typeface="Calibri" panose="020F0502020204030204"/>
              </a:rPr>
              <a:t>4 </a:t>
            </a:r>
            <a:r>
              <a:rPr kumimoji="0" lang="en-GB" sz="2400" b="1" i="0" u="none" strike="noStrike" kern="1200" cap="none" spc="0" normalizeH="0" baseline="0" noProof="0" err="1">
                <a:ln>
                  <a:noFill/>
                </a:ln>
                <a:solidFill>
                  <a:prstClr val="black"/>
                </a:solidFill>
                <a:effectLst/>
                <a:uLnTx/>
                <a:uFillTx/>
                <a:latin typeface="Calibri" panose="020F0502020204030204"/>
              </a:rPr>
              <a:t>p</a:t>
            </a:r>
            <a:r>
              <a:rPr kumimoji="0" lang="en-GB" sz="2400" b="1" i="0" u="none" strike="noStrike" kern="1200" cap="none" spc="0" normalizeH="0" baseline="0" noProof="0" err="1">
                <a:ln>
                  <a:noFill/>
                </a:ln>
                <a:solidFill>
                  <a:srgbClr val="C00000"/>
                </a:solidFill>
                <a:effectLst/>
                <a:uLnTx/>
                <a:uFillTx/>
                <a:latin typeface="Calibri" panose="020F0502020204030204"/>
              </a:rPr>
              <a:t>ersonnes</a:t>
            </a:r>
            <a:r>
              <a:rPr kumimoji="0" lang="en-GB" sz="2400" b="1" i="0" u="none" strike="noStrike" kern="1200" cap="none" spc="0" normalizeH="0" baseline="0" noProof="0">
                <a:ln>
                  <a:noFill/>
                </a:ln>
                <a:solidFill>
                  <a:srgbClr val="C00000"/>
                </a:solidFill>
                <a:effectLst/>
                <a:uLnTx/>
                <a:uFillTx/>
                <a:latin typeface="Calibri" panose="020F0502020204030204"/>
              </a:rPr>
              <a:t>.</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3 f________.</a:t>
            </a:r>
            <a:r>
              <a:rPr kumimoji="0" lang="en-GB" sz="2400" b="1" i="0" u="none" strike="noStrike" kern="1200" cap="none" spc="0" normalizeH="0" baseline="0" noProof="0">
                <a:ln>
                  <a:noFill/>
                </a:ln>
                <a:solidFill>
                  <a:srgbClr val="C00000"/>
                </a:solidFill>
                <a:effectLst/>
                <a:uLnTx/>
                <a:uFillTx/>
                <a:latin typeface="Calibri" panose="020F0502020204030204"/>
              </a:rPr>
              <a:t> </a:t>
            </a:r>
            <a:r>
              <a:rPr kumimoji="0" lang="en-GB" sz="2400" b="1" i="0" u="none" strike="noStrike" kern="1200" cap="none" spc="0" normalizeH="0" baseline="0" noProof="0">
                <a:ln>
                  <a:noFill/>
                </a:ln>
                <a:solidFill>
                  <a:prstClr val="black"/>
                </a:solidFill>
                <a:effectLst/>
                <a:uLnTx/>
                <a:uFillTx/>
                <a:latin typeface="Calibri" panose="020F0502020204030204"/>
              </a:rPr>
              <a:t>		5. E___ e__ t____. </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2 g______________.	6. </a:t>
            </a:r>
            <a:r>
              <a:rPr lang="en-GB" sz="2400" b="1">
                <a:solidFill>
                  <a:prstClr val="black"/>
                </a:solidFill>
                <a:latin typeface="Calibri" panose="020F0502020204030204"/>
              </a:rPr>
              <a:t>I__ s___ g_____.</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5 e____________. 		7. E</a:t>
            </a:r>
            <a:r>
              <a:rPr lang="en-GB" sz="2400" b="1">
                <a:solidFill>
                  <a:prstClr val="black"/>
                </a:solidFill>
                <a:latin typeface="Calibri" panose="020F0502020204030204"/>
              </a:rPr>
              <a:t>___ s____ p____</a:t>
            </a:r>
            <a:endParaRPr kumimoji="0" lang="en-GB" sz="2400" b="1" i="0" u="none" strike="noStrike" kern="1200" cap="none" spc="0" normalizeH="0" baseline="0" noProof="0">
              <a:ln>
                <a:noFill/>
              </a:ln>
              <a:solidFill>
                <a:prstClr val="black"/>
              </a:solidFill>
              <a:effectLst/>
              <a:uLnTx/>
              <a:uFillTx/>
              <a:latin typeface="Calibri" panose="020F0502020204030204"/>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a:ln>
                  <a:noFill/>
                </a:ln>
                <a:solidFill>
                  <a:prstClr val="black"/>
                </a:solidFill>
                <a:effectLst/>
                <a:uLnTx/>
                <a:uFillTx/>
                <a:latin typeface="Calibri" panose="020F0502020204030204"/>
              </a:rPr>
              <a:t>I_ _ _ 3 a______.			8. </a:t>
            </a:r>
            <a:r>
              <a:rPr lang="en-GB" sz="2400" b="1">
                <a:solidFill>
                  <a:prstClr val="black"/>
                </a:solidFill>
                <a:latin typeface="Calibri" panose="020F0502020204030204"/>
              </a:rPr>
              <a:t>I_ f____ b____.</a:t>
            </a:r>
            <a:endParaRPr kumimoji="0" lang="en-GB" sz="2400" b="1" i="0" u="none" strike="noStrike" kern="1200" cap="none" spc="0" normalizeH="0" baseline="0" noProof="0">
              <a:ln>
                <a:noFill/>
              </a:ln>
              <a:solidFill>
                <a:prstClr val="black"/>
              </a:solidFill>
              <a:effectLst/>
              <a:uLnTx/>
              <a:uFillTx/>
              <a:latin typeface="Calibri" panose="020F0502020204030204"/>
            </a:endParaRPr>
          </a:p>
        </p:txBody>
      </p:sp>
      <p:sp>
        <p:nvSpPr>
          <p:cNvPr id="5" name="TextBox 4">
            <a:extLst>
              <a:ext uri="{FF2B5EF4-FFF2-40B4-BE49-F238E27FC236}">
                <a16:creationId xmlns:a16="http://schemas.microsoft.com/office/drawing/2014/main" id="{175C15C2-D5EB-9E32-9EEA-BA207D8D8F34}"/>
              </a:ext>
            </a:extLst>
          </p:cNvPr>
          <p:cNvSpPr txBox="1"/>
          <p:nvPr/>
        </p:nvSpPr>
        <p:spPr>
          <a:xfrm>
            <a:off x="762000" y="508144"/>
            <a:ext cx="10820400" cy="584775"/>
          </a:xfrm>
          <a:prstGeom prst="rect">
            <a:avLst/>
          </a:prstGeom>
          <a:noFill/>
        </p:spPr>
        <p:txBody>
          <a:bodyPr wrap="square" rtlCol="0">
            <a:spAutoFit/>
          </a:bodyPr>
          <a:lstStyle/>
          <a:p>
            <a:pPr algn="ctr"/>
            <a:r>
              <a:rPr lang="en-GB" sz="3200" b="1" u="sng">
                <a:solidFill>
                  <a:srgbClr val="C00000"/>
                </a:solidFill>
              </a:rPr>
              <a:t>LES RÉPONSES – THE ANSWERS</a:t>
            </a:r>
          </a:p>
        </p:txBody>
      </p:sp>
      <p:sp>
        <p:nvSpPr>
          <p:cNvPr id="7" name="TextBox 6">
            <a:extLst>
              <a:ext uri="{FF2B5EF4-FFF2-40B4-BE49-F238E27FC236}">
                <a16:creationId xmlns:a16="http://schemas.microsoft.com/office/drawing/2014/main" id="{0DA6FE0D-D170-E99C-CB1A-7AD02CEA6F58}"/>
              </a:ext>
            </a:extLst>
          </p:cNvPr>
          <p:cNvSpPr txBox="1"/>
          <p:nvPr/>
        </p:nvSpPr>
        <p:spPr>
          <a:xfrm>
            <a:off x="1014875" y="4291592"/>
            <a:ext cx="3480926" cy="458321"/>
          </a:xfrm>
          <a:prstGeom prst="rect">
            <a:avLst/>
          </a:prstGeom>
          <a:solidFill>
            <a:srgbClr val="BDD7EE"/>
          </a:solidFill>
        </p:spPr>
        <p:txBody>
          <a:bodyPr wrap="square">
            <a:spAutoFit/>
          </a:bodyPr>
          <a:lstStyle/>
          <a:p>
            <a:r>
              <a:rPr lang="fr-FR" sz="2400" b="1">
                <a:solidFill>
                  <a:srgbClr val="C00000"/>
                </a:solidFill>
              </a:rPr>
              <a:t>Il y a 3 femmes/filles.</a:t>
            </a:r>
          </a:p>
        </p:txBody>
      </p:sp>
      <p:sp>
        <p:nvSpPr>
          <p:cNvPr id="11" name="TextBox 10">
            <a:extLst>
              <a:ext uri="{FF2B5EF4-FFF2-40B4-BE49-F238E27FC236}">
                <a16:creationId xmlns:a16="http://schemas.microsoft.com/office/drawing/2014/main" id="{A6280595-D4DA-FCDB-7BEB-1C6661C51499}"/>
              </a:ext>
            </a:extLst>
          </p:cNvPr>
          <p:cNvSpPr txBox="1"/>
          <p:nvPr/>
        </p:nvSpPr>
        <p:spPr>
          <a:xfrm>
            <a:off x="1014874" y="4863365"/>
            <a:ext cx="3480926" cy="461665"/>
          </a:xfrm>
          <a:prstGeom prst="rect">
            <a:avLst/>
          </a:prstGeom>
          <a:solidFill>
            <a:srgbClr val="BDD7EE"/>
          </a:solidFill>
        </p:spPr>
        <p:txBody>
          <a:bodyPr wrap="square">
            <a:spAutoFit/>
          </a:bodyPr>
          <a:lstStyle/>
          <a:p>
            <a:r>
              <a:rPr lang="fr-FR" sz="2400" b="1">
                <a:solidFill>
                  <a:srgbClr val="C00000"/>
                </a:solidFill>
              </a:rPr>
              <a:t>Il y a 2 garçons. </a:t>
            </a:r>
          </a:p>
        </p:txBody>
      </p:sp>
      <p:sp>
        <p:nvSpPr>
          <p:cNvPr id="12" name="TextBox 11">
            <a:extLst>
              <a:ext uri="{FF2B5EF4-FFF2-40B4-BE49-F238E27FC236}">
                <a16:creationId xmlns:a16="http://schemas.microsoft.com/office/drawing/2014/main" id="{77BC022A-5BFE-AF5C-AA52-134A0BAA0BB3}"/>
              </a:ext>
            </a:extLst>
          </p:cNvPr>
          <p:cNvSpPr txBox="1"/>
          <p:nvPr/>
        </p:nvSpPr>
        <p:spPr>
          <a:xfrm>
            <a:off x="1022877" y="5415750"/>
            <a:ext cx="3472923" cy="461665"/>
          </a:xfrm>
          <a:prstGeom prst="rect">
            <a:avLst/>
          </a:prstGeom>
          <a:solidFill>
            <a:srgbClr val="BDD7EE"/>
          </a:solidFill>
        </p:spPr>
        <p:txBody>
          <a:bodyPr wrap="square">
            <a:spAutoFit/>
          </a:bodyPr>
          <a:lstStyle/>
          <a:p>
            <a:r>
              <a:rPr lang="fr-FR" sz="2400" b="1">
                <a:solidFill>
                  <a:srgbClr val="C00000"/>
                </a:solidFill>
              </a:rPr>
              <a:t>Il y a 5 enfants.</a:t>
            </a:r>
          </a:p>
        </p:txBody>
      </p:sp>
      <p:sp>
        <p:nvSpPr>
          <p:cNvPr id="13" name="TextBox 12">
            <a:extLst>
              <a:ext uri="{FF2B5EF4-FFF2-40B4-BE49-F238E27FC236}">
                <a16:creationId xmlns:a16="http://schemas.microsoft.com/office/drawing/2014/main" id="{347C08D8-56A1-1487-FE7F-9D80425FB93E}"/>
              </a:ext>
            </a:extLst>
          </p:cNvPr>
          <p:cNvSpPr txBox="1"/>
          <p:nvPr/>
        </p:nvSpPr>
        <p:spPr>
          <a:xfrm>
            <a:off x="1014873" y="5990867"/>
            <a:ext cx="3480926" cy="461665"/>
          </a:xfrm>
          <a:prstGeom prst="rect">
            <a:avLst/>
          </a:prstGeom>
          <a:solidFill>
            <a:srgbClr val="BDD7EE"/>
          </a:solidFill>
        </p:spPr>
        <p:txBody>
          <a:bodyPr wrap="square">
            <a:spAutoFit/>
          </a:bodyPr>
          <a:lstStyle/>
          <a:p>
            <a:r>
              <a:rPr lang="fr-FR" sz="2400" b="1">
                <a:solidFill>
                  <a:srgbClr val="C00000"/>
                </a:solidFill>
              </a:rPr>
              <a:t>Il y a 3 amis.</a:t>
            </a:r>
          </a:p>
        </p:txBody>
      </p:sp>
      <p:sp>
        <p:nvSpPr>
          <p:cNvPr id="15" name="TextBox 14">
            <a:extLst>
              <a:ext uri="{FF2B5EF4-FFF2-40B4-BE49-F238E27FC236}">
                <a16:creationId xmlns:a16="http://schemas.microsoft.com/office/drawing/2014/main" id="{E91D5F7E-EC56-5FBD-A6CB-85BA3D24278F}"/>
              </a:ext>
            </a:extLst>
          </p:cNvPr>
          <p:cNvSpPr txBox="1"/>
          <p:nvPr/>
        </p:nvSpPr>
        <p:spPr>
          <a:xfrm>
            <a:off x="5558189" y="4256173"/>
            <a:ext cx="2595210" cy="461665"/>
          </a:xfrm>
          <a:prstGeom prst="rect">
            <a:avLst/>
          </a:prstGeom>
          <a:solidFill>
            <a:srgbClr val="BDD7EE"/>
          </a:solidFill>
        </p:spPr>
        <p:txBody>
          <a:bodyPr wrap="square">
            <a:spAutoFit/>
          </a:bodyPr>
          <a:lstStyle/>
          <a:p>
            <a:r>
              <a:rPr lang="fr-FR" sz="2400" b="1">
                <a:solidFill>
                  <a:srgbClr val="C00000"/>
                </a:solidFill>
              </a:rPr>
              <a:t>Elle est triste.</a:t>
            </a:r>
          </a:p>
        </p:txBody>
      </p:sp>
      <p:sp>
        <p:nvSpPr>
          <p:cNvPr id="16" name="TextBox 15">
            <a:extLst>
              <a:ext uri="{FF2B5EF4-FFF2-40B4-BE49-F238E27FC236}">
                <a16:creationId xmlns:a16="http://schemas.microsoft.com/office/drawing/2014/main" id="{1499942C-371A-D7AF-B9C0-29CCDF82B454}"/>
              </a:ext>
            </a:extLst>
          </p:cNvPr>
          <p:cNvSpPr txBox="1"/>
          <p:nvPr/>
        </p:nvSpPr>
        <p:spPr>
          <a:xfrm>
            <a:off x="5558188" y="4834290"/>
            <a:ext cx="2595211" cy="461665"/>
          </a:xfrm>
          <a:prstGeom prst="rect">
            <a:avLst/>
          </a:prstGeom>
          <a:solidFill>
            <a:srgbClr val="BDD7EE"/>
          </a:solidFill>
        </p:spPr>
        <p:txBody>
          <a:bodyPr wrap="square">
            <a:spAutoFit/>
          </a:bodyPr>
          <a:lstStyle/>
          <a:p>
            <a:r>
              <a:rPr lang="fr-FR" sz="2400" b="1">
                <a:solidFill>
                  <a:srgbClr val="C00000"/>
                </a:solidFill>
              </a:rPr>
              <a:t>Ils sont grands.</a:t>
            </a:r>
            <a:endParaRPr lang="fr-FR" sz="2400" b="1" noProof="0">
              <a:solidFill>
                <a:srgbClr val="C00000"/>
              </a:solidFill>
            </a:endParaRPr>
          </a:p>
        </p:txBody>
      </p:sp>
      <p:sp>
        <p:nvSpPr>
          <p:cNvPr id="17" name="TextBox 16">
            <a:extLst>
              <a:ext uri="{FF2B5EF4-FFF2-40B4-BE49-F238E27FC236}">
                <a16:creationId xmlns:a16="http://schemas.microsoft.com/office/drawing/2014/main" id="{6E5961BB-D282-BB31-85E5-A6E61BDBE856}"/>
              </a:ext>
            </a:extLst>
          </p:cNvPr>
          <p:cNvSpPr txBox="1"/>
          <p:nvPr/>
        </p:nvSpPr>
        <p:spPr>
          <a:xfrm>
            <a:off x="5558188" y="5415750"/>
            <a:ext cx="2630008" cy="461665"/>
          </a:xfrm>
          <a:prstGeom prst="rect">
            <a:avLst/>
          </a:prstGeom>
          <a:solidFill>
            <a:srgbClr val="BDD7EE"/>
          </a:solidFill>
        </p:spPr>
        <p:txBody>
          <a:bodyPr wrap="square">
            <a:spAutoFit/>
          </a:bodyPr>
          <a:lstStyle/>
          <a:p>
            <a:r>
              <a:rPr lang="fr-FR" sz="2400" b="1">
                <a:solidFill>
                  <a:srgbClr val="C00000"/>
                </a:solidFill>
              </a:rPr>
              <a:t>Elles sont petites.</a:t>
            </a:r>
          </a:p>
        </p:txBody>
      </p:sp>
      <p:sp>
        <p:nvSpPr>
          <p:cNvPr id="18" name="TextBox 17">
            <a:extLst>
              <a:ext uri="{FF2B5EF4-FFF2-40B4-BE49-F238E27FC236}">
                <a16:creationId xmlns:a16="http://schemas.microsoft.com/office/drawing/2014/main" id="{83398503-BF50-AEA2-D3A3-242965385EAE}"/>
              </a:ext>
            </a:extLst>
          </p:cNvPr>
          <p:cNvSpPr txBox="1"/>
          <p:nvPr/>
        </p:nvSpPr>
        <p:spPr>
          <a:xfrm>
            <a:off x="5558189" y="5972970"/>
            <a:ext cx="2630008" cy="461665"/>
          </a:xfrm>
          <a:prstGeom prst="rect">
            <a:avLst/>
          </a:prstGeom>
          <a:solidFill>
            <a:srgbClr val="BDD7EE"/>
          </a:solidFill>
        </p:spPr>
        <p:txBody>
          <a:bodyPr wrap="square">
            <a:spAutoFit/>
          </a:bodyPr>
          <a:lstStyle/>
          <a:p>
            <a:r>
              <a:rPr lang="fr-FR" sz="2400" b="1" noProof="0">
                <a:solidFill>
                  <a:srgbClr val="C00000"/>
                </a:solidFill>
              </a:rPr>
              <a:t>Il fait beau.</a:t>
            </a:r>
            <a:endParaRPr lang="en-GB" sz="2400" b="1">
              <a:solidFill>
                <a:srgbClr val="C00000"/>
              </a:solidFill>
            </a:endParaRPr>
          </a:p>
        </p:txBody>
      </p:sp>
    </p:spTree>
    <p:extLst>
      <p:ext uri="{BB962C8B-B14F-4D97-AF65-F5344CB8AC3E}">
        <p14:creationId xmlns:p14="http://schemas.microsoft.com/office/powerpoint/2010/main" val="240576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5" grpId="0" animBg="1"/>
      <p:bldP spid="16"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61251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748081" y="1065321"/>
            <a:ext cx="10982280" cy="44670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gaps with the correct verb phrase: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example: Sur la photo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une famille.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 coll</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ège.	(They are in school.)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(They are sad.)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aussi 1 fille</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is also a girl.)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beau</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nice.)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(There are parents.)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parc.	(They are in the park.)</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4BFAC9FD-A61C-2624-B5B8-5F1F756FFA1F}"/>
              </a:ext>
            </a:extLst>
          </p:cNvPr>
          <p:cNvSpPr txBox="1"/>
          <p:nvPr/>
        </p:nvSpPr>
        <p:spPr>
          <a:xfrm>
            <a:off x="3939394" y="1755591"/>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Tree>
    <p:extLst>
      <p:ext uri="{BB962C8B-B14F-4D97-AF65-F5344CB8AC3E}">
        <p14:creationId xmlns:p14="http://schemas.microsoft.com/office/powerpoint/2010/main" val="235415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EEBF7">
            <a:alpha val="50000"/>
          </a:srgb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3C67BDC-1357-2B5C-D5EB-35FA94965E53}"/>
              </a:ext>
            </a:extLst>
          </p:cNvPr>
          <p:cNvSpPr txBox="1"/>
          <p:nvPr/>
        </p:nvSpPr>
        <p:spPr>
          <a:xfrm>
            <a:off x="748081" y="1065321"/>
            <a:ext cx="10982280" cy="446705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Complete the gaps with the correct verb phrase: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example: Sur la photo </a:t>
            </a: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une famille.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 coll</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ège.	(They are in school.)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tristes.		(They are sad.)</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aussi 1 fille</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(They is also a girl.)</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beau</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(The weather is nice.)</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des parents.	(There are parents.)</a:t>
            </a:r>
          </a:p>
          <a:p>
            <a:pPr marL="457200" marR="0" lvl="0" indent="-457200" algn="l" defTabSz="914400" rtl="0" eaLnBrk="1" fontAlgn="auto" latinLnBrk="0" hangingPunct="1">
              <a:lnSpc>
                <a:spcPct val="150000"/>
              </a:lnSpc>
              <a:spcBef>
                <a:spcPts val="0"/>
              </a:spcBef>
              <a:spcAft>
                <a:spcPts val="0"/>
              </a:spcAft>
              <a:buClrTx/>
              <a:buSzTx/>
              <a:buFontTx/>
              <a:buAutoNum type="arabicParenR"/>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_______________</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parc.	(They are in the park.)</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73722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Speaking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4">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25" name="Group 24">
            <a:extLst>
              <a:ext uri="{FF2B5EF4-FFF2-40B4-BE49-F238E27FC236}">
                <a16:creationId xmlns:a16="http://schemas.microsoft.com/office/drawing/2014/main" id="{C2A70BF9-4721-2B98-5C0A-7FAB8389CF42}"/>
              </a:ext>
            </a:extLst>
          </p:cNvPr>
          <p:cNvGrpSpPr/>
          <p:nvPr/>
        </p:nvGrpSpPr>
        <p:grpSpPr>
          <a:xfrm>
            <a:off x="296869" y="108501"/>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5" name="TextBox 4">
            <a:extLst>
              <a:ext uri="{FF2B5EF4-FFF2-40B4-BE49-F238E27FC236}">
                <a16:creationId xmlns:a16="http://schemas.microsoft.com/office/drawing/2014/main" id="{B9CDD31B-A18F-22D8-FAD0-1C3900A6DA35}"/>
              </a:ext>
            </a:extLst>
          </p:cNvPr>
          <p:cNvSpPr txBox="1"/>
          <p:nvPr/>
        </p:nvSpPr>
        <p:spPr>
          <a:xfrm>
            <a:off x="685800" y="533408"/>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C00000"/>
                </a:solidFill>
                <a:effectLst/>
                <a:uLnTx/>
                <a:uFillTx/>
                <a:latin typeface="Calibri" panose="020F0502020204030204"/>
                <a:ea typeface="+mn-ea"/>
                <a:cs typeface="+mn-cs"/>
              </a:rPr>
              <a:t>LES RÉPONSES – THE ANSWERS</a:t>
            </a:r>
          </a:p>
        </p:txBody>
      </p:sp>
      <p:sp>
        <p:nvSpPr>
          <p:cNvPr id="7" name="TextBox 6">
            <a:extLst>
              <a:ext uri="{FF2B5EF4-FFF2-40B4-BE49-F238E27FC236}">
                <a16:creationId xmlns:a16="http://schemas.microsoft.com/office/drawing/2014/main" id="{789F40A3-7619-7124-6111-BA4546C47152}"/>
              </a:ext>
            </a:extLst>
          </p:cNvPr>
          <p:cNvSpPr txBox="1"/>
          <p:nvPr/>
        </p:nvSpPr>
        <p:spPr>
          <a:xfrm>
            <a:off x="1551794" y="2247900"/>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 Elles sont</a:t>
            </a:r>
          </a:p>
        </p:txBody>
      </p:sp>
      <p:sp>
        <p:nvSpPr>
          <p:cNvPr id="10" name="TextBox 9">
            <a:extLst>
              <a:ext uri="{FF2B5EF4-FFF2-40B4-BE49-F238E27FC236}">
                <a16:creationId xmlns:a16="http://schemas.microsoft.com/office/drawing/2014/main" id="{8E02C06D-B69F-6485-0E1B-1BFA4352CBB1}"/>
              </a:ext>
            </a:extLst>
          </p:cNvPr>
          <p:cNvSpPr txBox="1"/>
          <p:nvPr/>
        </p:nvSpPr>
        <p:spPr>
          <a:xfrm>
            <a:off x="1551794" y="2813736"/>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 Elles sont</a:t>
            </a:r>
          </a:p>
        </p:txBody>
      </p:sp>
      <p:sp>
        <p:nvSpPr>
          <p:cNvPr id="13" name="TextBox 12">
            <a:extLst>
              <a:ext uri="{FF2B5EF4-FFF2-40B4-BE49-F238E27FC236}">
                <a16:creationId xmlns:a16="http://schemas.microsoft.com/office/drawing/2014/main" id="{61D25885-1F8A-5025-5CA4-B53393ACBEBA}"/>
              </a:ext>
            </a:extLst>
          </p:cNvPr>
          <p:cNvSpPr txBox="1"/>
          <p:nvPr/>
        </p:nvSpPr>
        <p:spPr>
          <a:xfrm>
            <a:off x="1551794" y="3359196"/>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
        <p:nvSpPr>
          <p:cNvPr id="15" name="TextBox 14">
            <a:extLst>
              <a:ext uri="{FF2B5EF4-FFF2-40B4-BE49-F238E27FC236}">
                <a16:creationId xmlns:a16="http://schemas.microsoft.com/office/drawing/2014/main" id="{12E6D09C-7D33-820D-C65F-E93A465D7D05}"/>
              </a:ext>
            </a:extLst>
          </p:cNvPr>
          <p:cNvSpPr txBox="1"/>
          <p:nvPr/>
        </p:nvSpPr>
        <p:spPr>
          <a:xfrm>
            <a:off x="1472635" y="3893715"/>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fait</a:t>
            </a:r>
          </a:p>
        </p:txBody>
      </p:sp>
      <p:sp>
        <p:nvSpPr>
          <p:cNvPr id="16" name="TextBox 15">
            <a:extLst>
              <a:ext uri="{FF2B5EF4-FFF2-40B4-BE49-F238E27FC236}">
                <a16:creationId xmlns:a16="http://schemas.microsoft.com/office/drawing/2014/main" id="{DC1A2DCD-8BC7-B1F1-5430-2F89E7A2C96D}"/>
              </a:ext>
            </a:extLst>
          </p:cNvPr>
          <p:cNvSpPr txBox="1"/>
          <p:nvPr/>
        </p:nvSpPr>
        <p:spPr>
          <a:xfrm>
            <a:off x="1551794" y="4482213"/>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
        <p:nvSpPr>
          <p:cNvPr id="17" name="TextBox 16">
            <a:extLst>
              <a:ext uri="{FF2B5EF4-FFF2-40B4-BE49-F238E27FC236}">
                <a16:creationId xmlns:a16="http://schemas.microsoft.com/office/drawing/2014/main" id="{1030BE5B-8920-6161-C7CA-3262FD1F18D6}"/>
              </a:ext>
            </a:extLst>
          </p:cNvPr>
          <p:cNvSpPr txBox="1"/>
          <p:nvPr/>
        </p:nvSpPr>
        <p:spPr>
          <a:xfrm>
            <a:off x="1493447" y="5023432"/>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Ils / Elles sont</a:t>
            </a:r>
          </a:p>
        </p:txBody>
      </p:sp>
      <p:sp>
        <p:nvSpPr>
          <p:cNvPr id="18" name="TextBox 17">
            <a:extLst>
              <a:ext uri="{FF2B5EF4-FFF2-40B4-BE49-F238E27FC236}">
                <a16:creationId xmlns:a16="http://schemas.microsoft.com/office/drawing/2014/main" id="{D8FA1E10-D3FE-8155-EFAE-A5B3409732B5}"/>
              </a:ext>
            </a:extLst>
          </p:cNvPr>
          <p:cNvSpPr txBox="1"/>
          <p:nvPr/>
        </p:nvSpPr>
        <p:spPr>
          <a:xfrm>
            <a:off x="3939394" y="1755591"/>
            <a:ext cx="20423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Calibri" panose="020F0502020204030204"/>
                <a:ea typeface="+mn-ea"/>
                <a:cs typeface="+mn-cs"/>
              </a:rPr>
              <a:t>il y a</a:t>
            </a:r>
          </a:p>
        </p:txBody>
      </p:sp>
    </p:spTree>
    <p:extLst>
      <p:ext uri="{BB962C8B-B14F-4D97-AF65-F5344CB8AC3E}">
        <p14:creationId xmlns:p14="http://schemas.microsoft.com/office/powerpoint/2010/main" val="333396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5" grpId="0" animBg="1"/>
      <p:bldP spid="16" grpId="0" animBg="1"/>
      <p:bldP spid="1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13" name="TextBox 12">
            <a:extLst>
              <a:ext uri="{FF2B5EF4-FFF2-40B4-BE49-F238E27FC236}">
                <a16:creationId xmlns:a16="http://schemas.microsoft.com/office/drawing/2014/main" id="{B2781006-3211-2DD1-FE00-F9C5C66E33AF}"/>
              </a:ext>
            </a:extLst>
          </p:cNvPr>
          <p:cNvSpPr txBox="1"/>
          <p:nvPr/>
        </p:nvSpPr>
        <p:spPr>
          <a:xfrm>
            <a:off x="709751" y="591271"/>
            <a:ext cx="916049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Reminder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This is the mark scheme for question 1:</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6783B7BF-4102-3EB5-432F-6998451E3EC2}"/>
              </a:ext>
            </a:extLst>
          </p:cNvPr>
          <p:cNvPicPr>
            <a:picLocks noChangeAspect="1"/>
          </p:cNvPicPr>
          <p:nvPr/>
        </p:nvPicPr>
        <p:blipFill>
          <a:blip r:embed="rId6"/>
          <a:stretch>
            <a:fillRect/>
          </a:stretch>
        </p:blipFill>
        <p:spPr>
          <a:xfrm>
            <a:off x="1432400" y="1120312"/>
            <a:ext cx="8993050" cy="2881007"/>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19A04DEE-7E01-49B3-090D-BF1AF5305123}"/>
              </a:ext>
            </a:extLst>
          </p:cNvPr>
          <p:cNvSpPr txBox="1"/>
          <p:nvPr/>
        </p:nvSpPr>
        <p:spPr>
          <a:xfrm>
            <a:off x="709750" y="4343414"/>
            <a:ext cx="1096844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For 2 marks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response must be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 sentence, using an appropriate conjugated verb.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same verb/grammatical structure may be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repeated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more than one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e</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xample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il y a</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plus different nouns.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The most important is to ensure you communicate </a:t>
            </a:r>
            <a:r>
              <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rPr>
              <a:t>clearly</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0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2FC57CA9-A8BA-EAB2-31CD-E60ED4BF5F2F}"/>
              </a:ext>
            </a:extLst>
          </p:cNvPr>
          <p:cNvSpPr txBox="1"/>
          <p:nvPr/>
        </p:nvSpPr>
        <p:spPr>
          <a:xfrm>
            <a:off x="437502" y="406306"/>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4 sentences to describe the photo. Do so within the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Calibri"/>
              </a:rPr>
              <a:t>You can only use “il y a” 3 times!</a:t>
            </a:r>
          </a:p>
        </p:txBody>
      </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9">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0"/>
          <a:srcRect t="54395"/>
          <a:stretch/>
        </p:blipFill>
        <p:spPr>
          <a:xfrm>
            <a:off x="5257205" y="1365882"/>
            <a:ext cx="5910210" cy="3548548"/>
          </a:xfrm>
          <a:prstGeom prst="rect">
            <a:avLst/>
          </a:prstGeom>
        </p:spPr>
      </p:pic>
    </p:spTree>
    <p:extLst>
      <p:ext uri="{BB962C8B-B14F-4D97-AF65-F5344CB8AC3E}">
        <p14:creationId xmlns:p14="http://schemas.microsoft.com/office/powerpoint/2010/main" val="270084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8" name="Picture 17">
            <a:extLst>
              <a:ext uri="{FF2B5EF4-FFF2-40B4-BE49-F238E27FC236}">
                <a16:creationId xmlns:a16="http://schemas.microsoft.com/office/drawing/2014/main" id="{54681F37-8354-43DE-8599-2ECEB3A52D21}"/>
              </a:ext>
            </a:extLst>
          </p:cNvPr>
          <p:cNvPicPr>
            <a:picLocks noChangeAspect="1"/>
          </p:cNvPicPr>
          <p:nvPr/>
        </p:nvPicPr>
        <p:blipFill>
          <a:blip r:embed="rId6">
            <a:grayscl/>
          </a:blip>
          <a:stretch>
            <a:fillRect/>
          </a:stretch>
        </p:blipFill>
        <p:spPr>
          <a:xfrm>
            <a:off x="842651" y="1710497"/>
            <a:ext cx="4033542" cy="2672767"/>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7"/>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FC2C7ACB-96CB-BDC9-2107-D89648FC1CC9}"/>
              </a:ext>
            </a:extLst>
          </p:cNvPr>
          <p:cNvSpPr txBox="1"/>
          <p:nvPr/>
        </p:nvSpPr>
        <p:spPr>
          <a:xfrm>
            <a:off x="762000" y="5081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RÉPONSES POSSIBLES – POSSIBLE ANSWERS</a:t>
            </a:r>
          </a:p>
        </p:txBody>
      </p:sp>
      <p:sp>
        <p:nvSpPr>
          <p:cNvPr id="9" name="TextBox 8">
            <a:extLst>
              <a:ext uri="{FF2B5EF4-FFF2-40B4-BE49-F238E27FC236}">
                <a16:creationId xmlns:a16="http://schemas.microsoft.com/office/drawing/2014/main" id="{006A0D8C-858F-58CC-43E3-02F1FEF4AAA8}"/>
              </a:ext>
            </a:extLst>
          </p:cNvPr>
          <p:cNvSpPr txBox="1"/>
          <p:nvPr/>
        </p:nvSpPr>
        <p:spPr>
          <a:xfrm>
            <a:off x="6387030" y="1712768"/>
            <a:ext cx="4455691" cy="46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y a une mère.</a:t>
            </a:r>
          </a:p>
        </p:txBody>
      </p:sp>
      <p:sp>
        <p:nvSpPr>
          <p:cNvPr id="10" name="TextBox 9">
            <a:extLst>
              <a:ext uri="{FF2B5EF4-FFF2-40B4-BE49-F238E27FC236}">
                <a16:creationId xmlns:a16="http://schemas.microsoft.com/office/drawing/2014/main" id="{53D1BF23-5DFE-81DA-4F78-250E4BCD1FAF}"/>
              </a:ext>
            </a:extLst>
          </p:cNvPr>
          <p:cNvSpPr txBox="1"/>
          <p:nvPr/>
        </p:nvSpPr>
        <p:spPr>
          <a:xfrm>
            <a:off x="6387030" y="2537577"/>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y a un père. </a:t>
            </a:r>
          </a:p>
        </p:txBody>
      </p:sp>
      <p:sp>
        <p:nvSpPr>
          <p:cNvPr id="12" name="TextBox 11">
            <a:extLst>
              <a:ext uri="{FF2B5EF4-FFF2-40B4-BE49-F238E27FC236}">
                <a16:creationId xmlns:a16="http://schemas.microsoft.com/office/drawing/2014/main" id="{34DA5E93-8148-04FF-5242-509EDD7E449E}"/>
              </a:ext>
            </a:extLst>
          </p:cNvPr>
          <p:cNvSpPr txBox="1"/>
          <p:nvPr/>
        </p:nvSpPr>
        <p:spPr>
          <a:xfrm>
            <a:off x="6387030" y="3293960"/>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y a 2 enfants.</a:t>
            </a:r>
          </a:p>
        </p:txBody>
      </p:sp>
      <p:sp>
        <p:nvSpPr>
          <p:cNvPr id="17" name="TextBox 16">
            <a:extLst>
              <a:ext uri="{FF2B5EF4-FFF2-40B4-BE49-F238E27FC236}">
                <a16:creationId xmlns:a16="http://schemas.microsoft.com/office/drawing/2014/main" id="{5FA9F9A2-DA25-6A40-4BD5-C0D514F52E7C}"/>
              </a:ext>
            </a:extLst>
          </p:cNvPr>
          <p:cNvSpPr txBox="1"/>
          <p:nvPr/>
        </p:nvSpPr>
        <p:spPr>
          <a:xfrm>
            <a:off x="6387029" y="4152431"/>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Ils sont contents.</a:t>
            </a:r>
          </a:p>
        </p:txBody>
      </p:sp>
    </p:spTree>
    <p:extLst>
      <p:ext uri="{BB962C8B-B14F-4D97-AF65-F5344CB8AC3E}">
        <p14:creationId xmlns:p14="http://schemas.microsoft.com/office/powerpoint/2010/main" val="29386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9"/>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10"/>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E115753B-DA00-767C-5953-E7770DE7565A}"/>
              </a:ext>
            </a:extLst>
          </p:cNvPr>
          <p:cNvSpPr txBox="1"/>
          <p:nvPr/>
        </p:nvSpPr>
        <p:spPr>
          <a:xfrm>
            <a:off x="437502" y="406306"/>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4 sentences to describe the photo. Do so within the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Calibri"/>
              </a:rPr>
              <a:t>You can only use “il y a” twice!</a:t>
            </a:r>
          </a:p>
        </p:txBody>
      </p:sp>
    </p:spTree>
    <p:extLst>
      <p:ext uri="{BB962C8B-B14F-4D97-AF65-F5344CB8AC3E}">
        <p14:creationId xmlns:p14="http://schemas.microsoft.com/office/powerpoint/2010/main" val="166627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9" name="Picture 18">
            <a:extLst>
              <a:ext uri="{FF2B5EF4-FFF2-40B4-BE49-F238E27FC236}">
                <a16:creationId xmlns:a16="http://schemas.microsoft.com/office/drawing/2014/main" id="{4D18BF8B-67A2-4F8F-985D-8257931444D9}"/>
              </a:ext>
            </a:extLst>
          </p:cNvPr>
          <p:cNvPicPr>
            <a:picLocks noChangeAspect="1"/>
          </p:cNvPicPr>
          <p:nvPr/>
        </p:nvPicPr>
        <p:blipFill rotWithShape="1">
          <a:blip r:embed="rId6"/>
          <a:srcRect l="16246" t="20987" r="5954" b="13480"/>
          <a:stretch/>
        </p:blipFill>
        <p:spPr>
          <a:xfrm>
            <a:off x="552617" y="1881187"/>
            <a:ext cx="4375049" cy="2342546"/>
          </a:xfrm>
          <a:prstGeom prst="rect">
            <a:avLst/>
          </a:prstGeom>
        </p:spPr>
      </p:pic>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7"/>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FD13CB3F-9B71-3FFF-C7FF-188746E4E9F5}"/>
              </a:ext>
            </a:extLst>
          </p:cNvPr>
          <p:cNvSpPr txBox="1"/>
          <p:nvPr/>
        </p:nvSpPr>
        <p:spPr>
          <a:xfrm>
            <a:off x="762000" y="5081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RÉPONSES POSSIBLES – POSSIBLE ANSWERS</a:t>
            </a:r>
          </a:p>
        </p:txBody>
      </p:sp>
      <p:sp>
        <p:nvSpPr>
          <p:cNvPr id="9" name="TextBox 8">
            <a:extLst>
              <a:ext uri="{FF2B5EF4-FFF2-40B4-BE49-F238E27FC236}">
                <a16:creationId xmlns:a16="http://schemas.microsoft.com/office/drawing/2014/main" id="{F957A178-5469-6ADE-05BF-069E561234B4}"/>
              </a:ext>
            </a:extLst>
          </p:cNvPr>
          <p:cNvSpPr txBox="1"/>
          <p:nvPr/>
        </p:nvSpPr>
        <p:spPr>
          <a:xfrm>
            <a:off x="6387030" y="1712768"/>
            <a:ext cx="4455691" cy="46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y a une mère.</a:t>
            </a:r>
          </a:p>
        </p:txBody>
      </p:sp>
      <p:sp>
        <p:nvSpPr>
          <p:cNvPr id="10" name="TextBox 9">
            <a:extLst>
              <a:ext uri="{FF2B5EF4-FFF2-40B4-BE49-F238E27FC236}">
                <a16:creationId xmlns:a16="http://schemas.microsoft.com/office/drawing/2014/main" id="{39DDD521-6FD4-B54B-10A2-3A5B74A31E33}"/>
              </a:ext>
            </a:extLst>
          </p:cNvPr>
          <p:cNvSpPr txBox="1"/>
          <p:nvPr/>
        </p:nvSpPr>
        <p:spPr>
          <a:xfrm>
            <a:off x="6387030" y="2537577"/>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y a un père. </a:t>
            </a:r>
          </a:p>
        </p:txBody>
      </p:sp>
      <p:sp>
        <p:nvSpPr>
          <p:cNvPr id="12" name="TextBox 11">
            <a:extLst>
              <a:ext uri="{FF2B5EF4-FFF2-40B4-BE49-F238E27FC236}">
                <a16:creationId xmlns:a16="http://schemas.microsoft.com/office/drawing/2014/main" id="{49CC0086-0991-B839-7ACD-9C12580E91E9}"/>
              </a:ext>
            </a:extLst>
          </p:cNvPr>
          <p:cNvSpPr txBox="1"/>
          <p:nvPr/>
        </p:nvSpPr>
        <p:spPr>
          <a:xfrm>
            <a:off x="6387030" y="3293960"/>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Ils sont dans un camping.</a:t>
            </a:r>
          </a:p>
        </p:txBody>
      </p:sp>
      <p:sp>
        <p:nvSpPr>
          <p:cNvPr id="17" name="TextBox 16">
            <a:extLst>
              <a:ext uri="{FF2B5EF4-FFF2-40B4-BE49-F238E27FC236}">
                <a16:creationId xmlns:a16="http://schemas.microsoft.com/office/drawing/2014/main" id="{5155639C-370A-F9F7-3633-DAC72B64426D}"/>
              </a:ext>
            </a:extLst>
          </p:cNvPr>
          <p:cNvSpPr txBox="1"/>
          <p:nvPr/>
        </p:nvSpPr>
        <p:spPr>
          <a:xfrm>
            <a:off x="6387029" y="4152431"/>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fait beau.</a:t>
            </a:r>
          </a:p>
        </p:txBody>
      </p:sp>
    </p:spTree>
    <p:extLst>
      <p:ext uri="{BB962C8B-B14F-4D97-AF65-F5344CB8AC3E}">
        <p14:creationId xmlns:p14="http://schemas.microsoft.com/office/powerpoint/2010/main" val="1438812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4" name="MS900388269[1].wav">
            <a:hlinkClick r:id="" action="ppaction://media"/>
            <a:extLst>
              <a:ext uri="{FF2B5EF4-FFF2-40B4-BE49-F238E27FC236}">
                <a16:creationId xmlns:a16="http://schemas.microsoft.com/office/drawing/2014/main" id="{12C9568D-A836-63D5-3501-2F1F4D097D4E}"/>
              </a:ext>
            </a:extLst>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5536354" y="6039307"/>
            <a:ext cx="144016" cy="144016"/>
          </a:xfrm>
          <a:prstGeom prst="rect">
            <a:avLst/>
          </a:prstGeom>
        </p:spPr>
      </p:pic>
      <p:sp>
        <p:nvSpPr>
          <p:cNvPr id="13" name="Rectangle 12">
            <a:extLst>
              <a:ext uri="{FF2B5EF4-FFF2-40B4-BE49-F238E27FC236}">
                <a16:creationId xmlns:a16="http://schemas.microsoft.com/office/drawing/2014/main" id="{37F12BAF-8C28-C39C-AB74-03E84C3E0136}"/>
              </a:ext>
            </a:extLst>
          </p:cNvPr>
          <p:cNvSpPr>
            <a:spLocks noChangeArrowheads="1"/>
          </p:cNvSpPr>
          <p:nvPr/>
        </p:nvSpPr>
        <p:spPr bwMode="auto">
          <a:xfrm>
            <a:off x="2044424" y="59987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956504E-7852-87BF-7222-76EEAB7AF1B8}"/>
              </a:ext>
            </a:extLst>
          </p:cNvPr>
          <p:cNvSpPr>
            <a:spLocks noChangeArrowheads="1"/>
          </p:cNvSpPr>
          <p:nvPr/>
        </p:nvSpPr>
        <p:spPr bwMode="auto">
          <a:xfrm>
            <a:off x="2044424" y="59987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AB55E397-1863-B5B7-56B1-994CF9172692}"/>
              </a:ext>
            </a:extLst>
          </p:cNvPr>
          <p:cNvSpPr txBox="1"/>
          <p:nvPr/>
        </p:nvSpPr>
        <p:spPr>
          <a:xfrm>
            <a:off x="8721884" y="58804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9"/>
          <a:srcRect t="54395"/>
          <a:stretch/>
        </p:blipFill>
        <p:spPr>
          <a:xfrm>
            <a:off x="5257205" y="1365882"/>
            <a:ext cx="5910210" cy="3548548"/>
          </a:xfrm>
          <a:prstGeom prst="rect">
            <a:avLst/>
          </a:prstGeom>
        </p:spPr>
      </p:pic>
      <p:pic>
        <p:nvPicPr>
          <p:cNvPr id="9" name="Picture 8">
            <a:extLst>
              <a:ext uri="{FF2B5EF4-FFF2-40B4-BE49-F238E27FC236}">
                <a16:creationId xmlns:a16="http://schemas.microsoft.com/office/drawing/2014/main" id="{92F0EE41-A5BE-0E74-910B-0682F32E77A0}"/>
              </a:ext>
            </a:extLst>
          </p:cNvPr>
          <p:cNvPicPr>
            <a:picLocks noChangeAspect="1"/>
          </p:cNvPicPr>
          <p:nvPr/>
        </p:nvPicPr>
        <p:blipFill>
          <a:blip r:embed="rId10">
            <a:grayscl/>
          </a:blip>
          <a:stretch>
            <a:fillRect/>
          </a:stretch>
        </p:blipFill>
        <p:spPr>
          <a:xfrm>
            <a:off x="692869" y="1611275"/>
            <a:ext cx="3986594" cy="3193449"/>
          </a:xfrm>
          <a:prstGeom prst="rect">
            <a:avLst/>
          </a:prstGeom>
        </p:spPr>
      </p:pic>
      <p:sp>
        <p:nvSpPr>
          <p:cNvPr id="7" name="TextBox 6">
            <a:extLst>
              <a:ext uri="{FF2B5EF4-FFF2-40B4-BE49-F238E27FC236}">
                <a16:creationId xmlns:a16="http://schemas.microsoft.com/office/drawing/2014/main" id="{A5F59811-B16B-C237-759E-388965EC6195}"/>
              </a:ext>
            </a:extLst>
          </p:cNvPr>
          <p:cNvSpPr txBox="1"/>
          <p:nvPr/>
        </p:nvSpPr>
        <p:spPr>
          <a:xfrm>
            <a:off x="437502" y="406306"/>
            <a:ext cx="10725797" cy="830997"/>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Write 4 sentences to describe the photo. Do so within the time!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srgbClr val="C00000"/>
                </a:solidFill>
                <a:effectLst/>
                <a:highlight>
                  <a:srgbClr val="FFFF00"/>
                </a:highlight>
                <a:uLnTx/>
                <a:uFillTx/>
                <a:latin typeface="Calibri" panose="020F0502020204030204"/>
                <a:ea typeface="+mn-ea"/>
                <a:cs typeface="Calibri"/>
              </a:rPr>
              <a:t>You can only use “il y a” once!</a:t>
            </a:r>
          </a:p>
        </p:txBody>
      </p:sp>
    </p:spTree>
    <p:extLst>
      <p:ext uri="{BB962C8B-B14F-4D97-AF65-F5344CB8AC3E}">
        <p14:creationId xmlns:p14="http://schemas.microsoft.com/office/powerpoint/2010/main" val="313298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0"/>
                                        <p:tgtEl>
                                          <p:spTgt spid="13"/>
                                        </p:tgtEl>
                                      </p:cBhvr>
                                    </p:animEffect>
                                  </p:childTnLst>
                                </p:cTn>
                              </p:par>
                              <p:par>
                                <p:cTn id="8" presetID="1" presetClass="mediacall" presetSubtype="0" fill="hold" nodeType="withEffect">
                                  <p:stCondLst>
                                    <p:cond delay="0"/>
                                  </p:stCondLst>
                                  <p:childTnLst>
                                    <p:cmd type="call" cmd="playFrom(0.0)">
                                      <p:cBhvr>
                                        <p:cTn id="9" dur="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21" name="Picture 20">
            <a:extLst>
              <a:ext uri="{FF2B5EF4-FFF2-40B4-BE49-F238E27FC236}">
                <a16:creationId xmlns:a16="http://schemas.microsoft.com/office/drawing/2014/main" id="{463D2CF4-E089-8CD1-7552-20FA4617E52B}"/>
              </a:ext>
            </a:extLst>
          </p:cNvPr>
          <p:cNvPicPr>
            <a:picLocks noChangeAspect="1"/>
          </p:cNvPicPr>
          <p:nvPr/>
        </p:nvPicPr>
        <p:blipFill rotWithShape="1">
          <a:blip r:embed="rId6"/>
          <a:srcRect t="54395"/>
          <a:stretch/>
        </p:blipFill>
        <p:spPr>
          <a:xfrm>
            <a:off x="5257205" y="1365882"/>
            <a:ext cx="5910210" cy="3548548"/>
          </a:xfrm>
          <a:prstGeom prst="rect">
            <a:avLst/>
          </a:prstGeom>
        </p:spPr>
      </p:pic>
      <p:sp>
        <p:nvSpPr>
          <p:cNvPr id="7" name="TextBox 6">
            <a:extLst>
              <a:ext uri="{FF2B5EF4-FFF2-40B4-BE49-F238E27FC236}">
                <a16:creationId xmlns:a16="http://schemas.microsoft.com/office/drawing/2014/main" id="{C3C3791B-50ED-B250-FE39-0FED3781946D}"/>
              </a:ext>
            </a:extLst>
          </p:cNvPr>
          <p:cNvSpPr txBox="1"/>
          <p:nvPr/>
        </p:nvSpPr>
        <p:spPr>
          <a:xfrm>
            <a:off x="762000" y="508144"/>
            <a:ext cx="108204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a:ln>
                  <a:noFill/>
                </a:ln>
                <a:solidFill>
                  <a:srgbClr val="C00000"/>
                </a:solidFill>
                <a:effectLst/>
                <a:uLnTx/>
                <a:uFillTx/>
                <a:latin typeface="Calibri" panose="020F0502020204030204"/>
                <a:ea typeface="+mn-ea"/>
                <a:cs typeface="+mn-cs"/>
              </a:rPr>
              <a:t>RÉPONSES POSSIBLES – POSSIBLE ANSWERS</a:t>
            </a:r>
          </a:p>
        </p:txBody>
      </p:sp>
      <p:sp>
        <p:nvSpPr>
          <p:cNvPr id="9" name="TextBox 8">
            <a:extLst>
              <a:ext uri="{FF2B5EF4-FFF2-40B4-BE49-F238E27FC236}">
                <a16:creationId xmlns:a16="http://schemas.microsoft.com/office/drawing/2014/main" id="{45672F1C-0DEB-DD7A-2927-316E6D5650A3}"/>
              </a:ext>
            </a:extLst>
          </p:cNvPr>
          <p:cNvSpPr txBox="1"/>
          <p:nvPr/>
        </p:nvSpPr>
        <p:spPr>
          <a:xfrm>
            <a:off x="6387030" y="1712768"/>
            <a:ext cx="4455691" cy="465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C00000"/>
                </a:solidFill>
                <a:effectLst/>
                <a:uLnTx/>
                <a:uFillTx/>
                <a:latin typeface="Comic Sans MS" panose="030F0702030302020204" pitchFamily="66" charset="0"/>
                <a:ea typeface="+mn-ea"/>
                <a:cs typeface="+mn-cs"/>
              </a:rPr>
              <a:t>Il y a une famille.</a:t>
            </a:r>
          </a:p>
        </p:txBody>
      </p:sp>
      <p:sp>
        <p:nvSpPr>
          <p:cNvPr id="10" name="TextBox 9">
            <a:extLst>
              <a:ext uri="{FF2B5EF4-FFF2-40B4-BE49-F238E27FC236}">
                <a16:creationId xmlns:a16="http://schemas.microsoft.com/office/drawing/2014/main" id="{1ACB07D3-7602-666A-E6B8-EC33252E82ED}"/>
              </a:ext>
            </a:extLst>
          </p:cNvPr>
          <p:cNvSpPr txBox="1"/>
          <p:nvPr/>
        </p:nvSpPr>
        <p:spPr>
          <a:xfrm>
            <a:off x="6387030" y="2537577"/>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Ils sont </a:t>
            </a:r>
            <a:r>
              <a:rPr kumimoji="0" lang="en-GB"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à Paris</a:t>
            </a:r>
            <a:r>
              <a:rPr kumimoji="0" lang="fr-FR"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 </a:t>
            </a:r>
          </a:p>
        </p:txBody>
      </p:sp>
      <p:sp>
        <p:nvSpPr>
          <p:cNvPr id="12" name="TextBox 11">
            <a:extLst>
              <a:ext uri="{FF2B5EF4-FFF2-40B4-BE49-F238E27FC236}">
                <a16:creationId xmlns:a16="http://schemas.microsoft.com/office/drawing/2014/main" id="{58598A84-F859-8503-BD66-CD70E2AFF19C}"/>
              </a:ext>
            </a:extLst>
          </p:cNvPr>
          <p:cNvSpPr txBox="1"/>
          <p:nvPr/>
        </p:nvSpPr>
        <p:spPr>
          <a:xfrm>
            <a:off x="6387030" y="3293960"/>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Ils sont contents.</a:t>
            </a:r>
          </a:p>
        </p:txBody>
      </p:sp>
      <p:sp>
        <p:nvSpPr>
          <p:cNvPr id="17" name="TextBox 16">
            <a:extLst>
              <a:ext uri="{FF2B5EF4-FFF2-40B4-BE49-F238E27FC236}">
                <a16:creationId xmlns:a16="http://schemas.microsoft.com/office/drawing/2014/main" id="{B715E635-51C7-E9FA-79E3-88C26E2F3D1B}"/>
              </a:ext>
            </a:extLst>
          </p:cNvPr>
          <p:cNvSpPr txBox="1"/>
          <p:nvPr/>
        </p:nvSpPr>
        <p:spPr>
          <a:xfrm>
            <a:off x="6387029" y="4152431"/>
            <a:ext cx="4747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rPr>
              <a:t>Il fait beau.</a:t>
            </a:r>
          </a:p>
        </p:txBody>
      </p:sp>
      <p:pic>
        <p:nvPicPr>
          <p:cNvPr id="18" name="Picture 17">
            <a:extLst>
              <a:ext uri="{FF2B5EF4-FFF2-40B4-BE49-F238E27FC236}">
                <a16:creationId xmlns:a16="http://schemas.microsoft.com/office/drawing/2014/main" id="{808F0091-013E-550F-C295-8B65CB9646B1}"/>
              </a:ext>
            </a:extLst>
          </p:cNvPr>
          <p:cNvPicPr>
            <a:picLocks noChangeAspect="1"/>
          </p:cNvPicPr>
          <p:nvPr/>
        </p:nvPicPr>
        <p:blipFill>
          <a:blip r:embed="rId7">
            <a:grayscl/>
          </a:blip>
          <a:stretch>
            <a:fillRect/>
          </a:stretch>
        </p:blipFill>
        <p:spPr>
          <a:xfrm>
            <a:off x="692869" y="1611275"/>
            <a:ext cx="3986594" cy="3193449"/>
          </a:xfrm>
          <a:prstGeom prst="rect">
            <a:avLst/>
          </a:prstGeom>
        </p:spPr>
      </p:pic>
    </p:spTree>
    <p:extLst>
      <p:ext uri="{BB962C8B-B14F-4D97-AF65-F5344CB8AC3E}">
        <p14:creationId xmlns:p14="http://schemas.microsoft.com/office/powerpoint/2010/main" val="250816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7"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8">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9454482" cy="914400"/>
            <a:chOff x="13665" y="50330"/>
            <a:chExt cx="9454482" cy="914400"/>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840691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Calibri" panose="020F0502020204030204"/>
                  <a:ea typeface="+mn-ea"/>
                  <a:cs typeface="+mn-cs"/>
                </a:rPr>
                <a:t>Exam question - Assessing progress</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031" y="270224"/>
            <a:ext cx="474613" cy="474613"/>
          </a:xfrm>
          <a:prstGeom prst="rect">
            <a:avLst/>
          </a:prstGeom>
        </p:spPr>
      </p:pic>
      <p:pic>
        <p:nvPicPr>
          <p:cNvPr id="11" name="Picture 10">
            <a:extLst>
              <a:ext uri="{FF2B5EF4-FFF2-40B4-BE49-F238E27FC236}">
                <a16:creationId xmlns:a16="http://schemas.microsoft.com/office/drawing/2014/main" id="{796D00A5-A0CB-2029-887B-8F2F2FF45FD0}"/>
              </a:ext>
            </a:extLst>
          </p:cNvPr>
          <p:cNvPicPr>
            <a:picLocks noChangeAspect="1"/>
          </p:cNvPicPr>
          <p:nvPr/>
        </p:nvPicPr>
        <p:blipFill rotWithShape="1">
          <a:blip r:embed="rId13"/>
          <a:srcRect t="54395"/>
          <a:stretch/>
        </p:blipFill>
        <p:spPr>
          <a:xfrm>
            <a:off x="6335615" y="2461152"/>
            <a:ext cx="5624655" cy="3377098"/>
          </a:xfrm>
          <a:prstGeom prst="rect">
            <a:avLst/>
          </a:prstGeom>
        </p:spPr>
      </p:pic>
      <p:sp>
        <p:nvSpPr>
          <p:cNvPr id="12" name="Text Box 5">
            <a:extLst>
              <a:ext uri="{FF2B5EF4-FFF2-40B4-BE49-F238E27FC236}">
                <a16:creationId xmlns:a16="http://schemas.microsoft.com/office/drawing/2014/main" id="{173FD321-DE8A-FA35-7799-DF86228F943F}"/>
              </a:ext>
            </a:extLst>
          </p:cNvPr>
          <p:cNvSpPr txBox="1">
            <a:spLocks noChangeArrowheads="1"/>
          </p:cNvSpPr>
          <p:nvPr/>
        </p:nvSpPr>
        <p:spPr bwMode="auto">
          <a:xfrm>
            <a:off x="4910554" y="5906104"/>
            <a:ext cx="894797" cy="646331"/>
          </a:xfrm>
          <a:prstGeom prst="rect">
            <a:avLst/>
          </a:prstGeom>
          <a:noFill/>
          <a:ln w="9525">
            <a:noFill/>
            <a:miter lim="800000"/>
            <a:headEnd/>
            <a:tailEnd/>
          </a:ln>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Calibri" panose="020F0502020204030204"/>
                <a:ea typeface="+mn-ea"/>
                <a:cs typeface="+mn-cs"/>
              </a:rPr>
              <a:t>End</a:t>
            </a:r>
          </a:p>
        </p:txBody>
      </p:sp>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25915" y="785380"/>
            <a:ext cx="1014017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Now on your 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Describe this photo again, using a variety of structures if you can.</a:t>
            </a:r>
          </a:p>
        </p:txBody>
      </p:sp>
      <p:pic>
        <p:nvPicPr>
          <p:cNvPr id="4" name="Picture 3">
            <a:extLst>
              <a:ext uri="{FF2B5EF4-FFF2-40B4-BE49-F238E27FC236}">
                <a16:creationId xmlns:a16="http://schemas.microsoft.com/office/drawing/2014/main" id="{DF2F8723-F7C1-1267-3A27-5B543D14DF38}"/>
              </a:ext>
            </a:extLst>
          </p:cNvPr>
          <p:cNvPicPr>
            <a:picLocks noChangeAspect="1"/>
          </p:cNvPicPr>
          <p:nvPr/>
        </p:nvPicPr>
        <p:blipFill>
          <a:blip r:embed="rId15"/>
          <a:stretch>
            <a:fillRect/>
          </a:stretch>
        </p:blipFill>
        <p:spPr>
          <a:xfrm>
            <a:off x="366116" y="1730920"/>
            <a:ext cx="5655643" cy="4107330"/>
          </a:xfrm>
          <a:prstGeom prst="rect">
            <a:avLst/>
          </a:prstGeom>
        </p:spPr>
      </p:pic>
    </p:spTree>
    <p:extLst>
      <p:ext uri="{BB962C8B-B14F-4D97-AF65-F5344CB8AC3E}">
        <p14:creationId xmlns:p14="http://schemas.microsoft.com/office/powerpoint/2010/main" val="428906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childTnLst>
                          </p:cTn>
                        </p:par>
                        <p:par>
                          <p:cTn id="8" fill="hold">
                            <p:stCondLst>
                              <p:cond delay="180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laser.wav"/>
                                        </p:tgtEl>
                                      </p:cMediaNode>
                                    </p:audio>
                                  </p:subTnLst>
                                </p:cTn>
                              </p:par>
                              <p:par>
                                <p:cTn id="11" presetID="1" presetClass="mediacall" presetSubtype="0" fill="hold" nodeType="withEffect">
                                  <p:stCondLst>
                                    <p:cond delay="0"/>
                                  </p:stCondLst>
                                  <p:childTnLst>
                                    <p:cmd type="call" cmd="playFrom(0.0)">
                                      <p:cBhvr>
                                        <p:cTn id="12"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2"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B0C2F2CB-6807-AF22-6A2D-64288BF1D1B8}"/>
              </a:ext>
            </a:extLst>
          </p:cNvPr>
          <p:cNvSpPr txBox="1"/>
          <p:nvPr/>
        </p:nvSpPr>
        <p:spPr>
          <a:xfrm>
            <a:off x="550983" y="406306"/>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u="sng">
                <a:solidFill>
                  <a:prstClr val="black"/>
                </a:solidFill>
                <a:latin typeface="Calibri" panose="020F0502020204030204"/>
              </a:rPr>
              <a:t>Without using the sentence builder</a:t>
            </a:r>
            <a:r>
              <a:rPr lang="en-GB" sz="2400">
                <a:solidFill>
                  <a:prstClr val="black"/>
                </a:solidFill>
                <a:latin typeface="Calibri" panose="020F0502020204030204"/>
              </a:rPr>
              <a:t>, re</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write the words in the correct order to make a sentence:</a:t>
            </a:r>
          </a:p>
        </p:txBody>
      </p:sp>
      <p:sp>
        <p:nvSpPr>
          <p:cNvPr id="19" name="TextBox 18">
            <a:extLst>
              <a:ext uri="{FF2B5EF4-FFF2-40B4-BE49-F238E27FC236}">
                <a16:creationId xmlns:a16="http://schemas.microsoft.com/office/drawing/2014/main" id="{54EFFD54-1E32-9162-2F29-451407A47A45}"/>
              </a:ext>
            </a:extLst>
          </p:cNvPr>
          <p:cNvSpPr txBox="1"/>
          <p:nvPr/>
        </p:nvSpPr>
        <p:spPr>
          <a:xfrm>
            <a:off x="550983" y="1118183"/>
            <a:ext cx="11157829" cy="43987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example:  personnes / il y a / 4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2200" b="1" noProof="1">
                <a:solidFill>
                  <a:prstClr val="black"/>
                </a:solidFill>
                <a:latin typeface="Calibri" panose="020F0502020204030204"/>
              </a:rPr>
              <a:t>	→ </a:t>
            </a:r>
            <a:r>
              <a:rPr kumimoji="0" lang="en-GB" sz="2200" b="1" i="0" u="none" strike="noStrike" kern="1200" cap="none" spc="0" normalizeH="0" baseline="0" noProof="1">
                <a:ln>
                  <a:noFill/>
                </a:ln>
                <a:solidFill>
                  <a:prstClr val="black"/>
                </a:solidFill>
                <a:effectLst/>
                <a:uLnTx/>
                <a:uFillTx/>
                <a:latin typeface="Calibri" panose="020F0502020204030204"/>
                <a:ea typeface="+mn-ea"/>
                <a:cs typeface="+mn-cs"/>
              </a:rPr>
              <a:t>Il y a 4 personnes</a:t>
            </a:r>
            <a:r>
              <a:rPr lang="en-GB" sz="2200" b="1" noProof="1">
                <a:solidFill>
                  <a:prstClr val="black"/>
                </a:solidFill>
                <a:latin typeface="Calibri" panose="020F0502020204030204"/>
              </a:rPr>
              <a:t>.</a:t>
            </a:r>
            <a:endParaRPr kumimoji="0" lang="en-GB" sz="2200" b="1" i="0" u="none" strike="noStrike" kern="1200" cap="none" spc="0" normalizeH="0" baseline="0" noProof="1">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5 / y / femmes / a / il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a / 2 / y / il / </a:t>
            </a:r>
            <a:r>
              <a:rPr lang="fr-FR" sz="2200">
                <a:solidFill>
                  <a:prstClr val="black"/>
                </a:solidFill>
                <a:latin typeface="Calibri" panose="020F0502020204030204"/>
              </a:rPr>
              <a:t>filles</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 </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est / contente / </a:t>
            </a:r>
            <a:r>
              <a:rPr lang="en-GB" sz="2200" noProof="1">
                <a:solidFill>
                  <a:prstClr val="black"/>
                </a:solidFill>
                <a:latin typeface="Calibri" panose="020F0502020204030204"/>
              </a:rPr>
              <a:t>elle</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petits / sont / </a:t>
            </a:r>
            <a:r>
              <a:rPr lang="en-GB" sz="2200" noProof="1">
                <a:solidFill>
                  <a:prstClr val="black"/>
                </a:solidFill>
                <a:latin typeface="Calibri" panose="020F0502020204030204"/>
              </a:rPr>
              <a:t>ils</a:t>
            </a:r>
            <a:r>
              <a:rPr kumimoji="0" lang="en-GB" sz="2200" b="0" i="0" u="none" strike="noStrike" kern="1200" cap="none" spc="0" normalizeH="0" baseline="0" noProof="1">
                <a:ln>
                  <a:noFill/>
                </a:ln>
                <a:solidFill>
                  <a:prstClr val="black"/>
                </a:solidFill>
                <a:effectLst/>
                <a:uLnTx/>
                <a:uFillTx/>
                <a:latin typeface="Calibri" panose="020F0502020204030204"/>
                <a:ea typeface="+mn-ea"/>
                <a:cs typeface="+mn-cs"/>
              </a:rPr>
              <a:t> 		_____________________________</a:t>
            </a:r>
          </a:p>
          <a:p>
            <a:pPr marL="457200" marR="0" lvl="0" indent="-457200" algn="l" defTabSz="914400" rtl="0" eaLnBrk="1" fontAlgn="auto" latinLnBrk="0" hangingPunct="1">
              <a:lnSpc>
                <a:spcPct val="200000"/>
              </a:lnSpc>
              <a:spcBef>
                <a:spcPts val="0"/>
              </a:spcBef>
              <a:spcAft>
                <a:spcPts val="0"/>
              </a:spcAft>
              <a:buClrTx/>
              <a:buSzTx/>
              <a:buFontTx/>
              <a:buAutoNum type="arabicPeriod"/>
              <a:tabLst/>
              <a:defRPr/>
            </a:pPr>
            <a:r>
              <a:rPr lang="en-GB" sz="2200" noProof="1">
                <a:solidFill>
                  <a:prstClr val="black"/>
                </a:solidFill>
                <a:latin typeface="Calibri" panose="020F0502020204030204"/>
              </a:rPr>
              <a:t>froid / fait /il 	</a:t>
            </a:r>
            <a:r>
              <a:rPr kumimoji="0" lang="es-CU" sz="22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s-CU" sz="2200" b="0" i="0" u="none" strike="noStrike" kern="1200" cap="none" spc="0" normalizeH="0" baseline="0" noProof="0">
                <a:ln>
                  <a:noFill/>
                </a:ln>
                <a:solidFill>
                  <a:prstClr val="black"/>
                </a:solidFill>
                <a:effectLst/>
                <a:uLnTx/>
                <a:uFillTx/>
                <a:latin typeface="Calibri" panose="020F0502020204030204"/>
                <a:ea typeface="+mn-ea"/>
                <a:cs typeface="+mn-cs"/>
              </a:rPr>
              <a:t>_____________________________</a:t>
            </a:r>
            <a:endParaRPr kumimoji="0" lang="es-CU" sz="2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0880C31-9D95-D1AF-C95D-85C43F91BCC4}"/>
              </a:ext>
            </a:extLst>
          </p:cNvPr>
          <p:cNvSpPr/>
          <p:nvPr/>
        </p:nvSpPr>
        <p:spPr>
          <a:xfrm>
            <a:off x="550983" y="5503262"/>
            <a:ext cx="7176694" cy="1048458"/>
          </a:xfrm>
          <a:prstGeom prst="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a:ln>
                  <a:noFill/>
                </a:ln>
                <a:solidFill>
                  <a:srgbClr val="FF00FF"/>
                </a:solidFill>
                <a:effectLst/>
                <a:uLnTx/>
                <a:uFillTx/>
                <a:latin typeface="Calibri" panose="020F0502020204030204"/>
                <a:ea typeface="+mn-ea"/>
                <a:cs typeface="+mn-cs"/>
              </a:rPr>
              <a:t>Extra:</a:t>
            </a:r>
            <a:endParaRPr kumimoji="0" lang="en-GB" sz="2400" b="1" i="0" u="none" strike="noStrike" kern="1200" cap="none" spc="0" normalizeH="0" baseline="0" noProof="0">
              <a:ln>
                <a:noFill/>
              </a:ln>
              <a:solidFill>
                <a:srgbClr val="FF00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Translate the sentences 1-5 into English from memory.</a:t>
            </a:r>
          </a:p>
        </p:txBody>
      </p:sp>
    </p:spTree>
    <p:extLst>
      <p:ext uri="{BB962C8B-B14F-4D97-AF65-F5344CB8AC3E}">
        <p14:creationId xmlns:p14="http://schemas.microsoft.com/office/powerpoint/2010/main" val="11474008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F1D16F-16F0-CB80-8660-CB4ED44874EF}"/>
              </a:ext>
            </a:extLst>
          </p:cNvPr>
          <p:cNvSpPr/>
          <p:nvPr/>
        </p:nvSpPr>
        <p:spPr>
          <a:xfrm>
            <a:off x="95700" y="2001915"/>
            <a:ext cx="11978996" cy="1427085"/>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Session objectives:</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800" b="1" i="0" u="sng" strike="noStrike" kern="1200" cap="none" spc="0" normalizeH="0" baseline="0" noProof="0" dirty="0">
                <a:ln>
                  <a:noFill/>
                </a:ln>
                <a:solidFill>
                  <a:prstClr val="black"/>
                </a:solidFill>
                <a:effectLst/>
                <a:uLnTx/>
                <a:uFillTx/>
                <a:latin typeface="Calibri" panose="020F0502020204030204"/>
                <a:ea typeface="+mn-ea"/>
                <a:cs typeface="+mn-cs"/>
              </a:rPr>
              <a:t>Question</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practising the photo description for the writing paper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Q1 Photo</a:t>
            </a:r>
          </a:p>
          <a:p>
            <a:pPr marL="342900" marR="0" lvl="0" indent="-342900" algn="l" defTabSz="914400" rtl="0" eaLnBrk="1" fontAlgn="auto" latinLnBrk="0" hangingPunct="1">
              <a:lnSpc>
                <a:spcPct val="10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being able to translate key verbs in the future tense		</a:t>
            </a:r>
            <a:r>
              <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rPr>
              <a:t>Q3 Translation</a:t>
            </a:r>
          </a:p>
        </p:txBody>
      </p:sp>
      <p:sp>
        <p:nvSpPr>
          <p:cNvPr id="6" name="TextBox 5">
            <a:extLst>
              <a:ext uri="{FF2B5EF4-FFF2-40B4-BE49-F238E27FC236}">
                <a16:creationId xmlns:a16="http://schemas.microsoft.com/office/drawing/2014/main" id="{2F13621E-A8F4-86D9-FE99-C81D066D0767}"/>
              </a:ext>
            </a:extLst>
          </p:cNvPr>
          <p:cNvSpPr txBox="1"/>
          <p:nvPr/>
        </p:nvSpPr>
        <p:spPr>
          <a:xfrm>
            <a:off x="1313467" y="107269"/>
            <a:ext cx="47625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sng" strike="noStrike" kern="1200" cap="none" spc="0" normalizeH="0" baseline="0" noProof="0">
                <a:ln>
                  <a:noFill/>
                </a:ln>
                <a:solidFill>
                  <a:prstClr val="black"/>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700" y="0"/>
            <a:ext cx="1137868" cy="1137868"/>
          </a:xfrm>
          <a:prstGeom prst="rect">
            <a:avLst/>
          </a:prstGeom>
        </p:spPr>
      </p:pic>
      <p:sp>
        <p:nvSpPr>
          <p:cNvPr id="12" name="TextBox 11">
            <a:extLst>
              <a:ext uri="{FF2B5EF4-FFF2-40B4-BE49-F238E27FC236}">
                <a16:creationId xmlns:a16="http://schemas.microsoft.com/office/drawing/2014/main" id="{2B286668-3BC9-C8CA-C088-8C54AA9FE012}"/>
              </a:ext>
            </a:extLst>
          </p:cNvPr>
          <p:cNvSpPr txBox="1"/>
          <p:nvPr/>
        </p:nvSpPr>
        <p:spPr>
          <a:xfrm>
            <a:off x="7032888" y="298357"/>
            <a:ext cx="50634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76C2-2004-4C1C-B7BA-104EACD455EC}" type="datetime2">
              <a:rPr kumimoji="0" lang="fr-FR" sz="3200" b="1" i="0" u="sng"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vendredi 16 février 2024</a:t>
            </a:fld>
            <a:endParaRPr kumimoji="0" lang="en-GB" sz="32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B1B306-5653-19BE-CAB5-AA1A47DB0038}"/>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pic>
        <p:nvPicPr>
          <p:cNvPr id="3" name="Graphic 2" descr="Checkmark with solid fill">
            <a:extLst>
              <a:ext uri="{FF2B5EF4-FFF2-40B4-BE49-F238E27FC236}">
                <a16:creationId xmlns:a16="http://schemas.microsoft.com/office/drawing/2014/main" id="{54013CD2-EBF9-7E2A-BEC2-6ABF48E509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44205" y="2333614"/>
            <a:ext cx="621831" cy="621831"/>
          </a:xfrm>
          <a:prstGeom prst="rect">
            <a:avLst/>
          </a:prstGeom>
        </p:spPr>
      </p:pic>
      <p:pic>
        <p:nvPicPr>
          <p:cNvPr id="7" name="Graphic 6" descr="Checkmark with solid fill">
            <a:extLst>
              <a:ext uri="{FF2B5EF4-FFF2-40B4-BE49-F238E27FC236}">
                <a16:creationId xmlns:a16="http://schemas.microsoft.com/office/drawing/2014/main" id="{9B2A8A14-A067-D125-316B-4BD06D4359C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87027" y="2248369"/>
            <a:ext cx="621831" cy="621831"/>
          </a:xfrm>
          <a:prstGeom prst="rect">
            <a:avLst/>
          </a:prstGeom>
        </p:spPr>
      </p:pic>
    </p:spTree>
    <p:extLst>
      <p:ext uri="{BB962C8B-B14F-4D97-AF65-F5344CB8AC3E}">
        <p14:creationId xmlns:p14="http://schemas.microsoft.com/office/powerpoint/2010/main" val="1971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FF91D529-0D6A-46C4-7752-BD8841BDDF2B}"/>
              </a:ext>
            </a:extLst>
          </p:cNvPr>
          <p:cNvSpPr txBox="1"/>
          <p:nvPr/>
        </p:nvSpPr>
        <p:spPr>
          <a:xfrm>
            <a:off x="437502" y="40630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This is how you will be assessed for the translation:</a:t>
            </a:r>
          </a:p>
        </p:txBody>
      </p:sp>
      <p:sp>
        <p:nvSpPr>
          <p:cNvPr id="5" name="TextBox 4">
            <a:extLst>
              <a:ext uri="{FF2B5EF4-FFF2-40B4-BE49-F238E27FC236}">
                <a16:creationId xmlns:a16="http://schemas.microsoft.com/office/drawing/2014/main" id="{97678488-413E-9FAD-18FC-C4D845ACA146}"/>
              </a:ext>
            </a:extLst>
          </p:cNvPr>
          <p:cNvSpPr txBox="1"/>
          <p:nvPr/>
        </p:nvSpPr>
        <p:spPr>
          <a:xfrm>
            <a:off x="6129149" y="845158"/>
            <a:ext cx="524360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Application of </a:t>
            </a:r>
            <a:r>
              <a:rPr kumimoji="0" lang="en-GB" sz="2400" b="1"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grammatical knowledge of language and structures </a:t>
            </a: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(5 marks)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5: V</a:t>
            </a:r>
            <a:r>
              <a:rPr kumimoji="0" lang="en-GB" sz="2400" b="0" i="0" u="none" strike="noStrike" kern="1200" cap="none" spc="0" normalizeH="0" baseline="0" noProof="0" err="1">
                <a:ln>
                  <a:noFill/>
                </a:ln>
                <a:solidFill>
                  <a:prstClr val="black"/>
                </a:solidFill>
                <a:effectLst/>
                <a:uLnTx/>
                <a:uFillTx/>
                <a:latin typeface="Calibri" panose="020F0502020204030204"/>
                <a:ea typeface="+mn-ea"/>
                <a:cs typeface="+mn-cs"/>
              </a:rPr>
              <a:t>ery</a:t>
            </a: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 good knowledge of vocabulary and structures; highly 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4: Good knowledge of vocabulary and structures; generally 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3: Reasonable knowledge of vocabulary and structures; more accurate than inaccurate.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2: Limited knowledge of vocabulary and structures; generally inaccurate.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1: Very limited knowledge of vocabulary and structures; highly inaccurate.</a:t>
            </a: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p:txBody>
      </p:sp>
      <p:sp>
        <p:nvSpPr>
          <p:cNvPr id="11" name="TextBox 10">
            <a:extLst>
              <a:ext uri="{FF2B5EF4-FFF2-40B4-BE49-F238E27FC236}">
                <a16:creationId xmlns:a16="http://schemas.microsoft.com/office/drawing/2014/main" id="{05336661-257A-1FD7-48C6-676FE4F466B0}"/>
              </a:ext>
            </a:extLst>
          </p:cNvPr>
          <p:cNvSpPr txBox="1"/>
          <p:nvPr/>
        </p:nvSpPr>
        <p:spPr>
          <a:xfrm>
            <a:off x="819247" y="855879"/>
            <a:ext cx="4839212"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1">
                <a:ln>
                  <a:noFill/>
                </a:ln>
                <a:solidFill>
                  <a:prstClr val="black"/>
                </a:solidFill>
                <a:effectLst/>
                <a:uLnTx/>
                <a:uFillTx/>
                <a:latin typeface="Calibri" panose="020F0502020204030204"/>
                <a:ea typeface="+mn-ea"/>
                <a:cs typeface="Calibri"/>
              </a:rPr>
              <a:t>Conveying key messages (5 marks)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5: All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4: Nearly all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3: Most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2: Some key messages are conveyed.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1: Few key messages are conveyed.</a:t>
            </a:r>
          </a:p>
        </p:txBody>
      </p:sp>
      <p:sp>
        <p:nvSpPr>
          <p:cNvPr id="20" name="TextBox 19">
            <a:extLst>
              <a:ext uri="{FF2B5EF4-FFF2-40B4-BE49-F238E27FC236}">
                <a16:creationId xmlns:a16="http://schemas.microsoft.com/office/drawing/2014/main" id="{82CAAB42-7C11-AAF6-0C0A-08406D28540A}"/>
              </a:ext>
            </a:extLst>
          </p:cNvPr>
          <p:cNvSpPr txBox="1"/>
          <p:nvPr/>
        </p:nvSpPr>
        <p:spPr>
          <a:xfrm>
            <a:off x="646956" y="6061546"/>
            <a:ext cx="10725797" cy="461665"/>
          </a:xfrm>
          <a:prstGeom prst="rect">
            <a:avLst/>
          </a:prstGeom>
          <a:noFill/>
          <a:ln>
            <a:noFill/>
          </a:ln>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Today we will focus on </a:t>
            </a:r>
            <a:r>
              <a:rPr kumimoji="0" lang="en-GB" sz="2400" b="0" i="0" u="none" strike="noStrike" kern="1200" cap="none" spc="0" normalizeH="0" baseline="0" noProof="1">
                <a:ln>
                  <a:noFill/>
                </a:ln>
                <a:solidFill>
                  <a:prstClr val="black"/>
                </a:solidFill>
                <a:effectLst/>
                <a:highlight>
                  <a:srgbClr val="FFFF00"/>
                </a:highlight>
                <a:uLnTx/>
                <a:uFillTx/>
                <a:latin typeface="Calibri" panose="020F0502020204030204"/>
                <a:ea typeface="+mn-ea"/>
                <a:cs typeface="Calibri"/>
              </a:rPr>
              <a:t>this</a:t>
            </a:r>
            <a:r>
              <a:rPr kumimoji="0" lang="en-GB" sz="2400" b="0" i="0" u="none" strike="noStrike" kern="1200" cap="none" spc="0" normalizeH="0" baseline="0" noProof="1">
                <a:ln>
                  <a:noFill/>
                </a:ln>
                <a:solidFill>
                  <a:prstClr val="black"/>
                </a:solidFill>
                <a:effectLst/>
                <a:uLnTx/>
                <a:uFillTx/>
                <a:latin typeface="Calibri" panose="020F0502020204030204"/>
                <a:ea typeface="+mn-ea"/>
                <a:cs typeface="Calibri"/>
              </a:rPr>
              <a:t>.</a:t>
            </a:r>
          </a:p>
        </p:txBody>
      </p:sp>
    </p:spTree>
    <p:extLst>
      <p:ext uri="{BB962C8B-B14F-4D97-AF65-F5344CB8AC3E}">
        <p14:creationId xmlns:p14="http://schemas.microsoft.com/office/powerpoint/2010/main" val="412644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228EB1-14AC-44D8-26D5-AFBBE1BFF979}"/>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A96EBCD1-ADC7-E2DE-F31D-DE8C75428593}"/>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7" name="Graphic 6" descr="Bullseye with solid fill">
              <a:extLst>
                <a:ext uri="{FF2B5EF4-FFF2-40B4-BE49-F238E27FC236}">
                  <a16:creationId xmlns:a16="http://schemas.microsoft.com/office/drawing/2014/main" id="{A8A3CC60-6685-E574-5EF0-6FFAAC9736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8" name="Rectangle 7">
              <a:extLst>
                <a:ext uri="{FF2B5EF4-FFF2-40B4-BE49-F238E27FC236}">
                  <a16:creationId xmlns:a16="http://schemas.microsoft.com/office/drawing/2014/main" id="{CC1A1AFE-79D4-2250-1B56-BA7AB3D9006A}"/>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B38AA7D-6F49-21EF-32D9-B204E5A79F69}"/>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22" name="TextBox 21">
            <a:extLst>
              <a:ext uri="{FF2B5EF4-FFF2-40B4-BE49-F238E27FC236}">
                <a16:creationId xmlns:a16="http://schemas.microsoft.com/office/drawing/2014/main" id="{7AA9B75E-513F-D769-37DF-4999DCC0AE16}"/>
              </a:ext>
            </a:extLst>
          </p:cNvPr>
          <p:cNvSpPr txBox="1"/>
          <p:nvPr/>
        </p:nvSpPr>
        <p:spPr>
          <a:xfrm>
            <a:off x="625531" y="662857"/>
            <a:ext cx="440367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This is what the translation question 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C00000"/>
                </a:solidFill>
                <a:effectLst/>
                <a:uLnTx/>
                <a:uFillTx/>
                <a:latin typeface="Calibri" panose="020F0502020204030204"/>
                <a:ea typeface="+mn-ea"/>
                <a:cs typeface="+mn-cs"/>
              </a:rPr>
              <a:t>Where is the sentence in the future tense?</a:t>
            </a:r>
            <a:endParaRPr kumimoji="0" lang="fr-FR" sz="24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fourth sentence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you need to translate is sometimes in the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future tense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Ensure you read all the sentences first and identify where the sentence in the future tense is.</a:t>
            </a:r>
          </a:p>
        </p:txBody>
      </p:sp>
      <p:pic>
        <p:nvPicPr>
          <p:cNvPr id="24" name="Picture 23">
            <a:extLst>
              <a:ext uri="{FF2B5EF4-FFF2-40B4-BE49-F238E27FC236}">
                <a16:creationId xmlns:a16="http://schemas.microsoft.com/office/drawing/2014/main" id="{79048691-74EC-D098-65AF-0E30DD4F9BF7}"/>
              </a:ext>
            </a:extLst>
          </p:cNvPr>
          <p:cNvPicPr>
            <a:picLocks noChangeAspect="1"/>
          </p:cNvPicPr>
          <p:nvPr/>
        </p:nvPicPr>
        <p:blipFill>
          <a:blip r:embed="rId6"/>
          <a:stretch>
            <a:fillRect/>
          </a:stretch>
        </p:blipFill>
        <p:spPr>
          <a:xfrm>
            <a:off x="4948944" y="633410"/>
            <a:ext cx="6109299" cy="5691205"/>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9E0E5761-0782-799C-7ACE-97BC5ECA0B87}"/>
              </a:ext>
            </a:extLst>
          </p:cNvPr>
          <p:cNvSpPr/>
          <p:nvPr/>
        </p:nvSpPr>
        <p:spPr>
          <a:xfrm>
            <a:off x="7857094" y="639508"/>
            <a:ext cx="745039" cy="256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French.</a:t>
            </a:r>
          </a:p>
        </p:txBody>
      </p:sp>
    </p:spTree>
    <p:extLst>
      <p:ext uri="{BB962C8B-B14F-4D97-AF65-F5344CB8AC3E}">
        <p14:creationId xmlns:p14="http://schemas.microsoft.com/office/powerpoint/2010/main" val="4093603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291220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Grammar</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4" name="TextBox 3">
            <a:extLst>
              <a:ext uri="{FF2B5EF4-FFF2-40B4-BE49-F238E27FC236}">
                <a16:creationId xmlns:a16="http://schemas.microsoft.com/office/drawing/2014/main" id="{C80CCD41-9C53-920D-5EBE-05E188F85022}"/>
              </a:ext>
            </a:extLst>
          </p:cNvPr>
          <p:cNvSpPr txBox="1"/>
          <p:nvPr/>
        </p:nvSpPr>
        <p:spPr>
          <a:xfrm>
            <a:off x="832293" y="1213651"/>
            <a:ext cx="10759631" cy="495520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highlight>
                  <a:srgbClr val="FFFF00"/>
                </a:highlight>
                <a:uLnTx/>
                <a:uFillTx/>
                <a:latin typeface="Calibri" panose="020F0502020204030204" pitchFamily="34" charset="0"/>
                <a:ea typeface="Times New Roman" panose="02020603050405020304" pitchFamily="18" charset="0"/>
                <a:cs typeface="Calibri" panose="020F0502020204030204" pitchFamily="34" charset="0"/>
              </a:rPr>
              <a:t>To describe actions in the future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we use ‘le futur immédiat’. There are 3 steps: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What are they?</a:t>
            </a:r>
          </a:p>
          <a:p>
            <a:pPr marL="914400" marR="0" lvl="1"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Choose a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subject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(noun or pronoun)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 tu, il, ils …</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Conjugate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‘aller’ </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(to go) in the present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vais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tu</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vas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il</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va</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ils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vont</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fr-CA" sz="2400" b="0" i="0" u="none" strike="sng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Keep the verb in the infinitive			example: mang</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er</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That’s it! 					example: </a:t>
            </a:r>
            <a:r>
              <a:rPr kumimoji="0" lang="fr-CA" sz="2400" b="0" i="0" u="none" strike="noStrike" kern="1200" cap="none" spc="0" normalizeH="0" baseline="0" noProof="1">
                <a:ln>
                  <a:noFill/>
                </a:ln>
                <a:solidFill>
                  <a:srgbClr val="4472C4"/>
                </a:solidFill>
                <a:effectLst/>
                <a:uLnTx/>
                <a:uFillTx/>
                <a:latin typeface="Calibri" panose="020F0502020204030204" pitchFamily="34" charset="0"/>
                <a:ea typeface="Times New Roman" panose="02020603050405020304" pitchFamily="18" charset="0"/>
                <a:cs typeface="Calibri" panose="020F0502020204030204" pitchFamily="34" charset="0"/>
              </a:rPr>
              <a:t>je</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CA" sz="2400" b="0" i="0" u="none" strike="noStrike" kern="1200" cap="none" spc="0" normalizeH="0" baseline="0" noProof="1">
                <a:ln>
                  <a:noFill/>
                </a:ln>
                <a:solidFill>
                  <a:srgbClr val="ED7D31"/>
                </a:solidFill>
                <a:effectLst/>
                <a:uLnTx/>
                <a:uFillTx/>
                <a:latin typeface="Calibri" panose="020F0502020204030204" pitchFamily="34" charset="0"/>
                <a:ea typeface="Times New Roman" panose="02020603050405020304" pitchFamily="18" charset="0"/>
                <a:cs typeface="Calibri" panose="020F0502020204030204" pitchFamily="34" charset="0"/>
              </a:rPr>
              <a:t>vais</a:t>
            </a:r>
            <a:r>
              <a:rPr kumimoji="0" lang="fr-CA" sz="2400" b="0" i="0" u="none" strike="noStrike" kern="1200" cap="none" spc="0" normalizeH="0" baseline="0" noProof="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mang</a:t>
            </a:r>
            <a:r>
              <a:rPr kumimoji="0" lang="fr-CA" sz="2400" b="1" i="0" u="none" strike="noStrike" kern="1200" cap="none" spc="0" normalizeH="0" baseline="0" noProof="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A" sz="16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Now spot the error and correct: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example: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j’ai jouer </a:t>
            </a:r>
            <a:r>
              <a:rPr kumimoji="0" lang="fr-CA"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GB" sz="2400" b="1" i="0" u="sng" strike="noStrike" kern="1200" cap="none" spc="0" normalizeH="0" baseline="0" noProof="1">
                <a:ln>
                  <a:noFill/>
                </a:ln>
                <a:solidFill>
                  <a:prstClr val="black"/>
                </a:solidFill>
                <a:effectLst/>
                <a:highlight>
                  <a:srgbClr val="00FFFF"/>
                </a:highlight>
                <a:uLnTx/>
                <a:uFillTx/>
                <a:latin typeface="Calibri" panose="020F0502020204030204" pitchFamily="34" charset="0"/>
                <a:ea typeface="Times New Roman" panose="02020603050405020304" pitchFamily="18" charset="0"/>
                <a:cs typeface="Calibri" panose="020F0502020204030204" pitchFamily="34" charset="0"/>
              </a:rPr>
              <a:t>je vais</a:t>
            </a:r>
            <a:r>
              <a:rPr kumimoji="0" lang="en-GB" sz="2400" b="1" i="0" u="sng"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jouer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aller écouter	_______________	4. elle vais visiter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il va travaille 	_______________	5. il va regardé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elles va visiter 	_______________	6. elle vas nager 	______________</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je vais nage 	_______________	8. il ont écouter 	______________</a:t>
            </a:r>
            <a:endParaRPr kumimoji="0" lang="fr-CA" sz="2400" b="0" i="0" u="none" strike="noStrike" kern="1200" cap="none" spc="0" normalizeH="0" baseline="0" noProof="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25" name="Group 24">
            <a:extLst>
              <a:ext uri="{FF2B5EF4-FFF2-40B4-BE49-F238E27FC236}">
                <a16:creationId xmlns:a16="http://schemas.microsoft.com/office/drawing/2014/main" id="{C2A70BF9-4721-2B98-5C0A-7FAB8389CF42}"/>
              </a:ext>
            </a:extLst>
          </p:cNvPr>
          <p:cNvGrpSpPr/>
          <p:nvPr/>
        </p:nvGrpSpPr>
        <p:grpSpPr>
          <a:xfrm>
            <a:off x="244410" y="25942"/>
            <a:ext cx="1175766" cy="1175766"/>
            <a:chOff x="-1505305" y="-181577"/>
            <a:chExt cx="1175766" cy="1175766"/>
          </a:xfrm>
        </p:grpSpPr>
        <p:pic>
          <p:nvPicPr>
            <p:cNvPr id="23" name="Graphic 22" descr="Magnifying glass with solid fill">
              <a:extLst>
                <a:ext uri="{FF2B5EF4-FFF2-40B4-BE49-F238E27FC236}">
                  <a16:creationId xmlns:a16="http://schemas.microsoft.com/office/drawing/2014/main" id="{9A49CA93-8933-7C48-AB73-29F58B2B01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5305" y="-181577"/>
              <a:ext cx="1175766" cy="1175766"/>
            </a:xfrm>
            <a:prstGeom prst="rect">
              <a:avLst/>
            </a:prstGeom>
          </p:spPr>
        </p:pic>
        <p:sp>
          <p:nvSpPr>
            <p:cNvPr id="24" name="TextBox 23">
              <a:extLst>
                <a:ext uri="{FF2B5EF4-FFF2-40B4-BE49-F238E27FC236}">
                  <a16:creationId xmlns:a16="http://schemas.microsoft.com/office/drawing/2014/main" id="{BF0EF8C8-D1A3-9D2B-20FE-621D47633EB3}"/>
                </a:ext>
              </a:extLst>
            </p:cNvPr>
            <p:cNvSpPr txBox="1"/>
            <p:nvPr/>
          </p:nvSpPr>
          <p:spPr>
            <a:xfrm>
              <a:off x="-1409951" y="153658"/>
              <a:ext cx="742511" cy="2616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Grammar</a:t>
              </a:r>
            </a:p>
          </p:txBody>
        </p:sp>
      </p:grpSp>
      <p:sp>
        <p:nvSpPr>
          <p:cNvPr id="10" name="Rectangle: Rounded Corners 9">
            <a:extLst>
              <a:ext uri="{FF2B5EF4-FFF2-40B4-BE49-F238E27FC236}">
                <a16:creationId xmlns:a16="http://schemas.microsoft.com/office/drawing/2014/main" id="{A6AA3F93-BB49-20B8-4E4C-FFEC93E195EE}"/>
              </a:ext>
            </a:extLst>
          </p:cNvPr>
          <p:cNvSpPr/>
          <p:nvPr/>
        </p:nvSpPr>
        <p:spPr>
          <a:xfrm>
            <a:off x="3060700" y="2119085"/>
            <a:ext cx="3369129" cy="362855"/>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CBD38B3E-F0CD-9609-5250-CC0D4DD24DC6}"/>
              </a:ext>
            </a:extLst>
          </p:cNvPr>
          <p:cNvSpPr/>
          <p:nvPr/>
        </p:nvSpPr>
        <p:spPr>
          <a:xfrm>
            <a:off x="3221440" y="2498459"/>
            <a:ext cx="626660"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36C483F6-E8A2-887D-82BF-FBCDD4FDF8E8}"/>
              </a:ext>
            </a:extLst>
          </p:cNvPr>
          <p:cNvSpPr/>
          <p:nvPr/>
        </p:nvSpPr>
        <p:spPr>
          <a:xfrm>
            <a:off x="7874000" y="2503965"/>
            <a:ext cx="3708585" cy="357352"/>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4CCF41AB-5367-7F69-6175-D4B3421D4D63}"/>
              </a:ext>
            </a:extLst>
          </p:cNvPr>
          <p:cNvSpPr/>
          <p:nvPr/>
        </p:nvSpPr>
        <p:spPr>
          <a:xfrm>
            <a:off x="4397820" y="2888246"/>
            <a:ext cx="1698180"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BB702733-C2DB-69F7-AE8A-67EC5C36486D}"/>
              </a:ext>
            </a:extLst>
          </p:cNvPr>
          <p:cNvSpPr/>
          <p:nvPr/>
        </p:nvSpPr>
        <p:spPr>
          <a:xfrm>
            <a:off x="8510031" y="2879446"/>
            <a:ext cx="133531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Rounded Corners 19">
            <a:extLst>
              <a:ext uri="{FF2B5EF4-FFF2-40B4-BE49-F238E27FC236}">
                <a16:creationId xmlns:a16="http://schemas.microsoft.com/office/drawing/2014/main" id="{3DCEB8FA-1AE7-AA90-D291-7201A8DC81E9}"/>
              </a:ext>
            </a:extLst>
          </p:cNvPr>
          <p:cNvSpPr/>
          <p:nvPr/>
        </p:nvSpPr>
        <p:spPr>
          <a:xfrm>
            <a:off x="8505046" y="3251103"/>
            <a:ext cx="1870854"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25A9271-8E4E-0931-7243-0582D43CD597}"/>
              </a:ext>
            </a:extLst>
          </p:cNvPr>
          <p:cNvSpPr/>
          <p:nvPr/>
        </p:nvSpPr>
        <p:spPr>
          <a:xfrm>
            <a:off x="8510033" y="2119683"/>
            <a:ext cx="3068938" cy="362857"/>
          </a:xfrm>
          <a:prstGeom prst="roundRect">
            <a:avLst/>
          </a:prstGeom>
          <a:solidFill>
            <a:srgbClr val="EE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86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P spid="18" grpId="0" animBg="1"/>
      <p:bldP spid="19" grpId="0" animBg="1"/>
      <p:bldP spid="20" grpId="0" animBg="1"/>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9172703" y="-76213"/>
            <a:ext cx="2901993" cy="6870569"/>
            <a:chOff x="9172703" y="-76213"/>
            <a:chExt cx="2901993"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grpSp>
        <p:nvGrpSpPr>
          <p:cNvPr id="4" name="Group 3">
            <a:extLst>
              <a:ext uri="{FF2B5EF4-FFF2-40B4-BE49-F238E27FC236}">
                <a16:creationId xmlns:a16="http://schemas.microsoft.com/office/drawing/2014/main" id="{E5C7D910-0D8C-384E-7879-E4F7B3BA3F88}"/>
              </a:ext>
            </a:extLst>
          </p:cNvPr>
          <p:cNvGrpSpPr/>
          <p:nvPr/>
        </p:nvGrpSpPr>
        <p:grpSpPr>
          <a:xfrm>
            <a:off x="1469214" y="102910"/>
            <a:ext cx="10605482" cy="6691446"/>
            <a:chOff x="1469214" y="102910"/>
            <a:chExt cx="10605482" cy="6691446"/>
          </a:xfrm>
        </p:grpSpPr>
        <p:sp>
          <p:nvSpPr>
            <p:cNvPr id="9" name="TextBox 8">
              <a:extLst>
                <a:ext uri="{FF2B5EF4-FFF2-40B4-BE49-F238E27FC236}">
                  <a16:creationId xmlns:a16="http://schemas.microsoft.com/office/drawing/2014/main" id="{13AE8A3C-4C20-F586-FA8D-A01F4454F0A2}"/>
                </a:ext>
              </a:extLst>
            </p:cNvPr>
            <p:cNvSpPr txBox="1"/>
            <p:nvPr/>
          </p:nvSpPr>
          <p:spPr>
            <a:xfrm>
              <a:off x="1469214" y="102910"/>
              <a:ext cx="303903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a:ln>
                    <a:noFill/>
                  </a:ln>
                  <a:solidFill>
                    <a:prstClr val="black"/>
                  </a:solidFill>
                  <a:effectLst/>
                  <a:uLnTx/>
                  <a:uFillTx/>
                  <a:latin typeface="Calibri" panose="020F0502020204030204"/>
                  <a:ea typeface="+mn-ea"/>
                  <a:cs typeface="+mn-cs"/>
                </a:rPr>
                <a:t>Vocabulary</a:t>
              </a:r>
            </a:p>
          </p:txBody>
        </p:sp>
        <p:pic>
          <p:nvPicPr>
            <p:cNvPr id="11" name="Picture 10">
              <a:extLst>
                <a:ext uri="{FF2B5EF4-FFF2-40B4-BE49-F238E27FC236}">
                  <a16:creationId xmlns:a16="http://schemas.microsoft.com/office/drawing/2014/main" id="{ED3CD8FB-C648-1D2C-F563-41E0F94B56F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2" name="Graphic 11" descr="Remote learning language with solid fill">
            <a:extLst>
              <a:ext uri="{FF2B5EF4-FFF2-40B4-BE49-F238E27FC236}">
                <a16:creationId xmlns:a16="http://schemas.microsoft.com/office/drawing/2014/main" id="{00C1B93B-AE8B-38D6-5645-98878BC9A6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843" y="75460"/>
            <a:ext cx="914400" cy="914400"/>
          </a:xfrm>
          <a:prstGeom prst="rect">
            <a:avLst/>
          </a:prstGeom>
        </p:spPr>
      </p:pic>
      <p:sp>
        <p:nvSpPr>
          <p:cNvPr id="3" name="Rectangle: Rounded Corners 2">
            <a:extLst>
              <a:ext uri="{FF2B5EF4-FFF2-40B4-BE49-F238E27FC236}">
                <a16:creationId xmlns:a16="http://schemas.microsoft.com/office/drawing/2014/main" id="{2AF39D54-05B4-4C00-C10B-6D5456D0E32C}"/>
              </a:ext>
            </a:extLst>
          </p:cNvPr>
          <p:cNvSpPr/>
          <p:nvPr/>
        </p:nvSpPr>
        <p:spPr>
          <a:xfrm>
            <a:off x="190115" y="989862"/>
            <a:ext cx="4740676" cy="2945870"/>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8B72F4C-711F-10BD-3230-C05E92E75448}"/>
              </a:ext>
            </a:extLst>
          </p:cNvPr>
          <p:cNvSpPr txBox="1"/>
          <p:nvPr/>
        </p:nvSpPr>
        <p:spPr>
          <a:xfrm>
            <a:off x="318655" y="1087451"/>
            <a:ext cx="4596245" cy="284828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Future </a:t>
            </a:r>
            <a:r>
              <a:rPr kumimoji="0" lang="fr-CM" sz="14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tense</a:t>
            </a: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time phrases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demain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tomorrow</a:t>
            </a:r>
            <a:endPar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lundi/mardi prochain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Monday</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/Tuesday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mercredi prochain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Wednesday</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jeudi/vendredi prochain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Thursday/Friday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samedi/dimanche prochain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Saturday/Sunday</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 semaine prochaine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week</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l’année prochaine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year</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le week-end prochain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next</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weekend</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dans 2 ans		</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in</a:t>
            </a: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2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years</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apr</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ès</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les examens</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after</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the exams</a:t>
            </a: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a:t>
            </a:r>
            <a:r>
              <a:rPr kumimoji="0" lang="en-GB" sz="14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l’avenir</a:t>
            </a:r>
            <a:r>
              <a:rPr kumimoji="0" lang="en-GB"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in the future</a:t>
            </a:r>
            <a:endPar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30695B4F-3E00-0A5A-EB1D-0E4A7141EA6B}"/>
              </a:ext>
            </a:extLst>
          </p:cNvPr>
          <p:cNvSpPr txBox="1"/>
          <p:nvPr/>
        </p:nvSpPr>
        <p:spPr>
          <a:xfrm>
            <a:off x="8805328" y="1548972"/>
            <a:ext cx="3269367" cy="1695721"/>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People</a:t>
            </a:r>
            <a:endParaRPr kumimoji="0" lang="fr-CM" sz="14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avec…		</a:t>
            </a:r>
            <a:r>
              <a:rPr kumimoji="0" lang="fr-CM"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with</a:t>
            </a:r>
            <a:endParaRPr kumimoji="0" lang="fr-CA"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mon oncle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uncle</a:t>
            </a:r>
            <a:endPar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 tante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my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mn-ea"/>
                <a:cs typeface="Calibri" panose="020F0502020204030204" pitchFamily="34" charset="0"/>
              </a:rPr>
              <a:t>aunt</a:t>
            </a:r>
            <a:endPar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mes amis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friends</a:t>
            </a:r>
            <a:endPar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mon petit frère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younger</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brother</a:t>
            </a:r>
            <a:endPar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fr-FR" sz="14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ma petite sœur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my</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younger</a:t>
            </a:r>
            <a:r>
              <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fr-FR" sz="1400" b="0" i="0" u="none" strike="noStrike" kern="1200" cap="none" spc="0" normalizeH="0" baseline="0" noProof="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sister</a:t>
            </a:r>
            <a:endParaRPr kumimoji="0" lang="fr-FR" sz="1400" b="0" i="0" u="none" strike="noStrike" kern="1200" cap="none" spc="0" normalizeH="0" baseline="0" noProof="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1A1247DE-49A9-71B5-85B2-C3E1D6719D12}"/>
              </a:ext>
            </a:extLst>
          </p:cNvPr>
          <p:cNvSpPr/>
          <p:nvPr/>
        </p:nvSpPr>
        <p:spPr>
          <a:xfrm>
            <a:off x="8768602" y="1481335"/>
            <a:ext cx="3306094" cy="17633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EB7FC83-DBC4-EA32-47ED-B5DA82761F31}"/>
              </a:ext>
            </a:extLst>
          </p:cNvPr>
          <p:cNvSpPr txBox="1"/>
          <p:nvPr/>
        </p:nvSpPr>
        <p:spPr>
          <a:xfrm>
            <a:off x="5138642" y="1476933"/>
            <a:ext cx="3562178" cy="1615507"/>
          </a:xfrm>
          <a:prstGeom prst="rect">
            <a:avLst/>
          </a:prstGeom>
          <a:noFill/>
          <a:ln>
            <a:noFill/>
          </a:ln>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fr-CM" sz="14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Location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parc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park</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au </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collège </a:t>
            </a: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to/in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rPr>
              <a:t>school</a:t>
            </a:r>
            <a:endPar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stade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to/in the stadium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au match	</a:t>
            </a:r>
            <a:r>
              <a:rPr kumimoji="0" lang="en-GB"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to/at the match</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au restaurant</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	to/in the restaurant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CA" sz="1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à la piscine	</a:t>
            </a:r>
            <a:r>
              <a:rPr kumimoji="0" lang="fr-CA" sz="1400" b="0" i="0" u="none" strike="noStrike" kern="1200" cap="none" spc="0" normalizeH="0" baseline="0" noProof="0" dirty="0" err="1">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swimming</a:t>
            </a:r>
            <a:r>
              <a:rPr kumimoji="0" lang="fr-CA" sz="1400" b="0"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rPr>
              <a:t>-pool</a:t>
            </a:r>
          </a:p>
        </p:txBody>
      </p:sp>
      <p:sp>
        <p:nvSpPr>
          <p:cNvPr id="18" name="Rectangle: Rounded Corners 17">
            <a:extLst>
              <a:ext uri="{FF2B5EF4-FFF2-40B4-BE49-F238E27FC236}">
                <a16:creationId xmlns:a16="http://schemas.microsoft.com/office/drawing/2014/main" id="{63CDCB4B-0BC2-774A-D463-3B3EEEC100D4}"/>
              </a:ext>
            </a:extLst>
          </p:cNvPr>
          <p:cNvSpPr/>
          <p:nvPr/>
        </p:nvSpPr>
        <p:spPr>
          <a:xfrm>
            <a:off x="4998571" y="1481335"/>
            <a:ext cx="3702250" cy="1763358"/>
          </a:xfrm>
          <a:prstGeom prst="roundRect">
            <a:avLst>
              <a:gd name="adj" fmla="val 447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9869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5" name="TextBox 4">
            <a:extLst>
              <a:ext uri="{FF2B5EF4-FFF2-40B4-BE49-F238E27FC236}">
                <a16:creationId xmlns:a16="http://schemas.microsoft.com/office/drawing/2014/main" id="{193F8066-17D5-CFE1-DDE1-799476B84B0C}"/>
              </a:ext>
            </a:extLst>
          </p:cNvPr>
          <p:cNvSpPr txBox="1"/>
          <p:nvPr/>
        </p:nvSpPr>
        <p:spPr>
          <a:xfrm>
            <a:off x="475557" y="407701"/>
            <a:ext cx="103748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Listen to the teacher and write down the sentences in French, using the sentence builder below:</a:t>
            </a:r>
          </a:p>
        </p:txBody>
      </p:sp>
      <p:sp>
        <p:nvSpPr>
          <p:cNvPr id="7" name="TextBox 6">
            <a:extLst>
              <a:ext uri="{FF2B5EF4-FFF2-40B4-BE49-F238E27FC236}">
                <a16:creationId xmlns:a16="http://schemas.microsoft.com/office/drawing/2014/main" id="{64F78C92-E70D-0333-6D09-6166843E70EF}"/>
              </a:ext>
            </a:extLst>
          </p:cNvPr>
          <p:cNvSpPr txBox="1"/>
          <p:nvPr/>
        </p:nvSpPr>
        <p:spPr>
          <a:xfrm>
            <a:off x="572532" y="3737950"/>
            <a:ext cx="10374819" cy="28050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example: Le week-end prochain je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vais</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jouer</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au parc avec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mon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mn-cs"/>
              </a:rPr>
              <a:t>oncle</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5.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6.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7. ____________________________</a:t>
            </a: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		8. ____________________________</a:t>
            </a:r>
          </a:p>
        </p:txBody>
      </p:sp>
      <p:pic>
        <p:nvPicPr>
          <p:cNvPr id="4" name="Picture 3">
            <a:extLst>
              <a:ext uri="{FF2B5EF4-FFF2-40B4-BE49-F238E27FC236}">
                <a16:creationId xmlns:a16="http://schemas.microsoft.com/office/drawing/2014/main" id="{72831D31-D6BE-074E-7908-B57CC5BB3284}"/>
              </a:ext>
            </a:extLst>
          </p:cNvPr>
          <p:cNvPicPr>
            <a:picLocks noChangeAspect="1"/>
          </p:cNvPicPr>
          <p:nvPr/>
        </p:nvPicPr>
        <p:blipFill>
          <a:blip r:embed="rId6"/>
          <a:stretch>
            <a:fillRect/>
          </a:stretch>
        </p:blipFill>
        <p:spPr>
          <a:xfrm>
            <a:off x="744503" y="1291310"/>
            <a:ext cx="10105873" cy="2542000"/>
          </a:xfrm>
          <a:prstGeom prst="rect">
            <a:avLst/>
          </a:prstGeom>
        </p:spPr>
      </p:pic>
    </p:spTree>
    <p:extLst>
      <p:ext uri="{BB962C8B-B14F-4D97-AF65-F5344CB8AC3E}">
        <p14:creationId xmlns:p14="http://schemas.microsoft.com/office/powerpoint/2010/main" val="32030099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461639" y="-76213"/>
            <a:ext cx="11613057" cy="6870569"/>
            <a:chOff x="461639" y="-76213"/>
            <a:chExt cx="11613057"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146" y="410337"/>
              <a:ext cx="715215" cy="715215"/>
            </a:xfrm>
            <a:prstGeom prst="rect">
              <a:avLst/>
            </a:prstGeom>
          </p:spPr>
        </p:pic>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5">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sp>
        <p:nvSpPr>
          <p:cNvPr id="36" name="Rectangle 35">
            <a:extLst>
              <a:ext uri="{FF2B5EF4-FFF2-40B4-BE49-F238E27FC236}">
                <a16:creationId xmlns:a16="http://schemas.microsoft.com/office/drawing/2014/main" id="{4D8984DB-C1C7-1C48-8BB6-2932B3F1BA1B}"/>
              </a:ext>
            </a:extLst>
          </p:cNvPr>
          <p:cNvSpPr/>
          <p:nvPr/>
        </p:nvSpPr>
        <p:spPr>
          <a:xfrm>
            <a:off x="5016578" y="0"/>
            <a:ext cx="2505494" cy="1201765"/>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1" name="Table 11">
            <a:extLst>
              <a:ext uri="{FF2B5EF4-FFF2-40B4-BE49-F238E27FC236}">
                <a16:creationId xmlns:a16="http://schemas.microsoft.com/office/drawing/2014/main" id="{4EEA91C0-8CEB-64F3-6463-416AB82DC4A2}"/>
              </a:ext>
            </a:extLst>
          </p:cNvPr>
          <p:cNvGraphicFramePr>
            <a:graphicFrameLocks noGrp="1"/>
          </p:cNvGraphicFramePr>
          <p:nvPr/>
        </p:nvGraphicFramePr>
        <p:xfrm>
          <a:off x="550983" y="929571"/>
          <a:ext cx="11127215" cy="5098884"/>
        </p:xfrm>
        <a:graphic>
          <a:graphicData uri="http://schemas.openxmlformats.org/drawingml/2006/table">
            <a:tbl>
              <a:tblPr firstRow="1" bandRow="1">
                <a:tableStyleId>{5940675A-B579-460E-94D1-54222C63F5DA}</a:tableStyleId>
              </a:tblPr>
              <a:tblGrid>
                <a:gridCol w="2709575">
                  <a:extLst>
                    <a:ext uri="{9D8B030D-6E8A-4147-A177-3AD203B41FA5}">
                      <a16:colId xmlns:a16="http://schemas.microsoft.com/office/drawing/2014/main" val="3968655296"/>
                    </a:ext>
                  </a:extLst>
                </a:gridCol>
                <a:gridCol w="2923674">
                  <a:extLst>
                    <a:ext uri="{9D8B030D-6E8A-4147-A177-3AD203B41FA5}">
                      <a16:colId xmlns:a16="http://schemas.microsoft.com/office/drawing/2014/main" val="3761336639"/>
                    </a:ext>
                  </a:extLst>
                </a:gridCol>
                <a:gridCol w="2863515">
                  <a:extLst>
                    <a:ext uri="{9D8B030D-6E8A-4147-A177-3AD203B41FA5}">
                      <a16:colId xmlns:a16="http://schemas.microsoft.com/office/drawing/2014/main" val="1010170811"/>
                    </a:ext>
                  </a:extLst>
                </a:gridCol>
                <a:gridCol w="2630451">
                  <a:extLst>
                    <a:ext uri="{9D8B030D-6E8A-4147-A177-3AD203B41FA5}">
                      <a16:colId xmlns:a16="http://schemas.microsoft.com/office/drawing/2014/main" val="1845800946"/>
                    </a:ext>
                  </a:extLst>
                </a:gridCol>
              </a:tblGrid>
              <a:tr h="270111">
                <a:tc>
                  <a:txBody>
                    <a:bodyPr/>
                    <a:lstStyle/>
                    <a:p>
                      <a:pPr algn="ctr"/>
                      <a:r>
                        <a:rPr lang="en-GB" sz="2000" dirty="0"/>
                        <a:t>ENGLISH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t>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t>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a:t>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72844948"/>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Next week I am going to go to the match.</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La semaine prochaine je aller au match.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La semaine prochaine je suis allé au match.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La semaine prochaine je vais aller au match.</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541811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I’m going to play in the park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J’ai joué au parc avec mon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Je vais jouer au parc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Je vais joué au parc avec mes amis.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115706"/>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0" dirty="0"/>
                        <a:t>Next Sunday, I’m going to celebrate Christmas.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Dimanche prochain je aller célébrer No</a:t>
                      </a:r>
                      <a:r>
                        <a:rPr lang="en-GB" sz="2000" noProof="0" dirty="0" err="1"/>
                        <a:t>ël</a:t>
                      </a:r>
                      <a:r>
                        <a:rPr lang="fr-FR" sz="2000"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Dimanche prochain je vais célébrer No</a:t>
                      </a:r>
                      <a:r>
                        <a:rPr lang="en-GB" sz="2000" noProof="0" dirty="0" err="1"/>
                        <a:t>ël</a:t>
                      </a:r>
                      <a:r>
                        <a:rPr lang="fr-FR" sz="2000"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Le dimanche je célèbre No</a:t>
                      </a:r>
                      <a:r>
                        <a:rPr lang="en-GB" sz="2000" noProof="0" dirty="0" err="1"/>
                        <a:t>ël</a:t>
                      </a:r>
                      <a:r>
                        <a:rPr lang="fr-FR" sz="2000" noProof="0" dirty="0"/>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7682090"/>
                  </a:ext>
                </a:extLst>
              </a:tr>
              <a:tr h="301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Tomorrow I’ll watch TV.</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Demain  je vais regarder la télé.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Hier je vais regarder la télé.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Demain j’ai regarder la télé.</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8232105"/>
                  </a:ext>
                </a:extLst>
              </a:tr>
              <a:tr h="764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Next week, I will go to school with my friends.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La semaine dernière, je suis allée au collège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La semaine prochaine, je vais aller au collège avec mes amis.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Aujourd’hui je allé au collège avec mes amis.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2185346"/>
                  </a:ext>
                </a:extLst>
              </a:tr>
              <a:tr h="379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Next Monday I’m going to go to the library.</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DD7EE"/>
                    </a:solidFill>
                  </a:tcPr>
                </a:tc>
                <a:tc>
                  <a:txBody>
                    <a:bodyPr/>
                    <a:lstStyle/>
                    <a:p>
                      <a:r>
                        <a:rPr lang="fr-FR" sz="2000" noProof="0" dirty="0"/>
                        <a:t>Lundi prochain je vais aller </a:t>
                      </a:r>
                      <a:r>
                        <a:rPr lang="en-GB" sz="2000" noProof="0" dirty="0"/>
                        <a:t>à la </a:t>
                      </a:r>
                      <a:r>
                        <a:rPr lang="en-GB" sz="2000" noProof="0" dirty="0" err="1"/>
                        <a:t>bibliothèque</a:t>
                      </a:r>
                      <a:r>
                        <a:rPr lang="fr-FR" sz="2000"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Lundi dernier je suis allé </a:t>
                      </a:r>
                      <a:r>
                        <a:rPr lang="en-GB" sz="2000" noProof="0" dirty="0"/>
                        <a:t>à la </a:t>
                      </a:r>
                      <a:r>
                        <a:rPr lang="en-GB" sz="2000" noProof="0" dirty="0" err="1"/>
                        <a:t>bibliothèque</a:t>
                      </a:r>
                      <a:r>
                        <a:rPr lang="fr-FR" sz="2000"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noProof="0" dirty="0"/>
                        <a:t>Le lundi je vais </a:t>
                      </a:r>
                      <a:r>
                        <a:rPr lang="en-GB" sz="2000" noProof="0" dirty="0"/>
                        <a:t>à la </a:t>
                      </a:r>
                      <a:r>
                        <a:rPr lang="en-GB" sz="2000" noProof="0" dirty="0" err="1"/>
                        <a:t>bibliothèque</a:t>
                      </a:r>
                      <a:r>
                        <a:rPr lang="fr-FR" sz="2000" noProof="0" dirty="0"/>
                        <a:t>.</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5396108"/>
                  </a:ext>
                </a:extLst>
              </a:tr>
            </a:tbl>
          </a:graphicData>
        </a:graphic>
      </p:graphicFrame>
      <p:sp>
        <p:nvSpPr>
          <p:cNvPr id="4" name="TextBox 3">
            <a:extLst>
              <a:ext uri="{FF2B5EF4-FFF2-40B4-BE49-F238E27FC236}">
                <a16:creationId xmlns:a16="http://schemas.microsoft.com/office/drawing/2014/main" id="{BBD95BC9-7ADC-0110-D8D2-46A607A5104D}"/>
              </a:ext>
            </a:extLst>
          </p:cNvPr>
          <p:cNvSpPr txBox="1"/>
          <p:nvPr/>
        </p:nvSpPr>
        <p:spPr>
          <a:xfrm>
            <a:off x="550983" y="406306"/>
            <a:ext cx="103748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Choose the correct translations:</a:t>
            </a:r>
          </a:p>
        </p:txBody>
      </p:sp>
      <p:sp>
        <p:nvSpPr>
          <p:cNvPr id="18" name="Rectangle: Top Corners Rounded 17">
            <a:extLst>
              <a:ext uri="{FF2B5EF4-FFF2-40B4-BE49-F238E27FC236}">
                <a16:creationId xmlns:a16="http://schemas.microsoft.com/office/drawing/2014/main" id="{171062A2-4A2E-5D27-78AB-7542F745C8DB}"/>
              </a:ext>
            </a:extLst>
          </p:cNvPr>
          <p:cNvSpPr/>
          <p:nvPr/>
        </p:nvSpPr>
        <p:spPr>
          <a:xfrm>
            <a:off x="8987589" y="1396819"/>
            <a:ext cx="2742772"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8B5B485F-19E4-5699-6E56-85915F4D23F9}"/>
              </a:ext>
            </a:extLst>
          </p:cNvPr>
          <p:cNvSpPr/>
          <p:nvPr/>
        </p:nvSpPr>
        <p:spPr>
          <a:xfrm>
            <a:off x="6150685" y="2138766"/>
            <a:ext cx="2885179"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Top Corners Rounded 19">
            <a:extLst>
              <a:ext uri="{FF2B5EF4-FFF2-40B4-BE49-F238E27FC236}">
                <a16:creationId xmlns:a16="http://schemas.microsoft.com/office/drawing/2014/main" id="{EE9D149A-8B0F-0DA7-19E8-001D9CD4048F}"/>
              </a:ext>
            </a:extLst>
          </p:cNvPr>
          <p:cNvSpPr/>
          <p:nvPr/>
        </p:nvSpPr>
        <p:spPr>
          <a:xfrm>
            <a:off x="6150686" y="2915696"/>
            <a:ext cx="2885178"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Top Corners Rounded 20">
            <a:extLst>
              <a:ext uri="{FF2B5EF4-FFF2-40B4-BE49-F238E27FC236}">
                <a16:creationId xmlns:a16="http://schemas.microsoft.com/office/drawing/2014/main" id="{049AB0A2-D70A-4351-CC0B-B0C0EA0E7B07}"/>
              </a:ext>
            </a:extLst>
          </p:cNvPr>
          <p:cNvSpPr/>
          <p:nvPr/>
        </p:nvSpPr>
        <p:spPr>
          <a:xfrm>
            <a:off x="3259096" y="3637914"/>
            <a:ext cx="2891589"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Top Corners Rounded 21">
            <a:extLst>
              <a:ext uri="{FF2B5EF4-FFF2-40B4-BE49-F238E27FC236}">
                <a16:creationId xmlns:a16="http://schemas.microsoft.com/office/drawing/2014/main" id="{4C350D3C-49F8-4455-EA28-E7F151A91898}"/>
              </a:ext>
            </a:extLst>
          </p:cNvPr>
          <p:cNvSpPr/>
          <p:nvPr/>
        </p:nvSpPr>
        <p:spPr>
          <a:xfrm>
            <a:off x="6160501" y="4357171"/>
            <a:ext cx="2885179" cy="947651"/>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Top Corners Rounded 22">
            <a:extLst>
              <a:ext uri="{FF2B5EF4-FFF2-40B4-BE49-F238E27FC236}">
                <a16:creationId xmlns:a16="http://schemas.microsoft.com/office/drawing/2014/main" id="{B947E99C-11D0-17BE-0A06-DC4F666A7BCF}"/>
              </a:ext>
            </a:extLst>
          </p:cNvPr>
          <p:cNvSpPr/>
          <p:nvPr/>
        </p:nvSpPr>
        <p:spPr>
          <a:xfrm>
            <a:off x="3259095" y="5340723"/>
            <a:ext cx="2891589" cy="641697"/>
          </a:xfrm>
          <a:prstGeom prst="round2Same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ECC5668C-7176-8605-23A2-C080FB42D838}"/>
              </a:ext>
            </a:extLst>
          </p:cNvPr>
          <p:cNvSpPr/>
          <p:nvPr/>
        </p:nvSpPr>
        <p:spPr>
          <a:xfrm>
            <a:off x="550983" y="2108089"/>
            <a:ext cx="11090034" cy="71521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0196CFB-0455-DA8C-409D-D4FABCED2CDA}"/>
              </a:ext>
            </a:extLst>
          </p:cNvPr>
          <p:cNvSpPr/>
          <p:nvPr/>
        </p:nvSpPr>
        <p:spPr>
          <a:xfrm>
            <a:off x="550983" y="2838294"/>
            <a:ext cx="11090034" cy="797798"/>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E52B3418-AFE2-3E05-1904-A3E50401FCB6}"/>
              </a:ext>
            </a:extLst>
          </p:cNvPr>
          <p:cNvSpPr/>
          <p:nvPr/>
        </p:nvSpPr>
        <p:spPr>
          <a:xfrm>
            <a:off x="558381" y="4333456"/>
            <a:ext cx="11090034" cy="94765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344F91D-9889-3D3B-7DFE-92337F32CAD9}"/>
              </a:ext>
            </a:extLst>
          </p:cNvPr>
          <p:cNvSpPr/>
          <p:nvPr/>
        </p:nvSpPr>
        <p:spPr>
          <a:xfrm>
            <a:off x="558381" y="5309823"/>
            <a:ext cx="11090034" cy="859245"/>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FA8E9ED-180F-6611-29E3-178C61CC4A5B}"/>
              </a:ext>
            </a:extLst>
          </p:cNvPr>
          <p:cNvSpPr/>
          <p:nvPr/>
        </p:nvSpPr>
        <p:spPr>
          <a:xfrm>
            <a:off x="550983" y="3644169"/>
            <a:ext cx="11090034" cy="666967"/>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EF7E32C-2045-6CA0-C69E-FADB7EE22AFE}"/>
              </a:ext>
            </a:extLst>
          </p:cNvPr>
          <p:cNvSpPr/>
          <p:nvPr/>
        </p:nvSpPr>
        <p:spPr>
          <a:xfrm>
            <a:off x="5232548" y="163670"/>
            <a:ext cx="507358" cy="690212"/>
          </a:xfrm>
          <a:custGeom>
            <a:avLst/>
            <a:gdLst>
              <a:gd name="connsiteX0" fmla="*/ 523875 w 523875"/>
              <a:gd name="connsiteY0" fmla="*/ 323850 h 666750"/>
              <a:gd name="connsiteX1" fmla="*/ 466725 w 523875"/>
              <a:gd name="connsiteY1" fmla="*/ 266700 h 666750"/>
              <a:gd name="connsiteX2" fmla="*/ 285750 w 523875"/>
              <a:gd name="connsiteY2" fmla="*/ 266700 h 666750"/>
              <a:gd name="connsiteX3" fmla="*/ 257175 w 523875"/>
              <a:gd name="connsiteY3" fmla="*/ 239077 h 666750"/>
              <a:gd name="connsiteX4" fmla="*/ 285750 w 523875"/>
              <a:gd name="connsiteY4" fmla="*/ 57150 h 666750"/>
              <a:gd name="connsiteX5" fmla="*/ 228600 w 523875"/>
              <a:gd name="connsiteY5" fmla="*/ 0 h 666750"/>
              <a:gd name="connsiteX6" fmla="*/ 171450 w 523875"/>
              <a:gd name="connsiteY6" fmla="*/ 57150 h 666750"/>
              <a:gd name="connsiteX7" fmla="*/ 0 w 523875"/>
              <a:gd name="connsiteY7" fmla="*/ 285750 h 666750"/>
              <a:gd name="connsiteX8" fmla="*/ 0 w 523875"/>
              <a:gd name="connsiteY8" fmla="*/ 590550 h 666750"/>
              <a:gd name="connsiteX9" fmla="*/ 200025 w 523875"/>
              <a:gd name="connsiteY9" fmla="*/ 666750 h 666750"/>
              <a:gd name="connsiteX10" fmla="*/ 371475 w 523875"/>
              <a:gd name="connsiteY10" fmla="*/ 666750 h 666750"/>
              <a:gd name="connsiteX11" fmla="*/ 428625 w 523875"/>
              <a:gd name="connsiteY11" fmla="*/ 609600 h 666750"/>
              <a:gd name="connsiteX12" fmla="*/ 413385 w 523875"/>
              <a:gd name="connsiteY12" fmla="*/ 571500 h 666750"/>
              <a:gd name="connsiteX13" fmla="*/ 419100 w 523875"/>
              <a:gd name="connsiteY13" fmla="*/ 571500 h 666750"/>
              <a:gd name="connsiteX14" fmla="*/ 476250 w 523875"/>
              <a:gd name="connsiteY14" fmla="*/ 514350 h 666750"/>
              <a:gd name="connsiteX15" fmla="*/ 460058 w 523875"/>
              <a:gd name="connsiteY15" fmla="*/ 474345 h 666750"/>
              <a:gd name="connsiteX16" fmla="*/ 504825 w 523875"/>
              <a:gd name="connsiteY16" fmla="*/ 419100 h 666750"/>
              <a:gd name="connsiteX17" fmla="*/ 486728 w 523875"/>
              <a:gd name="connsiteY17" fmla="*/ 377190 h 666750"/>
              <a:gd name="connsiteX18" fmla="*/ 523875 w 523875"/>
              <a:gd name="connsiteY18" fmla="*/ 32385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875" h="666750">
                <a:moveTo>
                  <a:pt x="523875" y="323850"/>
                </a:moveTo>
                <a:cubicBezTo>
                  <a:pt x="523875" y="292418"/>
                  <a:pt x="498158" y="266700"/>
                  <a:pt x="466725" y="266700"/>
                </a:cubicBezTo>
                <a:lnTo>
                  <a:pt x="285750" y="266700"/>
                </a:lnTo>
                <a:cubicBezTo>
                  <a:pt x="270510" y="266700"/>
                  <a:pt x="258127" y="254318"/>
                  <a:pt x="257175" y="239077"/>
                </a:cubicBezTo>
                <a:cubicBezTo>
                  <a:pt x="258127" y="221933"/>
                  <a:pt x="285750" y="187643"/>
                  <a:pt x="285750" y="57150"/>
                </a:cubicBezTo>
                <a:cubicBezTo>
                  <a:pt x="285750" y="25717"/>
                  <a:pt x="260033" y="0"/>
                  <a:pt x="228600" y="0"/>
                </a:cubicBezTo>
                <a:cubicBezTo>
                  <a:pt x="197168" y="0"/>
                  <a:pt x="171450" y="25717"/>
                  <a:pt x="171450" y="57150"/>
                </a:cubicBezTo>
                <a:cubicBezTo>
                  <a:pt x="171450" y="201930"/>
                  <a:pt x="2857" y="283845"/>
                  <a:pt x="0" y="285750"/>
                </a:cubicBezTo>
                <a:lnTo>
                  <a:pt x="0" y="590550"/>
                </a:lnTo>
                <a:cubicBezTo>
                  <a:pt x="67627" y="590550"/>
                  <a:pt x="72390" y="666750"/>
                  <a:pt x="200025" y="666750"/>
                </a:cubicBezTo>
                <a:cubicBezTo>
                  <a:pt x="242888" y="666750"/>
                  <a:pt x="371475" y="666750"/>
                  <a:pt x="371475" y="666750"/>
                </a:cubicBezTo>
                <a:cubicBezTo>
                  <a:pt x="402908" y="666750"/>
                  <a:pt x="428625" y="641033"/>
                  <a:pt x="428625" y="609600"/>
                </a:cubicBezTo>
                <a:cubicBezTo>
                  <a:pt x="428625" y="594360"/>
                  <a:pt x="422910" y="581025"/>
                  <a:pt x="413385" y="571500"/>
                </a:cubicBezTo>
                <a:cubicBezTo>
                  <a:pt x="415290" y="571500"/>
                  <a:pt x="417195" y="571500"/>
                  <a:pt x="419100" y="571500"/>
                </a:cubicBezTo>
                <a:cubicBezTo>
                  <a:pt x="450533" y="571500"/>
                  <a:pt x="476250" y="545783"/>
                  <a:pt x="476250" y="514350"/>
                </a:cubicBezTo>
                <a:cubicBezTo>
                  <a:pt x="476250" y="499110"/>
                  <a:pt x="470535" y="484823"/>
                  <a:pt x="460058" y="474345"/>
                </a:cubicBezTo>
                <a:cubicBezTo>
                  <a:pt x="485775" y="468630"/>
                  <a:pt x="504825" y="445770"/>
                  <a:pt x="504825" y="419100"/>
                </a:cubicBezTo>
                <a:cubicBezTo>
                  <a:pt x="504825" y="402908"/>
                  <a:pt x="498158" y="387668"/>
                  <a:pt x="486728" y="377190"/>
                </a:cubicBezTo>
                <a:cubicBezTo>
                  <a:pt x="508635" y="369570"/>
                  <a:pt x="523875" y="348615"/>
                  <a:pt x="523875" y="323850"/>
                </a:cubicBez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F8F9B109-CDB9-6280-CCB2-DA9EFEA194C1}"/>
              </a:ext>
            </a:extLst>
          </p:cNvPr>
          <p:cNvSpPr/>
          <p:nvPr/>
        </p:nvSpPr>
        <p:spPr>
          <a:xfrm rot="1251458">
            <a:off x="5915598" y="246845"/>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CE5885C2-8F14-07A5-BF05-AE81730EA426}"/>
              </a:ext>
            </a:extLst>
          </p:cNvPr>
          <p:cNvGrpSpPr/>
          <p:nvPr/>
        </p:nvGrpSpPr>
        <p:grpSpPr>
          <a:xfrm>
            <a:off x="6600357" y="167733"/>
            <a:ext cx="586697" cy="742998"/>
            <a:chOff x="8594257" y="502252"/>
            <a:chExt cx="586697" cy="742998"/>
          </a:xfrm>
        </p:grpSpPr>
        <p:sp>
          <p:nvSpPr>
            <p:cNvPr id="34" name="Freeform: Shape 33">
              <a:extLst>
                <a:ext uri="{FF2B5EF4-FFF2-40B4-BE49-F238E27FC236}">
                  <a16:creationId xmlns:a16="http://schemas.microsoft.com/office/drawing/2014/main" id="{1EA7658B-CFEB-8E4B-A1DB-C848EAA7FEB6}"/>
                </a:ext>
              </a:extLst>
            </p:cNvPr>
            <p:cNvSpPr/>
            <p:nvPr/>
          </p:nvSpPr>
          <p:spPr>
            <a:xfrm rot="1251458">
              <a:off x="8594257" y="596073"/>
              <a:ext cx="586697"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697" h="649177">
                  <a:moveTo>
                    <a:pt x="568600" y="507255"/>
                  </a:moveTo>
                  <a:cubicBezTo>
                    <a:pt x="543835" y="452010"/>
                    <a:pt x="604795" y="418672"/>
                    <a:pt x="557170" y="313897"/>
                  </a:cubicBezTo>
                  <a:cubicBezTo>
                    <a:pt x="545740" y="289132"/>
                    <a:pt x="508593" y="206265"/>
                    <a:pt x="493353" y="172927"/>
                  </a:cubicBezTo>
                  <a:cubicBezTo>
                    <a:pt x="481923" y="147210"/>
                    <a:pt x="451443" y="134827"/>
                    <a:pt x="424773" y="147210"/>
                  </a:cubicBezTo>
                  <a:cubicBezTo>
                    <a:pt x="413343" y="151972"/>
                    <a:pt x="404770" y="160545"/>
                    <a:pt x="399055" y="171975"/>
                  </a:cubicBezTo>
                  <a:cubicBezTo>
                    <a:pt x="399055" y="172927"/>
                    <a:pt x="398103" y="172927"/>
                    <a:pt x="397150" y="171975"/>
                  </a:cubicBezTo>
                  <a:cubicBezTo>
                    <a:pt x="395245" y="167212"/>
                    <a:pt x="393340" y="163402"/>
                    <a:pt x="389530" y="159592"/>
                  </a:cubicBezTo>
                  <a:cubicBezTo>
                    <a:pt x="380005" y="147210"/>
                    <a:pt x="365718" y="139590"/>
                    <a:pt x="350478" y="139590"/>
                  </a:cubicBezTo>
                  <a:cubicBezTo>
                    <a:pt x="328570" y="138637"/>
                    <a:pt x="309520" y="151972"/>
                    <a:pt x="300948" y="171022"/>
                  </a:cubicBezTo>
                  <a:cubicBezTo>
                    <a:pt x="300948" y="171975"/>
                    <a:pt x="299995" y="171975"/>
                    <a:pt x="299043" y="171022"/>
                  </a:cubicBezTo>
                  <a:cubicBezTo>
                    <a:pt x="281898" y="149115"/>
                    <a:pt x="250465" y="145305"/>
                    <a:pt x="227605" y="162450"/>
                  </a:cubicBezTo>
                  <a:cubicBezTo>
                    <a:pt x="214270" y="171975"/>
                    <a:pt x="206650" y="191025"/>
                    <a:pt x="210460" y="210075"/>
                  </a:cubicBezTo>
                  <a:cubicBezTo>
                    <a:pt x="210460" y="211027"/>
                    <a:pt x="209508" y="211027"/>
                    <a:pt x="209508" y="210075"/>
                  </a:cubicBezTo>
                  <a:lnTo>
                    <a:pt x="127593" y="27195"/>
                  </a:lnTo>
                  <a:cubicBezTo>
                    <a:pt x="118068" y="5287"/>
                    <a:pt x="92350" y="-6143"/>
                    <a:pt x="70443" y="3382"/>
                  </a:cubicBezTo>
                  <a:cubicBezTo>
                    <a:pt x="48535" y="12907"/>
                    <a:pt x="37105" y="38625"/>
                    <a:pt x="46630" y="60532"/>
                  </a:cubicBezTo>
                  <a:cubicBezTo>
                    <a:pt x="46630" y="61485"/>
                    <a:pt x="47583" y="61485"/>
                    <a:pt x="47583" y="62437"/>
                  </a:cubicBezTo>
                  <a:lnTo>
                    <a:pt x="212365" y="431055"/>
                  </a:lnTo>
                  <a:lnTo>
                    <a:pt x="186648" y="436770"/>
                  </a:lnTo>
                  <a:lnTo>
                    <a:pt x="70443" y="356760"/>
                  </a:lnTo>
                  <a:cubicBezTo>
                    <a:pt x="51393" y="343425"/>
                    <a:pt x="24723" y="346282"/>
                    <a:pt x="10435" y="363427"/>
                  </a:cubicBezTo>
                  <a:cubicBezTo>
                    <a:pt x="-6710" y="383430"/>
                    <a:pt x="-1947" y="413910"/>
                    <a:pt x="19008" y="428197"/>
                  </a:cubicBezTo>
                  <a:lnTo>
                    <a:pt x="199983" y="552022"/>
                  </a:lnTo>
                  <a:cubicBezTo>
                    <a:pt x="204745" y="554880"/>
                    <a:pt x="209508" y="557737"/>
                    <a:pt x="215223" y="558690"/>
                  </a:cubicBezTo>
                  <a:lnTo>
                    <a:pt x="328570" y="585360"/>
                  </a:lnTo>
                  <a:lnTo>
                    <a:pt x="332380" y="590122"/>
                  </a:lnTo>
                  <a:lnTo>
                    <a:pt x="359050" y="649177"/>
                  </a:lnTo>
                  <a:lnTo>
                    <a:pt x="586698" y="546307"/>
                  </a:lnTo>
                  <a:lnTo>
                    <a:pt x="568600" y="507255"/>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614AC3A-36B5-EFB5-1F27-2A3B80DDAD62}"/>
                </a:ext>
              </a:extLst>
            </p:cNvPr>
            <p:cNvSpPr/>
            <p:nvPr/>
          </p:nvSpPr>
          <p:spPr>
            <a:xfrm rot="1251458">
              <a:off x="8734904" y="502252"/>
              <a:ext cx="423076" cy="649177"/>
            </a:xfrm>
            <a:custGeom>
              <a:avLst/>
              <a:gdLst>
                <a:gd name="connsiteX0" fmla="*/ 568600 w 586697"/>
                <a:gd name="connsiteY0" fmla="*/ 507255 h 649177"/>
                <a:gd name="connsiteX1" fmla="*/ 557170 w 586697"/>
                <a:gd name="connsiteY1" fmla="*/ 313897 h 649177"/>
                <a:gd name="connsiteX2" fmla="*/ 493353 w 586697"/>
                <a:gd name="connsiteY2" fmla="*/ 172927 h 649177"/>
                <a:gd name="connsiteX3" fmla="*/ 424773 w 586697"/>
                <a:gd name="connsiteY3" fmla="*/ 147210 h 649177"/>
                <a:gd name="connsiteX4" fmla="*/ 399055 w 586697"/>
                <a:gd name="connsiteY4" fmla="*/ 171975 h 649177"/>
                <a:gd name="connsiteX5" fmla="*/ 397150 w 586697"/>
                <a:gd name="connsiteY5" fmla="*/ 171975 h 649177"/>
                <a:gd name="connsiteX6" fmla="*/ 389530 w 586697"/>
                <a:gd name="connsiteY6" fmla="*/ 159592 h 649177"/>
                <a:gd name="connsiteX7" fmla="*/ 350478 w 586697"/>
                <a:gd name="connsiteY7" fmla="*/ 139590 h 649177"/>
                <a:gd name="connsiteX8" fmla="*/ 300948 w 586697"/>
                <a:gd name="connsiteY8" fmla="*/ 171022 h 649177"/>
                <a:gd name="connsiteX9" fmla="*/ 299043 w 586697"/>
                <a:gd name="connsiteY9" fmla="*/ 171022 h 649177"/>
                <a:gd name="connsiteX10" fmla="*/ 227605 w 586697"/>
                <a:gd name="connsiteY10" fmla="*/ 162450 h 649177"/>
                <a:gd name="connsiteX11" fmla="*/ 210460 w 586697"/>
                <a:gd name="connsiteY11" fmla="*/ 210075 h 649177"/>
                <a:gd name="connsiteX12" fmla="*/ 209508 w 586697"/>
                <a:gd name="connsiteY12" fmla="*/ 210075 h 649177"/>
                <a:gd name="connsiteX13" fmla="*/ 127593 w 586697"/>
                <a:gd name="connsiteY13" fmla="*/ 27195 h 649177"/>
                <a:gd name="connsiteX14" fmla="*/ 70443 w 586697"/>
                <a:gd name="connsiteY14" fmla="*/ 3382 h 649177"/>
                <a:gd name="connsiteX15" fmla="*/ 46630 w 586697"/>
                <a:gd name="connsiteY15" fmla="*/ 60532 h 649177"/>
                <a:gd name="connsiteX16" fmla="*/ 47583 w 586697"/>
                <a:gd name="connsiteY16" fmla="*/ 62437 h 649177"/>
                <a:gd name="connsiteX17" fmla="*/ 212365 w 586697"/>
                <a:gd name="connsiteY17" fmla="*/ 431055 h 649177"/>
                <a:gd name="connsiteX18" fmla="*/ 186648 w 586697"/>
                <a:gd name="connsiteY18" fmla="*/ 436770 h 649177"/>
                <a:gd name="connsiteX19" fmla="*/ 70443 w 586697"/>
                <a:gd name="connsiteY19" fmla="*/ 356760 h 649177"/>
                <a:gd name="connsiteX20" fmla="*/ 10435 w 586697"/>
                <a:gd name="connsiteY20" fmla="*/ 363427 h 649177"/>
                <a:gd name="connsiteX21" fmla="*/ 19008 w 586697"/>
                <a:gd name="connsiteY21" fmla="*/ 428197 h 649177"/>
                <a:gd name="connsiteX22" fmla="*/ 199983 w 586697"/>
                <a:gd name="connsiteY22" fmla="*/ 552022 h 649177"/>
                <a:gd name="connsiteX23" fmla="*/ 215223 w 586697"/>
                <a:gd name="connsiteY23" fmla="*/ 558690 h 649177"/>
                <a:gd name="connsiteX24" fmla="*/ 328570 w 586697"/>
                <a:gd name="connsiteY24" fmla="*/ 585360 h 649177"/>
                <a:gd name="connsiteX25" fmla="*/ 332380 w 586697"/>
                <a:gd name="connsiteY25" fmla="*/ 590122 h 649177"/>
                <a:gd name="connsiteX26" fmla="*/ 359050 w 586697"/>
                <a:gd name="connsiteY26" fmla="*/ 649177 h 649177"/>
                <a:gd name="connsiteX27" fmla="*/ 586698 w 586697"/>
                <a:gd name="connsiteY27" fmla="*/ 546307 h 649177"/>
                <a:gd name="connsiteX28" fmla="*/ 568600 w 586697"/>
                <a:gd name="connsiteY28" fmla="*/ 507255 h 649177"/>
                <a:gd name="connsiteX0" fmla="*/ 568600 w 586698"/>
                <a:gd name="connsiteY0" fmla="*/ 507255 h 649177"/>
                <a:gd name="connsiteX1" fmla="*/ 354784 w 586698"/>
                <a:gd name="connsiteY1" fmla="*/ 411395 h 649177"/>
                <a:gd name="connsiteX2" fmla="*/ 493353 w 586698"/>
                <a:gd name="connsiteY2" fmla="*/ 172927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350478 w 586698"/>
                <a:gd name="connsiteY7" fmla="*/ 139590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424773 w 586698"/>
                <a:gd name="connsiteY3" fmla="*/ 147210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389530 w 586698"/>
                <a:gd name="connsiteY6" fmla="*/ 159592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27605 w 586698"/>
                <a:gd name="connsiteY10" fmla="*/ 16245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299043 w 586698"/>
                <a:gd name="connsiteY9" fmla="*/ 171022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68600 w 586698"/>
                <a:gd name="connsiteY0" fmla="*/ 507255 h 649177"/>
                <a:gd name="connsiteX1" fmla="*/ 354784 w 586698"/>
                <a:gd name="connsiteY1" fmla="*/ 411395 h 649177"/>
                <a:gd name="connsiteX2" fmla="*/ 293935 w 586698"/>
                <a:gd name="connsiteY2" fmla="*/ 304970 h 649177"/>
                <a:gd name="connsiteX3" fmla="*/ 256086 w 586698"/>
                <a:gd name="connsiteY3" fmla="*/ 293026 h 649177"/>
                <a:gd name="connsiteX4" fmla="*/ 399055 w 586698"/>
                <a:gd name="connsiteY4" fmla="*/ 171975 h 649177"/>
                <a:gd name="connsiteX5" fmla="*/ 397150 w 586698"/>
                <a:gd name="connsiteY5" fmla="*/ 171975 h 649177"/>
                <a:gd name="connsiteX6" fmla="*/ 293745 w 586698"/>
                <a:gd name="connsiteY6" fmla="*/ 282728 h 649177"/>
                <a:gd name="connsiteX7" fmla="*/ 277159 w 586698"/>
                <a:gd name="connsiteY7" fmla="*/ 294937 h 649177"/>
                <a:gd name="connsiteX8" fmla="*/ 300948 w 586698"/>
                <a:gd name="connsiteY8" fmla="*/ 171022 h 649177"/>
                <a:gd name="connsiteX9" fmla="*/ 323211 w 586698"/>
                <a:gd name="connsiteY9" fmla="*/ 314708 h 649177"/>
                <a:gd name="connsiteX10" fmla="*/ 256223 w 586698"/>
                <a:gd name="connsiteY10" fmla="*/ 304440 h 649177"/>
                <a:gd name="connsiteX11" fmla="*/ 210460 w 586698"/>
                <a:gd name="connsiteY11" fmla="*/ 210075 h 649177"/>
                <a:gd name="connsiteX12" fmla="*/ 209508 w 586698"/>
                <a:gd name="connsiteY12" fmla="*/ 210075 h 649177"/>
                <a:gd name="connsiteX13" fmla="*/ 127593 w 586698"/>
                <a:gd name="connsiteY13" fmla="*/ 27195 h 649177"/>
                <a:gd name="connsiteX14" fmla="*/ 70443 w 586698"/>
                <a:gd name="connsiteY14" fmla="*/ 3382 h 649177"/>
                <a:gd name="connsiteX15" fmla="*/ 46630 w 586698"/>
                <a:gd name="connsiteY15" fmla="*/ 60532 h 649177"/>
                <a:gd name="connsiteX16" fmla="*/ 47583 w 586698"/>
                <a:gd name="connsiteY16" fmla="*/ 62437 h 649177"/>
                <a:gd name="connsiteX17" fmla="*/ 212365 w 586698"/>
                <a:gd name="connsiteY17" fmla="*/ 431055 h 649177"/>
                <a:gd name="connsiteX18" fmla="*/ 186648 w 586698"/>
                <a:gd name="connsiteY18" fmla="*/ 436770 h 649177"/>
                <a:gd name="connsiteX19" fmla="*/ 70443 w 586698"/>
                <a:gd name="connsiteY19" fmla="*/ 356760 h 649177"/>
                <a:gd name="connsiteX20" fmla="*/ 10435 w 586698"/>
                <a:gd name="connsiteY20" fmla="*/ 363427 h 649177"/>
                <a:gd name="connsiteX21" fmla="*/ 19008 w 586698"/>
                <a:gd name="connsiteY21" fmla="*/ 428197 h 649177"/>
                <a:gd name="connsiteX22" fmla="*/ 199983 w 586698"/>
                <a:gd name="connsiteY22" fmla="*/ 552022 h 649177"/>
                <a:gd name="connsiteX23" fmla="*/ 215223 w 586698"/>
                <a:gd name="connsiteY23" fmla="*/ 558690 h 649177"/>
                <a:gd name="connsiteX24" fmla="*/ 328570 w 586698"/>
                <a:gd name="connsiteY24" fmla="*/ 585360 h 649177"/>
                <a:gd name="connsiteX25" fmla="*/ 332380 w 586698"/>
                <a:gd name="connsiteY25" fmla="*/ 590122 h 649177"/>
                <a:gd name="connsiteX26" fmla="*/ 359050 w 586698"/>
                <a:gd name="connsiteY26" fmla="*/ 649177 h 649177"/>
                <a:gd name="connsiteX27" fmla="*/ 586698 w 586698"/>
                <a:gd name="connsiteY27" fmla="*/ 546307 h 649177"/>
                <a:gd name="connsiteX28" fmla="*/ 568600 w 586698"/>
                <a:gd name="connsiteY28" fmla="*/ 507255 h 649177"/>
                <a:gd name="connsiteX0" fmla="*/ 559134 w 577232"/>
                <a:gd name="connsiteY0" fmla="*/ 507255 h 649177"/>
                <a:gd name="connsiteX1" fmla="*/ 345318 w 577232"/>
                <a:gd name="connsiteY1" fmla="*/ 411395 h 649177"/>
                <a:gd name="connsiteX2" fmla="*/ 284469 w 577232"/>
                <a:gd name="connsiteY2" fmla="*/ 304970 h 649177"/>
                <a:gd name="connsiteX3" fmla="*/ 246620 w 577232"/>
                <a:gd name="connsiteY3" fmla="*/ 293026 h 649177"/>
                <a:gd name="connsiteX4" fmla="*/ 389589 w 577232"/>
                <a:gd name="connsiteY4" fmla="*/ 171975 h 649177"/>
                <a:gd name="connsiteX5" fmla="*/ 387684 w 577232"/>
                <a:gd name="connsiteY5" fmla="*/ 171975 h 649177"/>
                <a:gd name="connsiteX6" fmla="*/ 284279 w 577232"/>
                <a:gd name="connsiteY6" fmla="*/ 282728 h 649177"/>
                <a:gd name="connsiteX7" fmla="*/ 267693 w 577232"/>
                <a:gd name="connsiteY7" fmla="*/ 294937 h 649177"/>
                <a:gd name="connsiteX8" fmla="*/ 291482 w 577232"/>
                <a:gd name="connsiteY8" fmla="*/ 171022 h 649177"/>
                <a:gd name="connsiteX9" fmla="*/ 313745 w 577232"/>
                <a:gd name="connsiteY9" fmla="*/ 314708 h 649177"/>
                <a:gd name="connsiteX10" fmla="*/ 246757 w 577232"/>
                <a:gd name="connsiteY10" fmla="*/ 304440 h 649177"/>
                <a:gd name="connsiteX11" fmla="*/ 200994 w 577232"/>
                <a:gd name="connsiteY11" fmla="*/ 210075 h 649177"/>
                <a:gd name="connsiteX12" fmla="*/ 200042 w 577232"/>
                <a:gd name="connsiteY12" fmla="*/ 210075 h 649177"/>
                <a:gd name="connsiteX13" fmla="*/ 118127 w 577232"/>
                <a:gd name="connsiteY13" fmla="*/ 27195 h 649177"/>
                <a:gd name="connsiteX14" fmla="*/ 60977 w 577232"/>
                <a:gd name="connsiteY14" fmla="*/ 3382 h 649177"/>
                <a:gd name="connsiteX15" fmla="*/ 37164 w 577232"/>
                <a:gd name="connsiteY15" fmla="*/ 60532 h 649177"/>
                <a:gd name="connsiteX16" fmla="*/ 38117 w 577232"/>
                <a:gd name="connsiteY16" fmla="*/ 62437 h 649177"/>
                <a:gd name="connsiteX17" fmla="*/ 202899 w 577232"/>
                <a:gd name="connsiteY17" fmla="*/ 431055 h 649177"/>
                <a:gd name="connsiteX18" fmla="*/ 177182 w 577232"/>
                <a:gd name="connsiteY18" fmla="*/ 436770 h 649177"/>
                <a:gd name="connsiteX19" fmla="*/ 60977 w 577232"/>
                <a:gd name="connsiteY19" fmla="*/ 356760 h 649177"/>
                <a:gd name="connsiteX20" fmla="*/ 969 w 577232"/>
                <a:gd name="connsiteY20" fmla="*/ 363427 h 649177"/>
                <a:gd name="connsiteX21" fmla="*/ 220620 w 577232"/>
                <a:gd name="connsiteY21" fmla="*/ 393641 h 649177"/>
                <a:gd name="connsiteX22" fmla="*/ 190517 w 577232"/>
                <a:gd name="connsiteY22" fmla="*/ 552022 h 649177"/>
                <a:gd name="connsiteX23" fmla="*/ 205757 w 577232"/>
                <a:gd name="connsiteY23" fmla="*/ 558690 h 649177"/>
                <a:gd name="connsiteX24" fmla="*/ 319104 w 577232"/>
                <a:gd name="connsiteY24" fmla="*/ 585360 h 649177"/>
                <a:gd name="connsiteX25" fmla="*/ 322914 w 577232"/>
                <a:gd name="connsiteY25" fmla="*/ 590122 h 649177"/>
                <a:gd name="connsiteX26" fmla="*/ 349584 w 577232"/>
                <a:gd name="connsiteY26" fmla="*/ 649177 h 649177"/>
                <a:gd name="connsiteX27" fmla="*/ 577232 w 577232"/>
                <a:gd name="connsiteY27" fmla="*/ 546307 h 649177"/>
                <a:gd name="connsiteX28" fmla="*/ 559134 w 577232"/>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27196 w 543451"/>
                <a:gd name="connsiteY19" fmla="*/ 35676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171976 w 543451"/>
                <a:gd name="connsiteY23" fmla="*/ 558690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525353 w 543451"/>
                <a:gd name="connsiteY0" fmla="*/ 507255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525353 w 543451"/>
                <a:gd name="connsiteY28" fmla="*/ 507255 h 649177"/>
                <a:gd name="connsiteX0" fmla="*/ 358565 w 543451"/>
                <a:gd name="connsiteY0" fmla="*/ 484164 h 649177"/>
                <a:gd name="connsiteX1" fmla="*/ 311537 w 543451"/>
                <a:gd name="connsiteY1" fmla="*/ 411395 h 649177"/>
                <a:gd name="connsiteX2" fmla="*/ 250688 w 543451"/>
                <a:gd name="connsiteY2" fmla="*/ 304970 h 649177"/>
                <a:gd name="connsiteX3" fmla="*/ 212839 w 543451"/>
                <a:gd name="connsiteY3" fmla="*/ 293026 h 649177"/>
                <a:gd name="connsiteX4" fmla="*/ 355808 w 543451"/>
                <a:gd name="connsiteY4" fmla="*/ 171975 h 649177"/>
                <a:gd name="connsiteX5" fmla="*/ 353903 w 543451"/>
                <a:gd name="connsiteY5" fmla="*/ 171975 h 649177"/>
                <a:gd name="connsiteX6" fmla="*/ 250498 w 543451"/>
                <a:gd name="connsiteY6" fmla="*/ 282728 h 649177"/>
                <a:gd name="connsiteX7" fmla="*/ 233912 w 543451"/>
                <a:gd name="connsiteY7" fmla="*/ 294937 h 649177"/>
                <a:gd name="connsiteX8" fmla="*/ 257701 w 543451"/>
                <a:gd name="connsiteY8" fmla="*/ 171022 h 649177"/>
                <a:gd name="connsiteX9" fmla="*/ 279964 w 543451"/>
                <a:gd name="connsiteY9" fmla="*/ 314708 h 649177"/>
                <a:gd name="connsiteX10" fmla="*/ 212976 w 543451"/>
                <a:gd name="connsiteY10" fmla="*/ 304440 h 649177"/>
                <a:gd name="connsiteX11" fmla="*/ 167213 w 543451"/>
                <a:gd name="connsiteY11" fmla="*/ 210075 h 649177"/>
                <a:gd name="connsiteX12" fmla="*/ 166261 w 543451"/>
                <a:gd name="connsiteY12" fmla="*/ 210075 h 649177"/>
                <a:gd name="connsiteX13" fmla="*/ 84346 w 543451"/>
                <a:gd name="connsiteY13" fmla="*/ 27195 h 649177"/>
                <a:gd name="connsiteX14" fmla="*/ 27196 w 543451"/>
                <a:gd name="connsiteY14" fmla="*/ 3382 h 649177"/>
                <a:gd name="connsiteX15" fmla="*/ 3383 w 543451"/>
                <a:gd name="connsiteY15" fmla="*/ 60532 h 649177"/>
                <a:gd name="connsiteX16" fmla="*/ 4336 w 543451"/>
                <a:gd name="connsiteY16" fmla="*/ 62437 h 649177"/>
                <a:gd name="connsiteX17" fmla="*/ 169118 w 543451"/>
                <a:gd name="connsiteY17" fmla="*/ 431055 h 649177"/>
                <a:gd name="connsiteX18" fmla="*/ 143401 w 543451"/>
                <a:gd name="connsiteY18" fmla="*/ 436770 h 649177"/>
                <a:gd name="connsiteX19" fmla="*/ 178301 w 543451"/>
                <a:gd name="connsiteY19" fmla="*/ 365440 h 649177"/>
                <a:gd name="connsiteX20" fmla="*/ 170216 w 543451"/>
                <a:gd name="connsiteY20" fmla="*/ 387999 h 649177"/>
                <a:gd name="connsiteX21" fmla="*/ 186839 w 543451"/>
                <a:gd name="connsiteY21" fmla="*/ 393641 h 649177"/>
                <a:gd name="connsiteX22" fmla="*/ 156736 w 543451"/>
                <a:gd name="connsiteY22" fmla="*/ 552022 h 649177"/>
                <a:gd name="connsiteX23" fmla="*/ 270308 w 543451"/>
                <a:gd name="connsiteY23" fmla="*/ 495741 h 649177"/>
                <a:gd name="connsiteX24" fmla="*/ 285323 w 543451"/>
                <a:gd name="connsiteY24" fmla="*/ 585360 h 649177"/>
                <a:gd name="connsiteX25" fmla="*/ 289133 w 543451"/>
                <a:gd name="connsiteY25" fmla="*/ 590122 h 649177"/>
                <a:gd name="connsiteX26" fmla="*/ 315803 w 543451"/>
                <a:gd name="connsiteY26" fmla="*/ 649177 h 649177"/>
                <a:gd name="connsiteX27" fmla="*/ 543451 w 543451"/>
                <a:gd name="connsiteY27" fmla="*/ 546307 h 649177"/>
                <a:gd name="connsiteX28" fmla="*/ 358565 w 543451"/>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53903 w 423076"/>
                <a:gd name="connsiteY5" fmla="*/ 171975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355808 w 423076"/>
                <a:gd name="connsiteY4" fmla="*/ 171975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57701 w 423076"/>
                <a:gd name="connsiteY8" fmla="*/ 171022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 name="connsiteX0" fmla="*/ 358565 w 423076"/>
                <a:gd name="connsiteY0" fmla="*/ 484164 h 649177"/>
                <a:gd name="connsiteX1" fmla="*/ 311537 w 423076"/>
                <a:gd name="connsiteY1" fmla="*/ 411395 h 649177"/>
                <a:gd name="connsiteX2" fmla="*/ 250688 w 423076"/>
                <a:gd name="connsiteY2" fmla="*/ 304970 h 649177"/>
                <a:gd name="connsiteX3" fmla="*/ 212839 w 423076"/>
                <a:gd name="connsiteY3" fmla="*/ 293026 h 649177"/>
                <a:gd name="connsiteX4" fmla="*/ 297536 w 423076"/>
                <a:gd name="connsiteY4" fmla="*/ 326686 h 649177"/>
                <a:gd name="connsiteX5" fmla="*/ 322554 w 423076"/>
                <a:gd name="connsiteY5" fmla="*/ 464226 h 649177"/>
                <a:gd name="connsiteX6" fmla="*/ 250498 w 423076"/>
                <a:gd name="connsiteY6" fmla="*/ 282728 h 649177"/>
                <a:gd name="connsiteX7" fmla="*/ 233912 w 423076"/>
                <a:gd name="connsiteY7" fmla="*/ 294937 h 649177"/>
                <a:gd name="connsiteX8" fmla="*/ 248812 w 423076"/>
                <a:gd name="connsiteY8" fmla="*/ 388461 h 649177"/>
                <a:gd name="connsiteX9" fmla="*/ 279964 w 423076"/>
                <a:gd name="connsiteY9" fmla="*/ 314708 h 649177"/>
                <a:gd name="connsiteX10" fmla="*/ 212976 w 423076"/>
                <a:gd name="connsiteY10" fmla="*/ 304440 h 649177"/>
                <a:gd name="connsiteX11" fmla="*/ 167213 w 423076"/>
                <a:gd name="connsiteY11" fmla="*/ 210075 h 649177"/>
                <a:gd name="connsiteX12" fmla="*/ 166261 w 423076"/>
                <a:gd name="connsiteY12" fmla="*/ 210075 h 649177"/>
                <a:gd name="connsiteX13" fmla="*/ 84346 w 423076"/>
                <a:gd name="connsiteY13" fmla="*/ 27195 h 649177"/>
                <a:gd name="connsiteX14" fmla="*/ 27196 w 423076"/>
                <a:gd name="connsiteY14" fmla="*/ 3382 h 649177"/>
                <a:gd name="connsiteX15" fmla="*/ 3383 w 423076"/>
                <a:gd name="connsiteY15" fmla="*/ 60532 h 649177"/>
                <a:gd name="connsiteX16" fmla="*/ 4336 w 423076"/>
                <a:gd name="connsiteY16" fmla="*/ 62437 h 649177"/>
                <a:gd name="connsiteX17" fmla="*/ 169118 w 423076"/>
                <a:gd name="connsiteY17" fmla="*/ 431055 h 649177"/>
                <a:gd name="connsiteX18" fmla="*/ 143401 w 423076"/>
                <a:gd name="connsiteY18" fmla="*/ 436770 h 649177"/>
                <a:gd name="connsiteX19" fmla="*/ 178301 w 423076"/>
                <a:gd name="connsiteY19" fmla="*/ 365440 h 649177"/>
                <a:gd name="connsiteX20" fmla="*/ 170216 w 423076"/>
                <a:gd name="connsiteY20" fmla="*/ 387999 h 649177"/>
                <a:gd name="connsiteX21" fmla="*/ 186839 w 423076"/>
                <a:gd name="connsiteY21" fmla="*/ 393641 h 649177"/>
                <a:gd name="connsiteX22" fmla="*/ 156736 w 423076"/>
                <a:gd name="connsiteY22" fmla="*/ 552022 h 649177"/>
                <a:gd name="connsiteX23" fmla="*/ 270308 w 423076"/>
                <a:gd name="connsiteY23" fmla="*/ 495741 h 649177"/>
                <a:gd name="connsiteX24" fmla="*/ 285323 w 423076"/>
                <a:gd name="connsiteY24" fmla="*/ 585360 h 649177"/>
                <a:gd name="connsiteX25" fmla="*/ 289133 w 423076"/>
                <a:gd name="connsiteY25" fmla="*/ 590122 h 649177"/>
                <a:gd name="connsiteX26" fmla="*/ 315803 w 423076"/>
                <a:gd name="connsiteY26" fmla="*/ 649177 h 649177"/>
                <a:gd name="connsiteX27" fmla="*/ 423076 w 423076"/>
                <a:gd name="connsiteY27" fmla="*/ 551400 h 649177"/>
                <a:gd name="connsiteX28" fmla="*/ 358565 w 423076"/>
                <a:gd name="connsiteY28" fmla="*/ 484164 h 64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3076" h="649177">
                  <a:moveTo>
                    <a:pt x="358565" y="484164"/>
                  </a:moveTo>
                  <a:cubicBezTo>
                    <a:pt x="333800" y="428919"/>
                    <a:pt x="359162" y="516170"/>
                    <a:pt x="311537" y="411395"/>
                  </a:cubicBezTo>
                  <a:cubicBezTo>
                    <a:pt x="300107" y="386630"/>
                    <a:pt x="265928" y="338308"/>
                    <a:pt x="250688" y="304970"/>
                  </a:cubicBezTo>
                  <a:cubicBezTo>
                    <a:pt x="239258" y="279253"/>
                    <a:pt x="239509" y="280643"/>
                    <a:pt x="212839" y="293026"/>
                  </a:cubicBezTo>
                  <a:cubicBezTo>
                    <a:pt x="201409" y="297788"/>
                    <a:pt x="303251" y="315256"/>
                    <a:pt x="297536" y="326686"/>
                  </a:cubicBezTo>
                  <a:cubicBezTo>
                    <a:pt x="297536" y="327638"/>
                    <a:pt x="323507" y="465178"/>
                    <a:pt x="322554" y="464226"/>
                  </a:cubicBezTo>
                  <a:cubicBezTo>
                    <a:pt x="320649" y="459463"/>
                    <a:pt x="254308" y="286538"/>
                    <a:pt x="250498" y="282728"/>
                  </a:cubicBezTo>
                  <a:cubicBezTo>
                    <a:pt x="240973" y="270346"/>
                    <a:pt x="249152" y="294937"/>
                    <a:pt x="233912" y="294937"/>
                  </a:cubicBezTo>
                  <a:cubicBezTo>
                    <a:pt x="212004" y="293984"/>
                    <a:pt x="257384" y="369411"/>
                    <a:pt x="248812" y="388461"/>
                  </a:cubicBezTo>
                  <a:cubicBezTo>
                    <a:pt x="248812" y="389414"/>
                    <a:pt x="280916" y="315661"/>
                    <a:pt x="279964" y="314708"/>
                  </a:cubicBezTo>
                  <a:cubicBezTo>
                    <a:pt x="262819" y="292801"/>
                    <a:pt x="235836" y="287295"/>
                    <a:pt x="212976" y="304440"/>
                  </a:cubicBezTo>
                  <a:cubicBezTo>
                    <a:pt x="199641" y="313965"/>
                    <a:pt x="163403" y="191025"/>
                    <a:pt x="167213" y="210075"/>
                  </a:cubicBezTo>
                  <a:cubicBezTo>
                    <a:pt x="167213" y="211027"/>
                    <a:pt x="166261" y="211027"/>
                    <a:pt x="166261" y="210075"/>
                  </a:cubicBezTo>
                  <a:lnTo>
                    <a:pt x="84346" y="27195"/>
                  </a:lnTo>
                  <a:cubicBezTo>
                    <a:pt x="74821" y="5287"/>
                    <a:pt x="49103" y="-6143"/>
                    <a:pt x="27196" y="3382"/>
                  </a:cubicBezTo>
                  <a:cubicBezTo>
                    <a:pt x="5288" y="12907"/>
                    <a:pt x="-6142" y="38625"/>
                    <a:pt x="3383" y="60532"/>
                  </a:cubicBezTo>
                  <a:cubicBezTo>
                    <a:pt x="3383" y="61485"/>
                    <a:pt x="4336" y="61485"/>
                    <a:pt x="4336" y="62437"/>
                  </a:cubicBezTo>
                  <a:lnTo>
                    <a:pt x="169118" y="431055"/>
                  </a:lnTo>
                  <a:lnTo>
                    <a:pt x="143401" y="436770"/>
                  </a:lnTo>
                  <a:lnTo>
                    <a:pt x="178301" y="365440"/>
                  </a:lnTo>
                  <a:cubicBezTo>
                    <a:pt x="159251" y="352105"/>
                    <a:pt x="184504" y="370854"/>
                    <a:pt x="170216" y="387999"/>
                  </a:cubicBezTo>
                  <a:cubicBezTo>
                    <a:pt x="153071" y="408002"/>
                    <a:pt x="165884" y="379354"/>
                    <a:pt x="186839" y="393641"/>
                  </a:cubicBezTo>
                  <a:lnTo>
                    <a:pt x="156736" y="552022"/>
                  </a:lnTo>
                  <a:cubicBezTo>
                    <a:pt x="161498" y="554880"/>
                    <a:pt x="264593" y="494788"/>
                    <a:pt x="270308" y="495741"/>
                  </a:cubicBezTo>
                  <a:lnTo>
                    <a:pt x="285323" y="585360"/>
                  </a:lnTo>
                  <a:lnTo>
                    <a:pt x="289133" y="590122"/>
                  </a:lnTo>
                  <a:lnTo>
                    <a:pt x="315803" y="649177"/>
                  </a:lnTo>
                  <a:lnTo>
                    <a:pt x="423076" y="551400"/>
                  </a:lnTo>
                  <a:lnTo>
                    <a:pt x="358565" y="484164"/>
                  </a:lnTo>
                  <a:close/>
                </a:path>
              </a:pathLst>
            </a:custGeom>
            <a:solidFill>
              <a:srgbClr val="FFD96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25728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xit" presetSubtype="1" fill="hold" grpId="0" nodeType="clickEffect">
                                  <p:stCondLst>
                                    <p:cond delay="0"/>
                                  </p:stCondLst>
                                  <p:childTnLst>
                                    <p:animEffect transition="out" filter="wheel(1)">
                                      <p:cBhvr>
                                        <p:cTn id="10" dur="2000"/>
                                        <p:tgtEl>
                                          <p:spTgt spid="25"/>
                                        </p:tgtEl>
                                      </p:cBhvr>
                                    </p:animEffect>
                                    <p:set>
                                      <p:cBhvr>
                                        <p:cTn id="11" dur="1" fill="hold">
                                          <p:stCondLst>
                                            <p:cond delay="1999"/>
                                          </p:stCondLst>
                                        </p:cTn>
                                        <p:tgtEl>
                                          <p:spTgt spid="2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1" presetClass="exit" presetSubtype="1" fill="hold" grpId="0" nodeType="clickEffect">
                                  <p:stCondLst>
                                    <p:cond delay="0"/>
                                  </p:stCondLst>
                                  <p:childTnLst>
                                    <p:animEffect transition="out" filter="wheel(1)">
                                      <p:cBhvr>
                                        <p:cTn id="19" dur="2000"/>
                                        <p:tgtEl>
                                          <p:spTgt spid="26"/>
                                        </p:tgtEl>
                                      </p:cBhvr>
                                    </p:animEffect>
                                    <p:set>
                                      <p:cBhvr>
                                        <p:cTn id="20" dur="1" fill="hold">
                                          <p:stCondLst>
                                            <p:cond delay="1999"/>
                                          </p:stCondLst>
                                        </p:cTn>
                                        <p:tgtEl>
                                          <p:spTgt spid="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1" presetClass="exit" presetSubtype="1" fill="hold" grpId="0" nodeType="clickEffect">
                                  <p:stCondLst>
                                    <p:cond delay="0"/>
                                  </p:stCondLst>
                                  <p:childTnLst>
                                    <p:animEffect transition="out" filter="wheel(1)">
                                      <p:cBhvr>
                                        <p:cTn id="28" dur="2000"/>
                                        <p:tgtEl>
                                          <p:spTgt spid="30"/>
                                        </p:tgtEl>
                                      </p:cBhvr>
                                    </p:animEffect>
                                    <p:set>
                                      <p:cBhvr>
                                        <p:cTn id="29" dur="1" fill="hold">
                                          <p:stCondLst>
                                            <p:cond delay="1999"/>
                                          </p:stCondLst>
                                        </p:cTn>
                                        <p:tgtEl>
                                          <p:spTgt spid="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1" presetClass="exit" presetSubtype="1" fill="hold" grpId="0" nodeType="clickEffect">
                                  <p:stCondLst>
                                    <p:cond delay="0"/>
                                  </p:stCondLst>
                                  <p:childTnLst>
                                    <p:animEffect transition="out" filter="wheel(1)">
                                      <p:cBhvr>
                                        <p:cTn id="37" dur="2000"/>
                                        <p:tgtEl>
                                          <p:spTgt spid="27"/>
                                        </p:tgtEl>
                                      </p:cBhvr>
                                    </p:animEffect>
                                    <p:set>
                                      <p:cBhvr>
                                        <p:cTn id="38" dur="1" fill="hold">
                                          <p:stCondLst>
                                            <p:cond delay="1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xit" presetSubtype="1" fill="hold" grpId="0" nodeType="clickEffect">
                                  <p:stCondLst>
                                    <p:cond delay="0"/>
                                  </p:stCondLst>
                                  <p:childTnLst>
                                    <p:animEffect transition="out" filter="wheel(1)">
                                      <p:cBhvr>
                                        <p:cTn id="46" dur="2000"/>
                                        <p:tgtEl>
                                          <p:spTgt spid="28"/>
                                        </p:tgtEl>
                                      </p:cBhvr>
                                    </p:animEffect>
                                    <p:set>
                                      <p:cBhvr>
                                        <p:cTn id="47" dur="1" fill="hold">
                                          <p:stCondLst>
                                            <p:cond delay="1999"/>
                                          </p:stCondLst>
                                        </p:cTn>
                                        <p:tgtEl>
                                          <p:spTgt spid="2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26" grpId="0" animBg="1"/>
      <p:bldP spid="27" grpId="0" animBg="1"/>
      <p:bldP spid="28" grpId="0" animBg="1"/>
      <p:bldP spid="3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B0F0">
            <a:alpha val="50000"/>
          </a:srgb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13621E-A8F4-86D9-FE99-C81D066D0767}"/>
              </a:ext>
            </a:extLst>
          </p:cNvPr>
          <p:cNvSpPr txBox="1"/>
          <p:nvPr/>
        </p:nvSpPr>
        <p:spPr>
          <a:xfrm>
            <a:off x="9454776" y="0"/>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FFC000">
                    <a:lumMod val="40000"/>
                    <a:lumOff val="6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43620" y="507531"/>
            <a:ext cx="715215" cy="715215"/>
          </a:xfrm>
          <a:prstGeom prst="rect">
            <a:avLst/>
          </a:prstGeom>
        </p:spPr>
      </p:pic>
      <p:pic>
        <p:nvPicPr>
          <p:cNvPr id="2" name="Picture 1">
            <a:extLst>
              <a:ext uri="{FF2B5EF4-FFF2-40B4-BE49-F238E27FC236}">
                <a16:creationId xmlns:a16="http://schemas.microsoft.com/office/drawing/2014/main" id="{54FB0F70-5F3E-CE96-C062-D6284D0EB2C5}"/>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nvGrpSpPr>
          <p:cNvPr id="3" name="Group 2">
            <a:extLst>
              <a:ext uri="{FF2B5EF4-FFF2-40B4-BE49-F238E27FC236}">
                <a16:creationId xmlns:a16="http://schemas.microsoft.com/office/drawing/2014/main" id="{5EC9AA34-7480-ADF3-F823-D1CAB604202A}"/>
              </a:ext>
            </a:extLst>
          </p:cNvPr>
          <p:cNvGrpSpPr/>
          <p:nvPr/>
        </p:nvGrpSpPr>
        <p:grpSpPr>
          <a:xfrm>
            <a:off x="13665" y="50330"/>
            <a:ext cx="5451976" cy="934555"/>
            <a:chOff x="13665" y="50330"/>
            <a:chExt cx="5451976" cy="934555"/>
          </a:xfrm>
        </p:grpSpPr>
        <p:sp>
          <p:nvSpPr>
            <p:cNvPr id="5" name="TextBox 4">
              <a:extLst>
                <a:ext uri="{FF2B5EF4-FFF2-40B4-BE49-F238E27FC236}">
                  <a16:creationId xmlns:a16="http://schemas.microsoft.com/office/drawing/2014/main" id="{D9009EFC-B220-0A1F-9265-0B629C771CC3}"/>
                </a:ext>
              </a:extLst>
            </p:cNvPr>
            <p:cNvSpPr txBox="1"/>
            <p:nvPr/>
          </p:nvSpPr>
          <p:spPr>
            <a:xfrm>
              <a:off x="1061230" y="61555"/>
              <a:ext cx="440441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Calibri" panose="020F0502020204030204"/>
                  <a:ea typeface="+mn-ea"/>
                  <a:cs typeface="+mn-cs"/>
                </a:rPr>
                <a:t>Exam question</a:t>
              </a:r>
            </a:p>
          </p:txBody>
        </p:sp>
        <p:pic>
          <p:nvPicPr>
            <p:cNvPr id="7" name="Graphic 6" descr="Checklist outline">
              <a:extLst>
                <a:ext uri="{FF2B5EF4-FFF2-40B4-BE49-F238E27FC236}">
                  <a16:creationId xmlns:a16="http://schemas.microsoft.com/office/drawing/2014/main" id="{29B5E11A-D3E4-06C6-3D06-D2D73641EE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665" y="50330"/>
              <a:ext cx="914400" cy="914400"/>
            </a:xfrm>
            <a:prstGeom prst="rect">
              <a:avLst/>
            </a:prstGeom>
          </p:spPr>
        </p:pic>
      </p:grpSp>
      <p:pic>
        <p:nvPicPr>
          <p:cNvPr id="9" name="Graphic 8" descr="Pen with solid fill">
            <a:extLst>
              <a:ext uri="{FF2B5EF4-FFF2-40B4-BE49-F238E27FC236}">
                <a16:creationId xmlns:a16="http://schemas.microsoft.com/office/drawing/2014/main" id="{3D2FD6E8-1C81-BFAB-1492-20FC9A3AB4B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8031" y="270224"/>
            <a:ext cx="474613" cy="474613"/>
          </a:xfrm>
          <a:prstGeom prst="rect">
            <a:avLst/>
          </a:prstGeom>
        </p:spPr>
      </p:pic>
      <p:pic>
        <p:nvPicPr>
          <p:cNvPr id="13" name="MS900388269[1].wav">
            <a:hlinkClick r:id="" action="ppaction://media"/>
            <a:extLst>
              <a:ext uri="{FF2B5EF4-FFF2-40B4-BE49-F238E27FC236}">
                <a16:creationId xmlns:a16="http://schemas.microsoft.com/office/drawing/2014/main" id="{48494A07-32F0-B7F9-56F3-C0DE7A0C992D}"/>
              </a:ext>
            </a:extLst>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5536354" y="6496507"/>
            <a:ext cx="144016" cy="144016"/>
          </a:xfrm>
          <a:prstGeom prst="rect">
            <a:avLst/>
          </a:prstGeom>
        </p:spPr>
      </p:pic>
      <p:sp>
        <p:nvSpPr>
          <p:cNvPr id="14" name="Rectangle 13">
            <a:extLst>
              <a:ext uri="{FF2B5EF4-FFF2-40B4-BE49-F238E27FC236}">
                <a16:creationId xmlns:a16="http://schemas.microsoft.com/office/drawing/2014/main" id="{823E304D-9D77-AC17-B71A-E7C070B5BFA7}"/>
              </a:ext>
            </a:extLst>
          </p:cNvPr>
          <p:cNvSpPr>
            <a:spLocks noChangeArrowheads="1"/>
          </p:cNvSpPr>
          <p:nvPr/>
        </p:nvSpPr>
        <p:spPr bwMode="auto">
          <a:xfrm>
            <a:off x="2044424" y="6455964"/>
            <a:ext cx="6659562" cy="252413"/>
          </a:xfrm>
          <a:prstGeom prst="rect">
            <a:avLst/>
          </a:prstGeom>
          <a:gradFill rotWithShape="1">
            <a:gsLst>
              <a:gs pos="0">
                <a:srgbClr val="FFFF66"/>
              </a:gs>
              <a:gs pos="100000">
                <a:srgbClr val="FF3300"/>
              </a:gs>
            </a:gsLst>
            <a:lin ang="0" scaled="1"/>
          </a:gradFill>
          <a:ln w="2857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5299087-167C-FB06-9549-8BD486F196C6}"/>
              </a:ext>
            </a:extLst>
          </p:cNvPr>
          <p:cNvSpPr>
            <a:spLocks noChangeArrowheads="1"/>
          </p:cNvSpPr>
          <p:nvPr/>
        </p:nvSpPr>
        <p:spPr bwMode="auto">
          <a:xfrm>
            <a:off x="2044424" y="6455964"/>
            <a:ext cx="6659562" cy="252413"/>
          </a:xfrm>
          <a:prstGeom prst="rect">
            <a:avLst/>
          </a:prstGeom>
          <a:noFill/>
          <a:ln w="28575">
            <a:solidFill>
              <a:schemeClr val="tx1"/>
            </a:solid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1"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DE83BFB-61B9-AE83-A97A-E67A2BC62217}"/>
              </a:ext>
            </a:extLst>
          </p:cNvPr>
          <p:cNvSpPr txBox="1"/>
          <p:nvPr/>
        </p:nvSpPr>
        <p:spPr>
          <a:xfrm>
            <a:off x="8721884" y="6337682"/>
            <a:ext cx="1662863"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Calibri" panose="020F0502020204030204"/>
                <a:ea typeface="+mn-ea"/>
                <a:cs typeface="Arial" charset="0"/>
              </a:rPr>
              <a:t>3 minutes</a:t>
            </a:r>
          </a:p>
        </p:txBody>
      </p:sp>
      <p:sp>
        <p:nvSpPr>
          <p:cNvPr id="17" name="TextBox 16">
            <a:extLst>
              <a:ext uri="{FF2B5EF4-FFF2-40B4-BE49-F238E27FC236}">
                <a16:creationId xmlns:a16="http://schemas.microsoft.com/office/drawing/2014/main" id="{8C4D5016-9838-2894-96CF-714266ECBC64}"/>
              </a:ext>
            </a:extLst>
          </p:cNvPr>
          <p:cNvSpPr txBox="1"/>
          <p:nvPr/>
        </p:nvSpPr>
        <p:spPr>
          <a:xfrm>
            <a:off x="1061230" y="932503"/>
            <a:ext cx="49947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Now on your own!</a:t>
            </a:r>
          </a:p>
        </p:txBody>
      </p:sp>
      <p:sp>
        <p:nvSpPr>
          <p:cNvPr id="18" name="TextBox 17">
            <a:extLst>
              <a:ext uri="{FF2B5EF4-FFF2-40B4-BE49-F238E27FC236}">
                <a16:creationId xmlns:a16="http://schemas.microsoft.com/office/drawing/2014/main" id="{71CE40EA-AC5B-D6C3-FE39-0461DCD86B5A}"/>
              </a:ext>
            </a:extLst>
          </p:cNvPr>
          <p:cNvSpPr txBox="1"/>
          <p:nvPr/>
        </p:nvSpPr>
        <p:spPr>
          <a:xfrm>
            <a:off x="1006186" y="1504607"/>
            <a:ext cx="8673135" cy="2943563"/>
          </a:xfrm>
          <a:prstGeom prst="rect">
            <a:avLst/>
          </a:prstGeom>
          <a:noFill/>
        </p:spPr>
        <p:txBody>
          <a:bodyPr wrap="square">
            <a:spAutoFit/>
          </a:bodyPr>
          <a:lstStyle/>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Tomorrow I’m going to do my homework.</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 the future, I’m going to eat a lot of vegetables.</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weekend I’m going to buy a mobile phone.</a:t>
            </a:r>
          </a:p>
          <a:p>
            <a:pPr marL="342900" marR="0" lvl="0" indent="-342900" algn="l" defTabSz="914400" rtl="0" eaLnBrk="1" fontAlgn="auto" latinLnBrk="0" hangingPunct="1">
              <a:lnSpc>
                <a:spcPct val="2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Next Monday I’m going to go to school by bus.</a:t>
            </a:r>
          </a:p>
        </p:txBody>
      </p:sp>
    </p:spTree>
    <p:extLst>
      <p:ext uri="{BB962C8B-B14F-4D97-AF65-F5344CB8AC3E}">
        <p14:creationId xmlns:p14="http://schemas.microsoft.com/office/powerpoint/2010/main" val="42851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80000"/>
                                        <p:tgtEl>
                                          <p:spTgt spid="14"/>
                                        </p:tgtEl>
                                      </p:cBhvr>
                                    </p:animEffect>
                                  </p:childTnLst>
                                </p:cTn>
                              </p:par>
                              <p:par>
                                <p:cTn id="8" presetID="1" presetClass="mediacall" presetSubtype="0" fill="hold" nodeType="withEffect">
                                  <p:stCondLst>
                                    <p:cond delay="0"/>
                                  </p:stCondLst>
                                  <p:childTnLst>
                                    <p:cmd type="call" cmd="playFrom(0.0)">
                                      <p:cBhvr>
                                        <p:cTn id="9" dur="70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94BD31B-4CFB-27E1-8C07-675888F94664}"/>
              </a:ext>
            </a:extLst>
          </p:cNvPr>
          <p:cNvSpPr txBox="1"/>
          <p:nvPr/>
        </p:nvSpPr>
        <p:spPr>
          <a:xfrm>
            <a:off x="616618" y="1431832"/>
            <a:ext cx="7536782"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Listen and write the sentences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Sur la photo il y a 2 hommes.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Ils sont dans un bureau.</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Ils sont très grands.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Il fait chaud.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Le week-end prochain je vais aller au stade.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La semaine prochaine je vais manger au restaurant.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À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l’avenir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je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vais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étudier</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les sciences</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17" name="Group 16">
            <a:extLst>
              <a:ext uri="{FF2B5EF4-FFF2-40B4-BE49-F238E27FC236}">
                <a16:creationId xmlns:a16="http://schemas.microsoft.com/office/drawing/2014/main" id="{08D827A5-D6A7-99AE-C6B0-98D06DEC7A24}"/>
              </a:ext>
            </a:extLst>
          </p:cNvPr>
          <p:cNvGrpSpPr/>
          <p:nvPr/>
        </p:nvGrpSpPr>
        <p:grpSpPr>
          <a:xfrm>
            <a:off x="0" y="-88099"/>
            <a:ext cx="12074696" cy="6882455"/>
            <a:chOff x="0" y="-88099"/>
            <a:chExt cx="12074696" cy="6882455"/>
          </a:xfrm>
        </p:grpSpPr>
        <p:grpSp>
          <p:nvGrpSpPr>
            <p:cNvPr id="14" name="Group 13">
              <a:extLst>
                <a:ext uri="{FF2B5EF4-FFF2-40B4-BE49-F238E27FC236}">
                  <a16:creationId xmlns:a16="http://schemas.microsoft.com/office/drawing/2014/main" id="{22B9EFA7-4111-C5E0-A5B4-414A3941C25B}"/>
                </a:ext>
              </a:extLst>
            </p:cNvPr>
            <p:cNvGrpSpPr/>
            <p:nvPr/>
          </p:nvGrpSpPr>
          <p:grpSpPr>
            <a:xfrm>
              <a:off x="0" y="-76213"/>
              <a:ext cx="12074696" cy="6870569"/>
              <a:chOff x="0" y="-76213"/>
              <a:chExt cx="12074696" cy="6870569"/>
            </a:xfrm>
          </p:grpSpPr>
          <p:sp>
            <p:nvSpPr>
              <p:cNvPr id="6" name="TextBox 5">
                <a:extLst>
                  <a:ext uri="{FF2B5EF4-FFF2-40B4-BE49-F238E27FC236}">
                    <a16:creationId xmlns:a16="http://schemas.microsoft.com/office/drawing/2014/main" id="{2F13621E-A8F4-86D9-FE99-C81D066D0767}"/>
                  </a:ext>
                </a:extLst>
              </p:cNvPr>
              <p:cNvSpPr txBox="1"/>
              <p:nvPr/>
            </p:nvSpPr>
            <p:spPr>
              <a:xfrm>
                <a:off x="9172703" y="-76213"/>
                <a:ext cx="25054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C000">
                        <a:lumMod val="60000"/>
                        <a:lumOff val="40000"/>
                      </a:srgbClr>
                    </a:solidFill>
                    <a:effectLst/>
                    <a:uLnTx/>
                    <a:uFillTx/>
                    <a:latin typeface="Calibri" panose="020F0502020204030204"/>
                    <a:ea typeface="+mn-ea"/>
                    <a:cs typeface="+mn-cs"/>
                  </a:rPr>
                  <a:t>Target 5 Writing</a:t>
                </a:r>
              </a:p>
            </p:txBody>
          </p:sp>
          <p:pic>
            <p:nvPicPr>
              <p:cNvPr id="8" name="Graphic 7" descr="Bullseye with solid fill">
                <a:extLst>
                  <a:ext uri="{FF2B5EF4-FFF2-40B4-BE49-F238E27FC236}">
                    <a16:creationId xmlns:a16="http://schemas.microsoft.com/office/drawing/2014/main" id="{09F4731E-E7B6-4EDD-6256-A47DE49848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15146" y="410337"/>
                <a:ext cx="715215" cy="715215"/>
              </a:xfrm>
              <a:prstGeom prst="rect">
                <a:avLst/>
              </a:prstGeom>
            </p:spPr>
          </p:pic>
          <p:sp>
            <p:nvSpPr>
              <p:cNvPr id="11" name="TextBox 10">
                <a:extLst>
                  <a:ext uri="{FF2B5EF4-FFF2-40B4-BE49-F238E27FC236}">
                    <a16:creationId xmlns:a16="http://schemas.microsoft.com/office/drawing/2014/main" id="{A61C525E-8E3E-F665-530A-6E8F07F8BFD4}"/>
                  </a:ext>
                </a:extLst>
              </p:cNvPr>
              <p:cNvSpPr txBox="1"/>
              <p:nvPr/>
            </p:nvSpPr>
            <p:spPr>
              <a:xfrm>
                <a:off x="1439120" y="306280"/>
                <a:ext cx="310732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black"/>
                    </a:solidFill>
                    <a:effectLst/>
                    <a:uLnTx/>
                    <a:uFillTx/>
                    <a:latin typeface="Calibri" panose="020F0502020204030204"/>
                    <a:ea typeface="+mn-ea"/>
                    <a:cs typeface="+mn-cs"/>
                  </a:rPr>
                  <a:t>Exit Ticket</a:t>
                </a:r>
              </a:p>
            </p:txBody>
          </p:sp>
          <p:sp>
            <p:nvSpPr>
              <p:cNvPr id="3" name="Rectangle 2">
                <a:extLst>
                  <a:ext uri="{FF2B5EF4-FFF2-40B4-BE49-F238E27FC236}">
                    <a16:creationId xmlns:a16="http://schemas.microsoft.com/office/drawing/2014/main" id="{A91A1753-65E9-A429-8652-12C1C61E9C94}"/>
                  </a:ext>
                </a:extLst>
              </p:cNvPr>
              <p:cNvSpPr/>
              <p:nvPr/>
            </p:nvSpPr>
            <p:spPr>
              <a:xfrm>
                <a:off x="461639" y="406306"/>
                <a:ext cx="11283518" cy="6145414"/>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8799E90-C127-5E26-DD54-6587CDF60611}"/>
                  </a:ext>
                </a:extLst>
              </p:cNvPr>
              <p:cNvSpPr/>
              <p:nvPr/>
            </p:nvSpPr>
            <p:spPr>
              <a:xfrm>
                <a:off x="0" y="0"/>
                <a:ext cx="1526959" cy="1065321"/>
              </a:xfrm>
              <a:prstGeom prst="rect">
                <a:avLst/>
              </a:prstGeom>
              <a:solidFill>
                <a:srgbClr val="EE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EE996EB8-4FC6-E9F6-B956-745F5BE87857}"/>
                  </a:ext>
                </a:extLst>
              </p:cNvPr>
              <p:cNvPicPr>
                <a:picLocks noChangeAspect="1"/>
              </p:cNvPicPr>
              <p:nvPr/>
            </p:nvPicPr>
            <p:blipFill rotWithShape="1">
              <a:blip r:embed="rId7">
                <a:alphaModFix amt="35000"/>
              </a:blip>
              <a:srcRect t="30648" b="28594"/>
              <a:stretch/>
            </p:blipFill>
            <p:spPr>
              <a:xfrm>
                <a:off x="11058243" y="6380072"/>
                <a:ext cx="1016453" cy="414284"/>
              </a:xfrm>
              <a:prstGeom prst="roundRect">
                <a:avLst>
                  <a:gd name="adj" fmla="val 8594"/>
                </a:avLst>
              </a:prstGeom>
              <a:solidFill>
                <a:srgbClr val="FFFFFF">
                  <a:shade val="85000"/>
                </a:srgbClr>
              </a:solidFill>
              <a:ln>
                <a:noFill/>
              </a:ln>
              <a:effectLst/>
            </p:spPr>
          </p:pic>
        </p:grpSp>
        <p:pic>
          <p:nvPicPr>
            <p:cNvPr id="16" name="Graphic 15" descr="Ticket outline">
              <a:extLst>
                <a:ext uri="{FF2B5EF4-FFF2-40B4-BE49-F238E27FC236}">
                  <a16:creationId xmlns:a16="http://schemas.microsoft.com/office/drawing/2014/main" id="{3E79FFC9-6A88-65A5-6701-39F03CD1F1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5469" y="-88099"/>
              <a:ext cx="1213651" cy="1213651"/>
            </a:xfrm>
            <a:prstGeom prst="rect">
              <a:avLst/>
            </a:prstGeom>
          </p:spPr>
        </p:pic>
      </p:grpSp>
      <p:sp>
        <p:nvSpPr>
          <p:cNvPr id="9" name="Rectangle 8">
            <a:extLst>
              <a:ext uri="{FF2B5EF4-FFF2-40B4-BE49-F238E27FC236}">
                <a16:creationId xmlns:a16="http://schemas.microsoft.com/office/drawing/2014/main" id="{C8ACC276-BF53-6788-7D0E-CACFAAEF06BD}"/>
              </a:ext>
            </a:extLst>
          </p:cNvPr>
          <p:cNvSpPr/>
          <p:nvPr/>
        </p:nvSpPr>
        <p:spPr>
          <a:xfrm>
            <a:off x="1165466" y="2138446"/>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EA4D36A-4651-387C-AEAD-78E2E30121D4}"/>
              </a:ext>
            </a:extLst>
          </p:cNvPr>
          <p:cNvSpPr/>
          <p:nvPr/>
        </p:nvSpPr>
        <p:spPr>
          <a:xfrm>
            <a:off x="1165465" y="2482660"/>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2251708-11CE-42E6-C6FC-25F95FC41ABE}"/>
              </a:ext>
            </a:extLst>
          </p:cNvPr>
          <p:cNvSpPr/>
          <p:nvPr/>
        </p:nvSpPr>
        <p:spPr>
          <a:xfrm>
            <a:off x="1165464" y="2850911"/>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EE0AD88-5166-AEDC-C104-00D305158550}"/>
              </a:ext>
            </a:extLst>
          </p:cNvPr>
          <p:cNvSpPr/>
          <p:nvPr/>
        </p:nvSpPr>
        <p:spPr>
          <a:xfrm>
            <a:off x="1165463" y="3207157"/>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F9DAF25-FF17-8402-9481-5971A26DF115}"/>
              </a:ext>
            </a:extLst>
          </p:cNvPr>
          <p:cNvSpPr/>
          <p:nvPr/>
        </p:nvSpPr>
        <p:spPr>
          <a:xfrm>
            <a:off x="1165463" y="3607130"/>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36D8F0B-BC1B-F7E3-4BA5-59AA8625D8D6}"/>
              </a:ext>
            </a:extLst>
          </p:cNvPr>
          <p:cNvSpPr/>
          <p:nvPr/>
        </p:nvSpPr>
        <p:spPr>
          <a:xfrm>
            <a:off x="1165462" y="3951344"/>
            <a:ext cx="6314838"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02573EA4-D050-D6B3-4B7B-40FCAB4B2414}"/>
              </a:ext>
            </a:extLst>
          </p:cNvPr>
          <p:cNvSpPr/>
          <p:nvPr/>
        </p:nvSpPr>
        <p:spPr>
          <a:xfrm>
            <a:off x="1165461" y="4319622"/>
            <a:ext cx="5395087" cy="406401"/>
          </a:xfrm>
          <a:prstGeom prst="rect">
            <a:avLst/>
          </a:prstGeom>
          <a:solidFill>
            <a:srgbClr val="EEF5F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ttsMP3.com_VoiceText_2024-1-7_18-10-25">
            <a:hlinkClick r:id="" action="ppaction://media"/>
            <a:extLst>
              <a:ext uri="{FF2B5EF4-FFF2-40B4-BE49-F238E27FC236}">
                <a16:creationId xmlns:a16="http://schemas.microsoft.com/office/drawing/2014/main" id="{02D23110-20D1-9905-375E-962E38E149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80245" y="791329"/>
            <a:ext cx="815755" cy="815755"/>
          </a:xfrm>
          <a:prstGeom prst="rect">
            <a:avLst/>
          </a:prstGeom>
        </p:spPr>
      </p:pic>
    </p:spTree>
    <p:extLst>
      <p:ext uri="{BB962C8B-B14F-4D97-AF65-F5344CB8AC3E}">
        <p14:creationId xmlns:p14="http://schemas.microsoft.com/office/powerpoint/2010/main" val="380534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0" nodeType="clickEffect">
                                  <p:stCondLst>
                                    <p:cond delay="0"/>
                                  </p:stCondLst>
                                  <p:childTnLst>
                                    <p:animEffect transition="out" filter="wheel(1)">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1" presetClass="exit" presetSubtype="1" fill="hold" grpId="0" nodeType="clickEffect">
                                  <p:stCondLst>
                                    <p:cond delay="0"/>
                                  </p:stCondLst>
                                  <p:childTnLst>
                                    <p:animEffect transition="out" filter="wheel(1)">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1" presetClass="exit" presetSubtype="1" fill="hold" grpId="0" nodeType="clickEffect">
                                  <p:stCondLst>
                                    <p:cond delay="0"/>
                                  </p:stCondLst>
                                  <p:childTnLst>
                                    <p:animEffect transition="out" filter="wheel(1)">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1" presetClass="exit" presetSubtype="1" fill="hold" grpId="0" nodeType="clickEffect">
                                  <p:stCondLst>
                                    <p:cond delay="0"/>
                                  </p:stCondLst>
                                  <p:childTnLst>
                                    <p:animEffect transition="out" filter="wheel(1)">
                                      <p:cBhvr>
                                        <p:cTn id="26" dur="2000"/>
                                        <p:tgtEl>
                                          <p:spTgt spid="18"/>
                                        </p:tgtEl>
                                      </p:cBhvr>
                                    </p:animEffect>
                                    <p:set>
                                      <p:cBhvr>
                                        <p:cTn id="27" dur="1" fill="hold">
                                          <p:stCondLst>
                                            <p:cond delay="1999"/>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2000"/>
                                        <p:tgtEl>
                                          <p:spTgt spid="19"/>
                                        </p:tgtEl>
                                      </p:cBhvr>
                                    </p:animEffect>
                                    <p:set>
                                      <p:cBhvr>
                                        <p:cTn id="32" dur="1" fill="hold">
                                          <p:stCondLst>
                                            <p:cond delay="19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xit" presetSubtype="1" fill="hold" grpId="0" nodeType="clickEffect">
                                  <p:stCondLst>
                                    <p:cond delay="0"/>
                                  </p:stCondLst>
                                  <p:childTnLst>
                                    <p:animEffect transition="out" filter="wheel(1)">
                                      <p:cBhvr>
                                        <p:cTn id="36" dur="2000"/>
                                        <p:tgtEl>
                                          <p:spTgt spid="20"/>
                                        </p:tgtEl>
                                      </p:cBhvr>
                                    </p:animEffect>
                                    <p:set>
                                      <p:cBhvr>
                                        <p:cTn id="37" dur="1" fill="hold">
                                          <p:stCondLst>
                                            <p:cond delay="1999"/>
                                          </p:stCondLst>
                                        </p:cTn>
                                        <p:tgtEl>
                                          <p:spTgt spid="2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95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5"/>
                </p:tgtEl>
              </p:cMediaNode>
            </p:audio>
          </p:childTnLst>
        </p:cTn>
      </p:par>
    </p:tnLst>
    <p:bldLst>
      <p:bldP spid="9" grpId="0" animBg="1"/>
      <p:bldP spid="10" grpId="0" animBg="1"/>
      <p:bldP spid="13" grpId="0" animBg="1"/>
      <p:bldP spid="15" grpId="0" animBg="1"/>
      <p:bldP spid="18" grpId="0" animBg="1"/>
      <p:bldP spid="19" grpId="0" animBg="1"/>
      <p:bldP spid="2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0B0F0">
            <a:alpha val="49804"/>
          </a:srgbClr>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3D189A3-F077-7E1B-425D-B9E8B145BF10}"/>
              </a:ext>
            </a:extLst>
          </p:cNvPr>
          <p:cNvGraphicFramePr>
            <a:graphicFrameLocks noGrp="1"/>
          </p:cNvGraphicFramePr>
          <p:nvPr/>
        </p:nvGraphicFramePr>
        <p:xfrm>
          <a:off x="233071" y="173418"/>
          <a:ext cx="11469723" cy="6511164"/>
        </p:xfrm>
        <a:graphic>
          <a:graphicData uri="http://schemas.openxmlformats.org/drawingml/2006/table">
            <a:tbl>
              <a:tblPr firstRow="1" firstCol="1" bandRow="1">
                <a:tableStyleId>{5C22544A-7EE6-4342-B048-85BDC9FD1C3A}</a:tableStyleId>
              </a:tblPr>
              <a:tblGrid>
                <a:gridCol w="1345232">
                  <a:extLst>
                    <a:ext uri="{9D8B030D-6E8A-4147-A177-3AD203B41FA5}">
                      <a16:colId xmlns:a16="http://schemas.microsoft.com/office/drawing/2014/main" val="1042862851"/>
                    </a:ext>
                  </a:extLst>
                </a:gridCol>
                <a:gridCol w="1704883">
                  <a:extLst>
                    <a:ext uri="{9D8B030D-6E8A-4147-A177-3AD203B41FA5}">
                      <a16:colId xmlns:a16="http://schemas.microsoft.com/office/drawing/2014/main" val="4082402607"/>
                    </a:ext>
                  </a:extLst>
                </a:gridCol>
                <a:gridCol w="4044714">
                  <a:extLst>
                    <a:ext uri="{9D8B030D-6E8A-4147-A177-3AD203B41FA5}">
                      <a16:colId xmlns:a16="http://schemas.microsoft.com/office/drawing/2014/main" val="111939444"/>
                    </a:ext>
                  </a:extLst>
                </a:gridCol>
                <a:gridCol w="4374894">
                  <a:extLst>
                    <a:ext uri="{9D8B030D-6E8A-4147-A177-3AD203B41FA5}">
                      <a16:colId xmlns:a16="http://schemas.microsoft.com/office/drawing/2014/main" val="2958541655"/>
                    </a:ext>
                  </a:extLst>
                </a:gridCol>
              </a:tblGrid>
              <a:tr h="335915">
                <a:tc>
                  <a:txBody>
                    <a:bodyPr/>
                    <a:lstStyle/>
                    <a:p>
                      <a:pPr algn="ctr">
                        <a:lnSpc>
                          <a:spcPct val="107000"/>
                        </a:lnSpc>
                        <a:spcAft>
                          <a:spcPts val="800"/>
                        </a:spcAft>
                      </a:pPr>
                      <a:r>
                        <a:rPr lang="en-GB" sz="1800">
                          <a:solidFill>
                            <a:schemeClr val="tx1"/>
                          </a:solidFill>
                          <a:effectLst/>
                        </a:rPr>
                        <a:t>Week </a:t>
                      </a:r>
                      <a:br>
                        <a:rPr lang="en-GB" sz="1800">
                          <a:solidFill>
                            <a:schemeClr val="tx1"/>
                          </a:solidFill>
                          <a:effectLst/>
                        </a:rPr>
                      </a:br>
                      <a:r>
                        <a:rPr lang="en-GB" sz="1800">
                          <a:solidFill>
                            <a:schemeClr val="tx1"/>
                          </a:solidFill>
                          <a:effectLst/>
                        </a:rPr>
                        <a:t>Date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Module / Topic</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Writing</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lnSpc>
                          <a:spcPct val="107000"/>
                        </a:lnSpc>
                        <a:spcAft>
                          <a:spcPts val="800"/>
                        </a:spcAft>
                      </a:pPr>
                      <a:r>
                        <a:rPr lang="en-GB" sz="1800">
                          <a:solidFill>
                            <a:schemeClr val="tx1"/>
                          </a:solidFill>
                          <a:effectLst/>
                        </a:rPr>
                        <a:t>Key language</a:t>
                      </a:r>
                      <a:endParaRPr lang="en-GB"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1680214"/>
                  </a:ext>
                </a:extLst>
              </a:tr>
              <a:tr h="1315720">
                <a:tc rowSpan="2">
                  <a:txBody>
                    <a:bodyPr/>
                    <a:lstStyle/>
                    <a:p>
                      <a:pPr>
                        <a:lnSpc>
                          <a:spcPct val="107000"/>
                        </a:lnSpc>
                        <a:spcAft>
                          <a:spcPts val="800"/>
                        </a:spcAft>
                      </a:pPr>
                      <a:r>
                        <a:rPr lang="en-GB" sz="2400" dirty="0">
                          <a:solidFill>
                            <a:schemeClr val="tx1"/>
                          </a:solidFill>
                          <a:effectLst/>
                        </a:rPr>
                        <a:t>WEEK 2</a:t>
                      </a:r>
                      <a:br>
                        <a:rPr lang="en-GB" sz="2400" dirty="0">
                          <a:solidFill>
                            <a:schemeClr val="tx1"/>
                          </a:solidFill>
                          <a:effectLst/>
                        </a:rPr>
                      </a:br>
                      <a:endParaRPr lang="en-GB" sz="2400" dirty="0">
                        <a:solidFill>
                          <a:schemeClr val="tx1"/>
                        </a:solidFill>
                        <a:effectLst/>
                      </a:endParaRPr>
                    </a:p>
                    <a:p>
                      <a:pPr>
                        <a:lnSpc>
                          <a:spcPct val="107000"/>
                        </a:lnSpc>
                        <a:spcAft>
                          <a:spcPts val="800"/>
                        </a:spcAft>
                      </a:pPr>
                      <a:r>
                        <a:rPr lang="en-GB" sz="2400" dirty="0">
                          <a:solidFill>
                            <a:schemeClr val="tx1"/>
                          </a:solidFill>
                          <a:effectLst/>
                        </a:rPr>
                        <a:t>15/01/24</a:t>
                      </a:r>
                      <a:endParaRPr lang="en-GB"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Q2 40-word: tackling bullet points that are unknown, using a generic opinion; spotting if the BP is singular or plural to justify opinion accurately (c’est vs sont)</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M"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j’aime le/la/les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j’adore le/la/les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n’aime pas le/la/les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déteste le/la/les</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M"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parce que / car</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M"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c’est / sont + ADJ</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16584438"/>
                  </a:ext>
                </a:extLst>
              </a:tr>
              <a:tr h="933450">
                <a:tc vMerge="1">
                  <a:txBody>
                    <a:bodyPr/>
                    <a:lstStyle/>
                    <a:p>
                      <a:endParaRPr lang="en-GB"/>
                    </a:p>
                  </a:txBody>
                  <a:tcPr/>
                </a:tc>
                <a:tc>
                  <a:txBody>
                    <a:bodyPr/>
                    <a:lstStyle/>
                    <a:p>
                      <a:pPr>
                        <a:lnSpc>
                          <a:spcPct val="107000"/>
                        </a:lnSpc>
                        <a:spcAft>
                          <a:spcPts val="800"/>
                        </a:spcAft>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Town and hobbies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800"/>
                        </a:spcAft>
                      </a:pPr>
                      <a:r>
                        <a:rPr lang="en-GB" sz="2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Q4 90-word: producing 3 verbs in 3 tenses accurately</a:t>
                      </a:r>
                      <a:endParaRPr lang="en-GB"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j’ai …é + je suis allé(e)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je vais …er/</a:t>
                      </a:r>
                      <a:r>
                        <a:rPr lang="fr-CA"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ir</a:t>
                      </a: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present -ER/je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passé composé -ER/AVOIR/je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CA"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near</a:t>
                      </a:r>
                      <a:r>
                        <a:rPr lang="fr-CA"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future ALLER/je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98559617"/>
                  </a:ext>
                </a:extLst>
              </a:tr>
            </a:tbl>
          </a:graphicData>
        </a:graphic>
      </p:graphicFrame>
    </p:spTree>
    <p:extLst>
      <p:ext uri="{BB962C8B-B14F-4D97-AF65-F5344CB8AC3E}">
        <p14:creationId xmlns:p14="http://schemas.microsoft.com/office/powerpoint/2010/main" val="950817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51D93103ED7E4B93B023C217749DF7" ma:contentTypeVersion="16" ma:contentTypeDescription="Create a new document." ma:contentTypeScope="" ma:versionID="761a5598ceec0398a5ec13494d9d053e">
  <xsd:schema xmlns:xsd="http://www.w3.org/2001/XMLSchema" xmlns:xs="http://www.w3.org/2001/XMLSchema" xmlns:p="http://schemas.microsoft.com/office/2006/metadata/properties" xmlns:ns1="http://schemas.microsoft.com/sharepoint/v3" xmlns:ns2="941bb4ba-a803-4751-b585-f42dfa7e7d0b" xmlns:ns3="2c3522eb-8fb1-40dc-a50e-0f84b63374dc" targetNamespace="http://schemas.microsoft.com/office/2006/metadata/properties" ma:root="true" ma:fieldsID="ec6a9422afbb209a4b36eba4bc23b471" ns1:_="" ns2:_="" ns3:_="">
    <xsd:import namespace="http://schemas.microsoft.com/sharepoint/v3"/>
    <xsd:import namespace="941bb4ba-a803-4751-b585-f42dfa7e7d0b"/>
    <xsd:import namespace="2c3522eb-8fb1-40dc-a50e-0f84b63374d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1:DisplayTemplateJSIconUr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isplayTemplateJSIconUrl" ma:index="21" nillable="true" ma:displayName="Icon" ma:description="Icon to be displayed for this override." ma:format="Image" ma:internalName="DisplayTemplateJSIcon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41bb4ba-a803-4751-b585-f42dfa7e7d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3522eb-8fb1-40dc-a50e-0f84b63374d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splayTemplateJSIconUrl xmlns="http://schemas.microsoft.com/sharepoint/v3">
      <Url xsi:nil="true"/>
      <Description xsi:nil="true"/>
    </DisplayTemplateJSIconUrl>
    <SharedWithUsers xmlns="2c3522eb-8fb1-40dc-a50e-0f84b63374dc">
      <UserInfo>
        <DisplayName>Qianyu Bai (HABE)</DisplayName>
        <AccountId>3396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7CD570-3DE9-462F-BA19-8EE99FAF4E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41bb4ba-a803-4751-b585-f42dfa7e7d0b"/>
    <ds:schemaRef ds:uri="2c3522eb-8fb1-40dc-a50e-0f84b63374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26513CB-9E90-41A1-8B76-EAD50CA41C13}">
  <ds:schemaRefs>
    <ds:schemaRef ds:uri="http://schemas.microsoft.com/office/2006/metadata/properties"/>
    <ds:schemaRef ds:uri="http://purl.org/dc/dcmitype/"/>
    <ds:schemaRef ds:uri="http://schemas.microsoft.com/sharepoint/v3"/>
    <ds:schemaRef ds:uri="http://schemas.microsoft.com/office/2006/documentManagement/types"/>
    <ds:schemaRef ds:uri="http://schemas.openxmlformats.org/package/2006/metadata/core-properties"/>
    <ds:schemaRef ds:uri="2c3522eb-8fb1-40dc-a50e-0f84b63374dc"/>
    <ds:schemaRef ds:uri="http://purl.org/dc/elements/1.1/"/>
    <ds:schemaRef ds:uri="http://schemas.microsoft.com/office/infopath/2007/PartnerControls"/>
    <ds:schemaRef ds:uri="941bb4ba-a803-4751-b585-f42dfa7e7d0b"/>
    <ds:schemaRef ds:uri="http://www.w3.org/XML/1998/namespace"/>
    <ds:schemaRef ds:uri="http://purl.org/dc/terms/"/>
  </ds:schemaRefs>
</ds:datastoreItem>
</file>

<file path=customXml/itemProps3.xml><?xml version="1.0" encoding="utf-8"?>
<ds:datastoreItem xmlns:ds="http://schemas.openxmlformats.org/officeDocument/2006/customXml" ds:itemID="{B1681B55-84F3-44B1-A231-5AC84967B5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1163</TotalTime>
  <Words>23157</Words>
  <Application>Microsoft Office PowerPoint</Application>
  <PresentationFormat>Widescreen</PresentationFormat>
  <Paragraphs>3400</Paragraphs>
  <Slides>164</Slides>
  <Notes>139</Notes>
  <HiddenSlides>5</HiddenSlides>
  <MMClips>29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164</vt:i4>
      </vt:variant>
    </vt:vector>
  </HeadingPairs>
  <TitlesOfParts>
    <vt:vector size="172" baseType="lpstr">
      <vt:lpstr>Arial</vt:lpstr>
      <vt:lpstr>Calibri</vt:lpstr>
      <vt:lpstr>Calibri Light</vt:lpstr>
      <vt:lpstr>Comic Sans MS</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will be uploaded weekly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Julien Violette (HF)</dc:creator>
  <cp:lastModifiedBy>Julien Violette (HF)</cp:lastModifiedBy>
  <cp:revision>2</cp:revision>
  <dcterms:created xsi:type="dcterms:W3CDTF">2023-12-05T08:59:15Z</dcterms:created>
  <dcterms:modified xsi:type="dcterms:W3CDTF">2024-02-16T20:21:06Z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0x0101005051D93103ED7E4B93B023C217749DF7</vt:lpwstr>
  </property>
  <property fmtid="{D5CDD505-2E9C-101B-9397-08002B2CF9AE}" pid="3" name="MediaServiceImageTags">
    <vt:lpwstr/>
  </property>
</Properties>
</file>