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5" r:id="rId4"/>
    <p:sldMasterId id="2147483706" r:id="rId5"/>
    <p:sldMasterId id="2147483707" r:id="rId6"/>
    <p:sldMasterId id="2147483708" r:id="rId7"/>
    <p:sldMasterId id="2147483709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</p:sldIdLst>
  <p:sldSz cy="5143500" cx="9144000"/>
  <p:notesSz cx="6858000" cy="9144000"/>
  <p:embeddedFontLst>
    <p:embeddedFont>
      <p:font typeface="Sorts Mill Goudy"/>
      <p:regular r:id="rId36"/>
      <p:italic r:id="rId37"/>
    </p:embeddedFont>
    <p:embeddedFont>
      <p:font typeface="Gill Sans"/>
      <p:regular r:id="rId38"/>
      <p:bold r:id="rId39"/>
    </p:embeddedFont>
    <p:embeddedFont>
      <p:font typeface="Comfortaa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mfortaa-regular.fntdata"/><Relationship Id="rId20" Type="http://schemas.openxmlformats.org/officeDocument/2006/relationships/slide" Target="slides/slide11.xml"/><Relationship Id="rId41" Type="http://schemas.openxmlformats.org/officeDocument/2006/relationships/font" Target="fonts/Comfortaa-bold.fntdata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slide" Target="slides/slide26.xml"/><Relationship Id="rId12" Type="http://schemas.openxmlformats.org/officeDocument/2006/relationships/slide" Target="slides/slide3.xml"/><Relationship Id="rId34" Type="http://schemas.openxmlformats.org/officeDocument/2006/relationships/slide" Target="slides/slide25.xml"/><Relationship Id="rId15" Type="http://schemas.openxmlformats.org/officeDocument/2006/relationships/slide" Target="slides/slide6.xml"/><Relationship Id="rId37" Type="http://schemas.openxmlformats.org/officeDocument/2006/relationships/font" Target="fonts/SortsMillGoudy-italic.fntdata"/><Relationship Id="rId14" Type="http://schemas.openxmlformats.org/officeDocument/2006/relationships/slide" Target="slides/slide5.xml"/><Relationship Id="rId36" Type="http://schemas.openxmlformats.org/officeDocument/2006/relationships/font" Target="fonts/SortsMillGoudy-regular.fntdata"/><Relationship Id="rId17" Type="http://schemas.openxmlformats.org/officeDocument/2006/relationships/slide" Target="slides/slide8.xml"/><Relationship Id="rId39" Type="http://schemas.openxmlformats.org/officeDocument/2006/relationships/font" Target="fonts/GillSans-bold.fntdata"/><Relationship Id="rId16" Type="http://schemas.openxmlformats.org/officeDocument/2006/relationships/slide" Target="slides/slide7.xml"/><Relationship Id="rId38" Type="http://schemas.openxmlformats.org/officeDocument/2006/relationships/font" Target="fonts/GillSans-regular.fntdata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5d4d58fc0f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15d4d58fc0f_0_7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5d4d58fc0f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5d4d58fc0f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5d4d58fc0f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15d4d58fc0f_0_8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5d4d58fc0f_0_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15d4d58fc0f_0_8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5d4d58fc0f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15d4d58fc0f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5d4d58fc0f_0_5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5d4d58fc0f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5d4d58fc0f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5d4d58fc0f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5d4d58fc0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5d4d58fc0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5d4d58fc0f_0_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5d4d58fc0f_0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5d4d58fc0f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5d4d58fc0f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5d4d58fc0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5d4d58fc0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5d4d58fc0f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15d4d58fc0f_0_4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5d4d58fc0f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g15d4d58fc0f_0_5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5d4d58fc0f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g15d4d58fc0f_0_5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5d4d58fc0f_0_5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5d4d58fc0f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5d4d58fc0f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g15d4d58fc0f_0_5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5d4d58fc0f_0_1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5d4d58fc0f_0_1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5d4d58fc0f_0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5d4d58fc0f_0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5d4d58fc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5d4d58fc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5d4d58fc0f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5d4d58fc0f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5d4d58fc0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5d4d58fc0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5d4d58fc0f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15d4d58fc0f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5d4d58fc0f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15d4d58fc0f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5d4d58fc0f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5d4d58fc0f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5d4d58fc0f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15d4d58fc0f_0_7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673352" y="723519"/>
            <a:ext cx="5797500" cy="8916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673352" y="1978533"/>
            <a:ext cx="57975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866072" y="4679112"/>
            <a:ext cx="2065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200150" y="4677156"/>
            <a:ext cx="44259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/>
          <p:nvPr>
            <p:ph idx="12" type="sldNum"/>
          </p:nvPr>
        </p:nvSpPr>
        <p:spPr>
          <a:xfrm>
            <a:off x="8069191" y="4663440"/>
            <a:ext cx="274200" cy="274200"/>
          </a:xfrm>
          <a:prstGeom prst="ellipse">
            <a:avLst/>
          </a:prstGeom>
          <a:solidFill>
            <a:srgbClr val="1D1D1D">
              <a:alpha val="69800"/>
            </a:srgbClr>
          </a:solidFill>
          <a:ln>
            <a:noFill/>
          </a:ln>
        </p:spPr>
        <p:txBody>
          <a:bodyPr anchorCtr="0" anchor="ctr" bIns="34275" lIns="13700" spcFirstLastPara="1" rIns="13700" wrap="square" tIns="34275">
            <a:normAutofit lnSpcReduction="20000"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0" name="Google Shape;90;p19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2" name="Google Shape;92;p19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8" name="Google Shape;108;p22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9" name="Google Shape;109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3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2" name="Google Shape;152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9" name="Google Shape;159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1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5" name="Google Shape;165;p31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6" name="Google Shape;166;p31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7" name="Google Shape;167;p31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34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83" name="Google Shape;183;p34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4" name="Google Shape;184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35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35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2" name="Google Shape;202;p37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3" name="Google Shape;203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4" name="Google Shape;204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type="ctrTitle"/>
          </p:nvPr>
        </p:nvSpPr>
        <p:spPr>
          <a:xfrm>
            <a:off x="1543050" y="514351"/>
            <a:ext cx="6086400" cy="22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Sorts Mill Goudy"/>
              <a:buNone/>
              <a:defRPr sz="27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4" name="Google Shape;214;p39"/>
          <p:cNvSpPr txBox="1"/>
          <p:nvPr>
            <p:ph idx="1" type="subTitle"/>
          </p:nvPr>
        </p:nvSpPr>
        <p:spPr>
          <a:xfrm>
            <a:off x="1543050" y="3086100"/>
            <a:ext cx="6086400" cy="15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i="1" sz="1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5" name="Google Shape;215;p39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6" name="Google Shape;216;p39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7" name="Google Shape;217;p39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 txBox="1"/>
          <p:nvPr>
            <p:ph type="title"/>
          </p:nvPr>
        </p:nvSpPr>
        <p:spPr>
          <a:xfrm>
            <a:off x="1028700" y="514350"/>
            <a:ext cx="7115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rts Mill Goudy"/>
              <a:buNone/>
              <a:defRPr sz="24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p40"/>
          <p:cNvSpPr txBox="1"/>
          <p:nvPr>
            <p:ph idx="1" type="body"/>
          </p:nvPr>
        </p:nvSpPr>
        <p:spPr>
          <a:xfrm>
            <a:off x="1028699" y="1690577"/>
            <a:ext cx="7115100" cy="29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1" name="Google Shape;221;p40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2" name="Google Shape;222;p40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3" name="Google Shape;223;p40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 txBox="1"/>
          <p:nvPr>
            <p:ph type="title"/>
          </p:nvPr>
        </p:nvSpPr>
        <p:spPr>
          <a:xfrm>
            <a:off x="1009553" y="424708"/>
            <a:ext cx="7134300" cy="7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Sorts Mill Goudy"/>
              <a:buNone/>
              <a:defRPr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6" name="Google Shape;226;p41"/>
          <p:cNvSpPr txBox="1"/>
          <p:nvPr>
            <p:ph idx="1" type="body"/>
          </p:nvPr>
        </p:nvSpPr>
        <p:spPr>
          <a:xfrm>
            <a:off x="682319" y="1543050"/>
            <a:ext cx="37737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7" name="Google Shape;227;p41"/>
          <p:cNvSpPr txBox="1"/>
          <p:nvPr>
            <p:ph idx="2" type="body"/>
          </p:nvPr>
        </p:nvSpPr>
        <p:spPr>
          <a:xfrm>
            <a:off x="4699056" y="1543051"/>
            <a:ext cx="37626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8" name="Google Shape;228;p41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9" name="Google Shape;229;p41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41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42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4" name="Google Shape;234;p42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rts Mill Goudy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7" name="Google Shape;237;p43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700"/>
              <a:buChar char="•"/>
              <a:defRPr sz="2400"/>
            </a:lvl1pPr>
            <a:lvl2pPr indent="-3238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2100"/>
            </a:lvl2pPr>
            <a:lvl3pPr indent="-3111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8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500"/>
            </a:lvl4pPr>
            <a:lvl5pPr indent="-2984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38" name="Google Shape;238;p43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2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11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9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8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39" name="Google Shape;239;p43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0" name="Google Shape;240;p43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1" name="Google Shape;241;p43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4"/>
          <p:cNvSpPr txBox="1"/>
          <p:nvPr>
            <p:ph type="title"/>
          </p:nvPr>
        </p:nvSpPr>
        <p:spPr>
          <a:xfrm>
            <a:off x="623888" y="1282304"/>
            <a:ext cx="7886700" cy="208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Sorts Mill Goudy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4" name="Google Shape;244;p44"/>
          <p:cNvSpPr txBox="1"/>
          <p:nvPr>
            <p:ph idx="1" type="body"/>
          </p:nvPr>
        </p:nvSpPr>
        <p:spPr>
          <a:xfrm>
            <a:off x="623888" y="3481218"/>
            <a:ext cx="78867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i="1"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5" name="Google Shape;245;p44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6" name="Google Shape;246;p44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7" name="Google Shape;247;p44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 txBox="1"/>
          <p:nvPr>
            <p:ph type="title"/>
          </p:nvPr>
        </p:nvSpPr>
        <p:spPr>
          <a:xfrm>
            <a:off x="629841" y="273844"/>
            <a:ext cx="7707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rts Mill Goudy"/>
              <a:buNone/>
              <a:defRPr sz="24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0" name="Google Shape;250;p45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b="1" i="0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51" name="Google Shape;251;p45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2" name="Google Shape;252;p45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53" name="Google Shape;253;p45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4" name="Google Shape;254;p45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5" name="Google Shape;255;p45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6" name="Google Shape;256;p45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/>
          <p:nvPr>
            <p:ph type="title"/>
          </p:nvPr>
        </p:nvSpPr>
        <p:spPr>
          <a:xfrm>
            <a:off x="1028700" y="514350"/>
            <a:ext cx="7115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9" name="Google Shape;259;p46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0" name="Google Shape;260;p46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1" name="Google Shape;261;p46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rts Mill Goudy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p47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47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2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11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9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8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66" name="Google Shape;266;p47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7" name="Google Shape;267;p47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8" name="Google Shape;268;p47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8"/>
          <p:cNvSpPr txBox="1"/>
          <p:nvPr>
            <p:ph type="title"/>
          </p:nvPr>
        </p:nvSpPr>
        <p:spPr>
          <a:xfrm>
            <a:off x="1028700" y="514350"/>
            <a:ext cx="7115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p48"/>
          <p:cNvSpPr txBox="1"/>
          <p:nvPr>
            <p:ph idx="1" type="body"/>
          </p:nvPr>
        </p:nvSpPr>
        <p:spPr>
          <a:xfrm rot="5400000">
            <a:off x="3117075" y="-397723"/>
            <a:ext cx="2938500" cy="7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2" name="Google Shape;272;p48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3" name="Google Shape;273;p48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4" name="Google Shape;274;p48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9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7" name="Google Shape;277;p49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8" name="Google Shape;278;p49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9" name="Google Shape;279;p49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0" name="Google Shape;280;p49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3" name="Google Shape;283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2"/>
          <p:cNvSpPr txBox="1"/>
          <p:nvPr>
            <p:ph type="ctrTitle"/>
          </p:nvPr>
        </p:nvSpPr>
        <p:spPr>
          <a:xfrm>
            <a:off x="1543050" y="514351"/>
            <a:ext cx="6086400" cy="22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Sorts Mill Goudy"/>
              <a:buNone/>
              <a:defRPr sz="27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2" name="Google Shape;292;p52"/>
          <p:cNvSpPr txBox="1"/>
          <p:nvPr>
            <p:ph idx="1" type="subTitle"/>
          </p:nvPr>
        </p:nvSpPr>
        <p:spPr>
          <a:xfrm>
            <a:off x="1543050" y="3086100"/>
            <a:ext cx="6086400" cy="15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i="1" sz="1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3" name="Google Shape;293;p52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4" name="Google Shape;294;p52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5" name="Google Shape;295;p52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3"/>
          <p:cNvSpPr txBox="1"/>
          <p:nvPr>
            <p:ph type="title"/>
          </p:nvPr>
        </p:nvSpPr>
        <p:spPr>
          <a:xfrm>
            <a:off x="1028700" y="514350"/>
            <a:ext cx="7115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mfortaa"/>
              <a:buNone/>
              <a:defRPr sz="2400" cap="none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8" name="Google Shape;298;p53"/>
          <p:cNvSpPr txBox="1"/>
          <p:nvPr>
            <p:ph idx="1" type="body"/>
          </p:nvPr>
        </p:nvSpPr>
        <p:spPr>
          <a:xfrm>
            <a:off x="1028699" y="1690577"/>
            <a:ext cx="7115100" cy="29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omfortaa"/>
              <a:buChar char="•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omfortaa"/>
              <a:buChar char="•"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omfortaa"/>
              <a:buChar char="•"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omfortaa"/>
              <a:buChar char="•"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omfortaa"/>
              <a:buChar char="•"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•"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•"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•"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•"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sp>
        <p:nvSpPr>
          <p:cNvPr id="299" name="Google Shape;299;p53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0" name="Google Shape;300;p53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1" name="Google Shape;301;p53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4"/>
          <p:cNvSpPr txBox="1"/>
          <p:nvPr>
            <p:ph type="title"/>
          </p:nvPr>
        </p:nvSpPr>
        <p:spPr>
          <a:xfrm>
            <a:off x="1009553" y="424709"/>
            <a:ext cx="7134300" cy="7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Sorts Mill Goudy"/>
              <a:buNone/>
              <a:defRPr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4" name="Google Shape;304;p54"/>
          <p:cNvSpPr txBox="1"/>
          <p:nvPr>
            <p:ph idx="1" type="body"/>
          </p:nvPr>
        </p:nvSpPr>
        <p:spPr>
          <a:xfrm>
            <a:off x="682319" y="1543050"/>
            <a:ext cx="37737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5" name="Google Shape;305;p54"/>
          <p:cNvSpPr txBox="1"/>
          <p:nvPr>
            <p:ph idx="2" type="body"/>
          </p:nvPr>
        </p:nvSpPr>
        <p:spPr>
          <a:xfrm>
            <a:off x="4699056" y="1543051"/>
            <a:ext cx="37626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6" name="Google Shape;306;p54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7" name="Google Shape;307;p54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8" name="Google Shape;308;p54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5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1" name="Google Shape;311;p55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2" name="Google Shape;312;p55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6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rts Mill Goudy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5" name="Google Shape;315;p56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700"/>
              <a:buChar char="•"/>
              <a:defRPr sz="2400"/>
            </a:lvl1pPr>
            <a:lvl2pPr indent="-3238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sz="2100"/>
            </a:lvl2pPr>
            <a:lvl3pPr indent="-3111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800"/>
            </a:lvl3pPr>
            <a:lvl4pPr indent="-2984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500"/>
            </a:lvl4pPr>
            <a:lvl5pPr indent="-2984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16" name="Google Shape;316;p56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2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11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9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8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17" name="Google Shape;317;p56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8" name="Google Shape;318;p56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9" name="Google Shape;319;p56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7"/>
          <p:cNvSpPr txBox="1"/>
          <p:nvPr>
            <p:ph type="title"/>
          </p:nvPr>
        </p:nvSpPr>
        <p:spPr>
          <a:xfrm>
            <a:off x="623888" y="1282303"/>
            <a:ext cx="7886700" cy="208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Sorts Mill Goudy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2" name="Google Shape;322;p57"/>
          <p:cNvSpPr txBox="1"/>
          <p:nvPr>
            <p:ph idx="1" type="body"/>
          </p:nvPr>
        </p:nvSpPr>
        <p:spPr>
          <a:xfrm>
            <a:off x="623888" y="3481218"/>
            <a:ext cx="78867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i="1"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3" name="Google Shape;323;p57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4" name="Google Shape;324;p57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5" name="Google Shape;325;p57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8"/>
          <p:cNvSpPr txBox="1"/>
          <p:nvPr>
            <p:ph type="title"/>
          </p:nvPr>
        </p:nvSpPr>
        <p:spPr>
          <a:xfrm>
            <a:off x="629841" y="273844"/>
            <a:ext cx="7707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rts Mill Goudy"/>
              <a:buNone/>
              <a:defRPr sz="24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8" name="Google Shape;328;p5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b="1" i="0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29" name="Google Shape;329;p58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0" name="Google Shape;330;p5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31" name="Google Shape;331;p5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2" name="Google Shape;332;p58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3" name="Google Shape;333;p58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4" name="Google Shape;334;p58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9"/>
          <p:cNvSpPr txBox="1"/>
          <p:nvPr>
            <p:ph type="title"/>
          </p:nvPr>
        </p:nvSpPr>
        <p:spPr>
          <a:xfrm>
            <a:off x="1028700" y="514350"/>
            <a:ext cx="7115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7" name="Google Shape;337;p59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8" name="Google Shape;338;p59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9" name="Google Shape;339;p59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0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rts Mill Goudy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2" name="Google Shape;342;p6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60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1200"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1100"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900"/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800"/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44" name="Google Shape;344;p60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5" name="Google Shape;345;p60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6" name="Google Shape;346;p60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1"/>
          <p:cNvSpPr txBox="1"/>
          <p:nvPr>
            <p:ph type="title"/>
          </p:nvPr>
        </p:nvSpPr>
        <p:spPr>
          <a:xfrm>
            <a:off x="1028700" y="514350"/>
            <a:ext cx="7115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9" name="Google Shape;349;p61"/>
          <p:cNvSpPr txBox="1"/>
          <p:nvPr>
            <p:ph idx="1" type="body"/>
          </p:nvPr>
        </p:nvSpPr>
        <p:spPr>
          <a:xfrm rot="5400000">
            <a:off x="3117075" y="-397723"/>
            <a:ext cx="2938500" cy="7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0" name="Google Shape;350;p61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1" name="Google Shape;351;p61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2" name="Google Shape;352;p61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5" name="Google Shape;355;p6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6" name="Google Shape;356;p62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7" name="Google Shape;357;p62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8" name="Google Shape;358;p62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3" name="Google Shape;133;p2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/>
          <p:nvPr>
            <p:ph type="title"/>
          </p:nvPr>
        </p:nvSpPr>
        <p:spPr>
          <a:xfrm>
            <a:off x="1028700" y="514350"/>
            <a:ext cx="7115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Sorts Mill Goudy"/>
              <a:buNone/>
              <a:defRPr b="0" i="0" sz="2700" u="none" cap="none" strike="noStrike">
                <a:solidFill>
                  <a:schemeClr val="dk2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08" name="Google Shape;208;p38"/>
          <p:cNvSpPr txBox="1"/>
          <p:nvPr>
            <p:ph idx="1" type="body"/>
          </p:nvPr>
        </p:nvSpPr>
        <p:spPr>
          <a:xfrm>
            <a:off x="1028699" y="1690577"/>
            <a:ext cx="7115100" cy="29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11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b="0" i="0" sz="1500" u="none" cap="none" strike="noStrike">
                <a:solidFill>
                  <a:schemeClr val="dk2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Sorts Mill Goudy"/>
                <a:ea typeface="Sorts Mill Goudy"/>
                <a:cs typeface="Sorts Mill Goudy"/>
                <a:sym typeface="Sorts Mill Goudy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09" name="Google Shape;209;p38"/>
          <p:cNvSpPr txBox="1"/>
          <p:nvPr>
            <p:ph idx="10" type="dt"/>
          </p:nvPr>
        </p:nvSpPr>
        <p:spPr>
          <a:xfrm rot="5400000">
            <a:off x="7350054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10" name="Google Shape;210;p38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11" name="Google Shape;211;p38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1"/>
          <p:cNvSpPr txBox="1"/>
          <p:nvPr>
            <p:ph type="title"/>
          </p:nvPr>
        </p:nvSpPr>
        <p:spPr>
          <a:xfrm>
            <a:off x="1028700" y="514350"/>
            <a:ext cx="7115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omfortaa"/>
              <a:buNone/>
              <a:defRPr i="0" sz="2600" u="none" cap="none" strike="noStrik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86" name="Google Shape;286;p51"/>
          <p:cNvSpPr txBox="1"/>
          <p:nvPr>
            <p:ph idx="1" type="body"/>
          </p:nvPr>
        </p:nvSpPr>
        <p:spPr>
          <a:xfrm>
            <a:off x="1028699" y="1690577"/>
            <a:ext cx="7115100" cy="29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11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Char char="•"/>
              <a:defRPr i="0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•"/>
              <a:defRPr i="0" sz="1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•"/>
              <a:defRPr i="0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indent="-2794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•"/>
              <a:defRPr i="0" sz="1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•"/>
              <a:defRPr i="0" sz="1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•"/>
              <a:defRPr i="0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•"/>
              <a:defRPr i="0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•"/>
              <a:defRPr i="0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•"/>
              <a:defRPr i="0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sp>
        <p:nvSpPr>
          <p:cNvPr id="287" name="Google Shape;287;p51"/>
          <p:cNvSpPr txBox="1"/>
          <p:nvPr>
            <p:ph idx="10" type="dt"/>
          </p:nvPr>
        </p:nvSpPr>
        <p:spPr>
          <a:xfrm rot="5400000">
            <a:off x="7350055" y="2417851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88" name="Google Shape;288;p51"/>
          <p:cNvSpPr txBox="1"/>
          <p:nvPr>
            <p:ph idx="11" type="ftr"/>
          </p:nvPr>
        </p:nvSpPr>
        <p:spPr>
          <a:xfrm rot="5400000">
            <a:off x="-1281064" y="2417850"/>
            <a:ext cx="308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89" name="Google Shape;289;p51"/>
          <p:cNvSpPr txBox="1"/>
          <p:nvPr>
            <p:ph idx="12" type="sldNum"/>
          </p:nvPr>
        </p:nvSpPr>
        <p:spPr>
          <a:xfrm>
            <a:off x="8337255" y="4767263"/>
            <a:ext cx="65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15B4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hyperlink" Target="https://angelicadass.com/photography/humanae/" TargetMode="Externa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3.png"/><Relationship Id="rId13" Type="http://schemas.openxmlformats.org/officeDocument/2006/relationships/image" Target="../media/image38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youtu.be/D9Ihs241zeg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15" Type="http://schemas.openxmlformats.org/officeDocument/2006/relationships/image" Target="../media/image34.png"/><Relationship Id="rId14" Type="http://schemas.openxmlformats.org/officeDocument/2006/relationships/image" Target="../media/image25.png"/><Relationship Id="rId17" Type="http://schemas.openxmlformats.org/officeDocument/2006/relationships/image" Target="../media/image30.png"/><Relationship Id="rId16" Type="http://schemas.openxmlformats.org/officeDocument/2006/relationships/image" Target="../media/image39.png"/><Relationship Id="rId5" Type="http://schemas.openxmlformats.org/officeDocument/2006/relationships/image" Target="../media/image27.png"/><Relationship Id="rId19" Type="http://schemas.openxmlformats.org/officeDocument/2006/relationships/hyperlink" Target="https://rootseditions.com/boutique/" TargetMode="External"/><Relationship Id="rId6" Type="http://schemas.openxmlformats.org/officeDocument/2006/relationships/image" Target="../media/image36.png"/><Relationship Id="rId18" Type="http://schemas.openxmlformats.org/officeDocument/2006/relationships/image" Target="../media/image32.png"/><Relationship Id="rId7" Type="http://schemas.openxmlformats.org/officeDocument/2006/relationships/image" Target="../media/image31.png"/><Relationship Id="rId8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46.png"/><Relationship Id="rId13" Type="http://schemas.openxmlformats.org/officeDocument/2006/relationships/image" Target="../media/image58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44.png"/><Relationship Id="rId9" Type="http://schemas.openxmlformats.org/officeDocument/2006/relationships/image" Target="../media/image51.png"/><Relationship Id="rId14" Type="http://schemas.openxmlformats.org/officeDocument/2006/relationships/image" Target="../media/image63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jpg"/><Relationship Id="rId22" Type="http://schemas.openxmlformats.org/officeDocument/2006/relationships/image" Target="../media/image69.jpg"/><Relationship Id="rId21" Type="http://schemas.openxmlformats.org/officeDocument/2006/relationships/image" Target="../media/image71.jpg"/><Relationship Id="rId24" Type="http://schemas.openxmlformats.org/officeDocument/2006/relationships/image" Target="../media/image72.jpg"/><Relationship Id="rId23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Relationship Id="rId4" Type="http://schemas.openxmlformats.org/officeDocument/2006/relationships/image" Target="../media/image47.jpg"/><Relationship Id="rId9" Type="http://schemas.openxmlformats.org/officeDocument/2006/relationships/image" Target="../media/image54.jpg"/><Relationship Id="rId26" Type="http://schemas.openxmlformats.org/officeDocument/2006/relationships/image" Target="../media/image75.jpg"/><Relationship Id="rId25" Type="http://schemas.openxmlformats.org/officeDocument/2006/relationships/image" Target="../media/image70.jpg"/><Relationship Id="rId5" Type="http://schemas.openxmlformats.org/officeDocument/2006/relationships/image" Target="../media/image50.jpg"/><Relationship Id="rId6" Type="http://schemas.openxmlformats.org/officeDocument/2006/relationships/image" Target="../media/image48.png"/><Relationship Id="rId7" Type="http://schemas.openxmlformats.org/officeDocument/2006/relationships/image" Target="../media/image53.png"/><Relationship Id="rId8" Type="http://schemas.openxmlformats.org/officeDocument/2006/relationships/image" Target="../media/image56.png"/><Relationship Id="rId11" Type="http://schemas.openxmlformats.org/officeDocument/2006/relationships/image" Target="../media/image60.jpg"/><Relationship Id="rId10" Type="http://schemas.openxmlformats.org/officeDocument/2006/relationships/image" Target="../media/image52.jpg"/><Relationship Id="rId13" Type="http://schemas.openxmlformats.org/officeDocument/2006/relationships/image" Target="../media/image62.jpg"/><Relationship Id="rId12" Type="http://schemas.openxmlformats.org/officeDocument/2006/relationships/image" Target="../media/image66.jpg"/><Relationship Id="rId15" Type="http://schemas.openxmlformats.org/officeDocument/2006/relationships/image" Target="../media/image57.jpg"/><Relationship Id="rId14" Type="http://schemas.openxmlformats.org/officeDocument/2006/relationships/image" Target="../media/image55.jpg"/><Relationship Id="rId17" Type="http://schemas.openxmlformats.org/officeDocument/2006/relationships/image" Target="../media/image61.jpg"/><Relationship Id="rId16" Type="http://schemas.openxmlformats.org/officeDocument/2006/relationships/image" Target="../media/image65.jpg"/><Relationship Id="rId19" Type="http://schemas.openxmlformats.org/officeDocument/2006/relationships/image" Target="../media/image67.jpg"/><Relationship Id="rId18" Type="http://schemas.openxmlformats.org/officeDocument/2006/relationships/image" Target="../media/image5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3.png"/><Relationship Id="rId4" Type="http://schemas.openxmlformats.org/officeDocument/2006/relationships/image" Target="../media/image77.png"/><Relationship Id="rId9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74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1" Type="http://schemas.openxmlformats.org/officeDocument/2006/relationships/image" Target="../media/image83.png"/><Relationship Id="rId10" Type="http://schemas.openxmlformats.org/officeDocument/2006/relationships/image" Target="../media/image9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6.png"/><Relationship Id="rId4" Type="http://schemas.openxmlformats.org/officeDocument/2006/relationships/image" Target="../media/image8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hyperlink" Target="https://angelicadass.com/photography/humanae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8.png"/><Relationship Id="rId4" Type="http://schemas.openxmlformats.org/officeDocument/2006/relationships/hyperlink" Target="https://theatlasofbeauty.com/about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9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2.png"/><Relationship Id="rId4" Type="http://schemas.openxmlformats.org/officeDocument/2006/relationships/hyperlink" Target="https://www.ttradio.org/maudw" TargetMode="External"/><Relationship Id="rId9" Type="http://schemas.openxmlformats.org/officeDocument/2006/relationships/image" Target="../media/image91.png"/><Relationship Id="rId5" Type="http://schemas.openxmlformats.org/officeDocument/2006/relationships/hyperlink" Target="https://www.ttradio.org/listenback/episode/45349a21/the-eal-coordinator-and-their-role-in-promoting-diversity-the-twilight-show-with-maud" TargetMode="External"/><Relationship Id="rId6" Type="http://schemas.openxmlformats.org/officeDocument/2006/relationships/image" Target="../media/image97.png"/><Relationship Id="rId7" Type="http://schemas.openxmlformats.org/officeDocument/2006/relationships/hyperlink" Target="https://www.ttradio.org/listenback/episode/43aef3e0/josephine-baker-how-to-introduce-her-work-biography-and-legacy-in-the-classroom-the-twilight-show-with-maud" TargetMode="External"/><Relationship Id="rId8" Type="http://schemas.openxmlformats.org/officeDocument/2006/relationships/image" Target="../media/image89.png"/><Relationship Id="rId11" Type="http://schemas.openxmlformats.org/officeDocument/2006/relationships/image" Target="../media/image102.png"/><Relationship Id="rId10" Type="http://schemas.openxmlformats.org/officeDocument/2006/relationships/hyperlink" Target="https://www.ttradio.org/listenback/episode/4b1753ca/the-sunday-afternoon-show-with-maud-20-03-22-child-poverty" TargetMode="External"/><Relationship Id="rId13" Type="http://schemas.openxmlformats.org/officeDocument/2006/relationships/image" Target="../media/image93.png"/><Relationship Id="rId12" Type="http://schemas.openxmlformats.org/officeDocument/2006/relationships/image" Target="../media/image101.png"/><Relationship Id="rId15" Type="http://schemas.openxmlformats.org/officeDocument/2006/relationships/hyperlink" Target="https://www.podbean.com/ew/pb-764jt-12d9fe1" TargetMode="External"/><Relationship Id="rId14" Type="http://schemas.openxmlformats.org/officeDocument/2006/relationships/image" Target="../media/image90.png"/><Relationship Id="rId16" Type="http://schemas.openxmlformats.org/officeDocument/2006/relationships/image" Target="../media/image9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7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Maud WARET</a:t>
            </a:r>
            <a:endParaRPr/>
          </a:p>
        </p:txBody>
      </p:sp>
      <p:sp>
        <p:nvSpPr>
          <p:cNvPr id="364" name="Google Shape;364;p6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Anti-racism advocate, decolonising the curriculum presentator, and podcaster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65" name="Google Shape;36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00" y="538563"/>
            <a:ext cx="4152900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lage of a person&#10;&#10;Description automatically generated with medium confidence" id="433" name="Google Shape;43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3234"/>
            <a:ext cx="9143998" cy="41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72"/>
          <p:cNvSpPr txBox="1"/>
          <p:nvPr/>
        </p:nvSpPr>
        <p:spPr>
          <a:xfrm>
            <a:off x="2495145" y="138619"/>
            <a:ext cx="4297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https://angelicadass.com/photography/humanae/</a:t>
            </a:r>
            <a:endParaRPr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 txBox="1"/>
          <p:nvPr>
            <p:ph type="title"/>
          </p:nvPr>
        </p:nvSpPr>
        <p:spPr>
          <a:xfrm>
            <a:off x="270875" y="150600"/>
            <a:ext cx="8520600" cy="841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Decolonise the EAL classroom</a:t>
            </a:r>
            <a:endParaRPr/>
          </a:p>
        </p:txBody>
      </p:sp>
      <p:pic>
        <p:nvPicPr>
          <p:cNvPr id="440" name="Google Shape;44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5" y="992400"/>
            <a:ext cx="2391801" cy="14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4238" y="992400"/>
            <a:ext cx="1964072" cy="14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9725" y="992400"/>
            <a:ext cx="1110368" cy="14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2493" y="1144800"/>
            <a:ext cx="2739107" cy="31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8395" y="2877920"/>
            <a:ext cx="1300750" cy="173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73"/>
          <p:cNvSpPr txBox="1"/>
          <p:nvPr/>
        </p:nvSpPr>
        <p:spPr>
          <a:xfrm>
            <a:off x="51025" y="2540563"/>
            <a:ext cx="61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omfortaa"/>
                <a:ea typeface="Comfortaa"/>
                <a:cs typeface="Comfortaa"/>
                <a:sym typeface="Comfortaa"/>
              </a:rPr>
              <a:t>FLAGS                                       FABRICS                               POSTERS                                              </a:t>
            </a:r>
            <a:endParaRPr sz="1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6" name="Google Shape;446;p73"/>
          <p:cNvSpPr txBox="1"/>
          <p:nvPr/>
        </p:nvSpPr>
        <p:spPr>
          <a:xfrm>
            <a:off x="112250" y="4704675"/>
            <a:ext cx="638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TEXTBOOKS </a:t>
            </a:r>
            <a:endParaRPr sz="1400"/>
          </a:p>
        </p:txBody>
      </p:sp>
      <p:sp>
        <p:nvSpPr>
          <p:cNvPr id="447" name="Google Shape;447;p73"/>
          <p:cNvSpPr txBox="1"/>
          <p:nvPr/>
        </p:nvSpPr>
        <p:spPr>
          <a:xfrm>
            <a:off x="6215075" y="4388300"/>
            <a:ext cx="287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WORLD MAP with PINS</a:t>
            </a:r>
            <a:endParaRPr sz="1400"/>
          </a:p>
        </p:txBody>
      </p:sp>
      <p:sp>
        <p:nvSpPr>
          <p:cNvPr id="448" name="Google Shape;448;p73"/>
          <p:cNvSpPr txBox="1"/>
          <p:nvPr/>
        </p:nvSpPr>
        <p:spPr>
          <a:xfrm>
            <a:off x="1944450" y="4704675"/>
            <a:ext cx="184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POST IT NOTES</a:t>
            </a:r>
            <a:endParaRPr sz="1400"/>
          </a:p>
        </p:txBody>
      </p:sp>
      <p:pic>
        <p:nvPicPr>
          <p:cNvPr id="449" name="Google Shape;449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5525" y="3155088"/>
            <a:ext cx="1459112" cy="145911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73"/>
          <p:cNvSpPr txBox="1"/>
          <p:nvPr/>
        </p:nvSpPr>
        <p:spPr>
          <a:xfrm>
            <a:off x="4285525" y="4704675"/>
            <a:ext cx="169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DICTIONARIES</a:t>
            </a:r>
            <a:endParaRPr sz="1400"/>
          </a:p>
        </p:txBody>
      </p:sp>
      <p:pic>
        <p:nvPicPr>
          <p:cNvPr id="451" name="Google Shape;451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25523" y="3546500"/>
            <a:ext cx="1239501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3"/>
          <p:cNvSpPr txBox="1"/>
          <p:nvPr/>
        </p:nvSpPr>
        <p:spPr>
          <a:xfrm>
            <a:off x="3128425" y="3659600"/>
            <a:ext cx="83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desk=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miiska</a:t>
            </a:r>
            <a:endParaRPr sz="1400"/>
          </a:p>
        </p:txBody>
      </p:sp>
      <p:pic>
        <p:nvPicPr>
          <p:cNvPr id="453" name="Google Shape;453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44451" y="3093175"/>
            <a:ext cx="2090385" cy="14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01350" y="3812135"/>
            <a:ext cx="876300" cy="651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4"/>
          <p:cNvSpPr txBox="1"/>
          <p:nvPr>
            <p:ph type="title"/>
          </p:nvPr>
        </p:nvSpPr>
        <p:spPr>
          <a:xfrm>
            <a:off x="2398014" y="93217"/>
            <a:ext cx="4347900" cy="10866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b="1" lang="en-GB"/>
              <a:t>Primary school library </a:t>
            </a:r>
            <a:br>
              <a:rPr b="1" lang="en-GB"/>
            </a:br>
            <a:endParaRPr/>
          </a:p>
        </p:txBody>
      </p:sp>
      <p:sp>
        <p:nvSpPr>
          <p:cNvPr id="460" name="Google Shape;460;p74"/>
          <p:cNvSpPr txBox="1"/>
          <p:nvPr/>
        </p:nvSpPr>
        <p:spPr>
          <a:xfrm>
            <a:off x="5287762" y="4640187"/>
            <a:ext cx="3429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https://youtu.be/D9Ihs241zeg</a:t>
            </a:r>
            <a:endParaRPr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61" name="Google Shape;46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6604" y="3364918"/>
            <a:ext cx="1284799" cy="129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5100" y="3361071"/>
            <a:ext cx="1284800" cy="129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61060" y="3039529"/>
            <a:ext cx="1187473" cy="158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2315" y="1199500"/>
            <a:ext cx="1028843" cy="108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22995" y="3522216"/>
            <a:ext cx="1164766" cy="139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7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42974" y="93216"/>
            <a:ext cx="1028843" cy="1032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71759" y="39488"/>
            <a:ext cx="1202806" cy="14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27127" y="1540787"/>
            <a:ext cx="993633" cy="1369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7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771758" y="3106268"/>
            <a:ext cx="1222529" cy="151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7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38917" y="2332082"/>
            <a:ext cx="1240172" cy="97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7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583523" y="2332082"/>
            <a:ext cx="1312516" cy="97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7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70150" y="1282184"/>
            <a:ext cx="1284799" cy="100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7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340276" y="1348429"/>
            <a:ext cx="1245819" cy="93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7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655214" y="1354605"/>
            <a:ext cx="1245820" cy="92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7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000471" y="2390047"/>
            <a:ext cx="1060865" cy="10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4"/>
          <p:cNvSpPr txBox="1"/>
          <p:nvPr/>
        </p:nvSpPr>
        <p:spPr>
          <a:xfrm>
            <a:off x="5287763" y="2425255"/>
            <a:ext cx="1499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https://rootseditions.com/boutique/</a:t>
            </a:r>
            <a:endParaRPr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5"/>
          <p:cNvSpPr txBox="1"/>
          <p:nvPr>
            <p:ph type="title"/>
          </p:nvPr>
        </p:nvSpPr>
        <p:spPr>
          <a:xfrm>
            <a:off x="2400300" y="111025"/>
            <a:ext cx="3990000" cy="5748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87500"/>
              <a:buFont typeface="Gill Sans"/>
              <a:buNone/>
            </a:pPr>
            <a:r>
              <a:rPr lang="en-GB"/>
              <a:t>MOVIES FOR FILM CLUB</a:t>
            </a:r>
            <a:endParaRPr/>
          </a:p>
        </p:txBody>
      </p:sp>
      <p:pic>
        <p:nvPicPr>
          <p:cNvPr descr="A picture containing text&#10;&#10;Description automatically generated" id="482" name="Google Shape;48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2802" y="771500"/>
            <a:ext cx="1459228" cy="20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7500" y="771500"/>
            <a:ext cx="1459225" cy="20397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and person posing for a picture&#10;&#10;Description automatically generated with low confidence" id="484" name="Google Shape;484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61750" y="3018750"/>
            <a:ext cx="1330025" cy="1980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&#10;&#10;Description automatically generated" id="485" name="Google Shape;485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4650" y="3027700"/>
            <a:ext cx="1378234" cy="19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00" y="771500"/>
            <a:ext cx="1412000" cy="20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5700" y="776525"/>
            <a:ext cx="1402675" cy="207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00" y="3027710"/>
            <a:ext cx="1497800" cy="198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50474" y="3035525"/>
            <a:ext cx="1459225" cy="197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58100" y="792151"/>
            <a:ext cx="1378225" cy="199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97300" y="3027700"/>
            <a:ext cx="1378225" cy="19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7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12800" y="3029599"/>
            <a:ext cx="1330024" cy="19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7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37450" y="774167"/>
            <a:ext cx="1497800" cy="2034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6"/>
          <p:cNvSpPr txBox="1"/>
          <p:nvPr>
            <p:ph type="title"/>
          </p:nvPr>
        </p:nvSpPr>
        <p:spPr>
          <a:xfrm>
            <a:off x="2072341" y="609197"/>
            <a:ext cx="4590000" cy="1251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5000"/>
              <a:buFont typeface="Gill Sans"/>
              <a:buNone/>
            </a:pPr>
            <a:r>
              <a:rPr lang="en-GB"/>
              <a:t>RESOURCES IDEAS FOR THE ‘DECOLONISED’ CLASSROOM</a:t>
            </a:r>
            <a:endParaRPr/>
          </a:p>
        </p:txBody>
      </p:sp>
      <p:sp>
        <p:nvSpPr>
          <p:cNvPr id="499" name="Google Shape;499;p76"/>
          <p:cNvSpPr txBox="1"/>
          <p:nvPr>
            <p:ph idx="12" type="sldNum"/>
          </p:nvPr>
        </p:nvSpPr>
        <p:spPr>
          <a:xfrm>
            <a:off x="1620077" y="4912345"/>
            <a:ext cx="24105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0" name="Google Shape;500;p76"/>
          <p:cNvGrpSpPr/>
          <p:nvPr/>
        </p:nvGrpSpPr>
        <p:grpSpPr>
          <a:xfrm>
            <a:off x="58558" y="237058"/>
            <a:ext cx="1764499" cy="647550"/>
            <a:chOff x="241343" y="287539"/>
            <a:chExt cx="2352665" cy="863400"/>
          </a:xfrm>
        </p:grpSpPr>
        <p:sp>
          <p:nvSpPr>
            <p:cNvPr id="501" name="Google Shape;501;p76"/>
            <p:cNvSpPr txBox="1"/>
            <p:nvPr/>
          </p:nvSpPr>
          <p:spPr>
            <a:xfrm>
              <a:off x="454408" y="305294"/>
              <a:ext cx="2139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Posters</a:t>
              </a:r>
              <a:endParaRPr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02" name="Google Shape;502;p76"/>
            <p:cNvSpPr/>
            <p:nvPr/>
          </p:nvSpPr>
          <p:spPr>
            <a:xfrm>
              <a:off x="241343" y="287539"/>
              <a:ext cx="2352600" cy="86340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503" name="Google Shape;503;p76"/>
          <p:cNvGrpSpPr/>
          <p:nvPr/>
        </p:nvGrpSpPr>
        <p:grpSpPr>
          <a:xfrm>
            <a:off x="121773" y="3138956"/>
            <a:ext cx="1610478" cy="474528"/>
            <a:chOff x="292920" y="4268614"/>
            <a:chExt cx="1865923" cy="556500"/>
          </a:xfrm>
        </p:grpSpPr>
        <p:sp>
          <p:nvSpPr>
            <p:cNvPr id="504" name="Google Shape;504;p76"/>
            <p:cNvSpPr/>
            <p:nvPr/>
          </p:nvSpPr>
          <p:spPr>
            <a:xfrm>
              <a:off x="292920" y="4268614"/>
              <a:ext cx="1704900" cy="55650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05" name="Google Shape;505;p76"/>
            <p:cNvSpPr txBox="1"/>
            <p:nvPr/>
          </p:nvSpPr>
          <p:spPr>
            <a:xfrm flipH="1">
              <a:off x="297043" y="4354233"/>
              <a:ext cx="18618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School Policies</a:t>
              </a:r>
              <a:endParaRPr b="1" sz="1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506" name="Google Shape;506;p76"/>
          <p:cNvGrpSpPr/>
          <p:nvPr/>
        </p:nvGrpSpPr>
        <p:grpSpPr>
          <a:xfrm>
            <a:off x="4111221" y="1985643"/>
            <a:ext cx="1841349" cy="647550"/>
            <a:chOff x="5481628" y="2647524"/>
            <a:chExt cx="2455132" cy="863400"/>
          </a:xfrm>
        </p:grpSpPr>
        <p:sp>
          <p:nvSpPr>
            <p:cNvPr id="507" name="Google Shape;507;p76"/>
            <p:cNvSpPr/>
            <p:nvPr/>
          </p:nvSpPr>
          <p:spPr>
            <a:xfrm>
              <a:off x="5481628" y="2647524"/>
              <a:ext cx="2352600" cy="86340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08" name="Google Shape;508;p76"/>
            <p:cNvSpPr txBox="1"/>
            <p:nvPr/>
          </p:nvSpPr>
          <p:spPr>
            <a:xfrm>
              <a:off x="5859260" y="2703642"/>
              <a:ext cx="20775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Books</a:t>
              </a:r>
              <a:endParaRPr sz="2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509" name="Google Shape;509;p76"/>
          <p:cNvGrpSpPr/>
          <p:nvPr/>
        </p:nvGrpSpPr>
        <p:grpSpPr>
          <a:xfrm>
            <a:off x="6395541" y="1924235"/>
            <a:ext cx="1764450" cy="715725"/>
            <a:chOff x="7936634" y="2520268"/>
            <a:chExt cx="2352600" cy="954300"/>
          </a:xfrm>
        </p:grpSpPr>
        <p:sp>
          <p:nvSpPr>
            <p:cNvPr id="510" name="Google Shape;510;p76"/>
            <p:cNvSpPr/>
            <p:nvPr/>
          </p:nvSpPr>
          <p:spPr>
            <a:xfrm>
              <a:off x="7936634" y="2565647"/>
              <a:ext cx="2352600" cy="86340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11" name="Google Shape;511;p76"/>
            <p:cNvSpPr txBox="1"/>
            <p:nvPr/>
          </p:nvSpPr>
          <p:spPr>
            <a:xfrm>
              <a:off x="8095826" y="2520268"/>
              <a:ext cx="18024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1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African art and fabrics</a:t>
              </a:r>
              <a:endParaRPr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descr="The complex future of African fabric (which isn't African) - CNN Style" id="512" name="Google Shape;51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2511" y="2718985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meteoric rise of African art | London Evening Standard" id="513" name="Google Shape;513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2262" y="3709708"/>
            <a:ext cx="1741739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hada Amer – Questioning Femininity Stereotypes | Widewalls" id="514" name="Google Shape;514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2262" y="2718986"/>
            <a:ext cx="1674503" cy="906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ughts &amp; Crosses (Noughts and Crosses): Amazon.co.uk: Blackman ..." id="515" name="Google Shape;515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86088" y="2710129"/>
            <a:ext cx="660317" cy="10167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Gayming Podcast: Black Lives Matter - Gayming Magazine" id="516" name="Google Shape;516;p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598" y="919116"/>
            <a:ext cx="1712407" cy="102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76"/>
          <p:cNvPicPr preferRelativeResize="0"/>
          <p:nvPr/>
        </p:nvPicPr>
        <p:blipFill rotWithShape="1">
          <a:blip r:embed="rId8">
            <a:alphaModFix/>
          </a:blip>
          <a:srcRect b="0" l="11039" r="23562" t="0"/>
          <a:stretch/>
        </p:blipFill>
        <p:spPr>
          <a:xfrm>
            <a:off x="70599" y="2000008"/>
            <a:ext cx="1712408" cy="1024944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76"/>
          <p:cNvSpPr txBox="1"/>
          <p:nvPr/>
        </p:nvSpPr>
        <p:spPr>
          <a:xfrm>
            <a:off x="58558" y="3625134"/>
            <a:ext cx="17643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❖"/>
            </a:pPr>
            <a:r>
              <a:rPr lang="en-GB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Read the uniform policy.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❖"/>
            </a:pPr>
            <a:r>
              <a:rPr lang="en-GB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Is it inclusive?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❖"/>
            </a:pPr>
            <a:r>
              <a:rPr lang="en-GB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Is it discriminating?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❖"/>
            </a:pPr>
            <a:r>
              <a:rPr lang="en-GB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Consult the Equality Act 2010.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❖"/>
            </a:pPr>
            <a:r>
              <a:rPr lang="en-GB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Ask for a redraft.</a:t>
            </a:r>
            <a:endParaRPr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close up of a person&#10;&#10;Description automatically generated" id="519" name="Google Shape;519;p7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04754" y="2718986"/>
            <a:ext cx="598118" cy="1018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ots by Alex Haley | Da Capo Press" id="520" name="Google Shape;520;p7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89597" y="3827172"/>
            <a:ext cx="683320" cy="10273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-54 Contemporary African Art Fair | Contemporary african art ..." id="521" name="Google Shape;521;p7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70596" y="4074122"/>
            <a:ext cx="1271434" cy="1048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mans face&#10;&#10;Description automatically generated" id="522" name="Google Shape;522;p7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99641" y="3827172"/>
            <a:ext cx="688217" cy="1018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text on a black background&#10;&#10;Description automatically generated" id="523" name="Google Shape;523;p7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246591" y="2708217"/>
            <a:ext cx="705885" cy="1024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Google Shape;524;p76"/>
          <p:cNvGrpSpPr/>
          <p:nvPr/>
        </p:nvGrpSpPr>
        <p:grpSpPr>
          <a:xfrm>
            <a:off x="2091209" y="1991273"/>
            <a:ext cx="1495575" cy="647550"/>
            <a:chOff x="2684459" y="2485082"/>
            <a:chExt cx="1994100" cy="863400"/>
          </a:xfrm>
        </p:grpSpPr>
        <p:sp>
          <p:nvSpPr>
            <p:cNvPr id="525" name="Google Shape;525;p76"/>
            <p:cNvSpPr/>
            <p:nvPr/>
          </p:nvSpPr>
          <p:spPr>
            <a:xfrm>
              <a:off x="2684459" y="2485082"/>
              <a:ext cx="1994100" cy="86340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26" name="Google Shape;526;p76"/>
            <p:cNvSpPr txBox="1"/>
            <p:nvPr/>
          </p:nvSpPr>
          <p:spPr>
            <a:xfrm>
              <a:off x="3009774" y="2609712"/>
              <a:ext cx="1242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DVDs</a:t>
              </a:r>
              <a:endParaRPr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descr="A group of people standing in front of a sign&#10;&#10;Description automatically generated" id="527" name="Google Shape;527;p7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811417" y="2706650"/>
            <a:ext cx="726240" cy="10167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cines-L'intégrale [Édition Limitée]: DVD &amp; Blu-ray : Amazon.fr" id="528" name="Google Shape;528;p7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467694" y="2674851"/>
            <a:ext cx="610163" cy="1073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womans face&#10;&#10;Description automatically generated" id="529" name="Google Shape;529;p7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333226" y="3144122"/>
            <a:ext cx="253537" cy="369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IRIKOU - TRILOGIE DVD: Amazon.co.uk: Ocelot michel: 3660485503174 ..." id="530" name="Google Shape;530;p7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108281" y="2678099"/>
            <a:ext cx="732789" cy="1046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rlhood DVD - 365games.co.uk" id="531" name="Google Shape;531;p7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132250" y="3850681"/>
            <a:ext cx="702794" cy="8861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book, surfing, holding&#10;&#10;Description automatically generated" id="532" name="Google Shape;532;p7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332054" y="3827171"/>
            <a:ext cx="637313" cy="10180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" name="Google Shape;533;p76"/>
          <p:cNvGrpSpPr/>
          <p:nvPr/>
        </p:nvGrpSpPr>
        <p:grpSpPr>
          <a:xfrm>
            <a:off x="7600058" y="885100"/>
            <a:ext cx="1229355" cy="413352"/>
            <a:chOff x="9685856" y="287539"/>
            <a:chExt cx="1646825" cy="581530"/>
          </a:xfrm>
        </p:grpSpPr>
        <p:sp>
          <p:nvSpPr>
            <p:cNvPr id="534" name="Google Shape;534;p76"/>
            <p:cNvSpPr txBox="1"/>
            <p:nvPr/>
          </p:nvSpPr>
          <p:spPr>
            <a:xfrm>
              <a:off x="9809281" y="316769"/>
              <a:ext cx="1523400" cy="5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1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VIPs</a:t>
              </a:r>
              <a:endParaRPr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35" name="Google Shape;535;p76"/>
            <p:cNvSpPr/>
            <p:nvPr/>
          </p:nvSpPr>
          <p:spPr>
            <a:xfrm>
              <a:off x="9685856" y="287539"/>
              <a:ext cx="915900" cy="558900"/>
            </a:xfrm>
            <a:prstGeom prst="roundRect">
              <a:avLst>
                <a:gd fmla="val 16667" name="adj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descr="Josephine Baker at 110: She Was More Than an Entertainer | Time.com" id="536" name="Google Shape;536;p7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869565" y="20642"/>
            <a:ext cx="645102" cy="8095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ra Fresh: Bastille Day Celebration With Jessye Norman" id="537" name="Google Shape;537;p7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870213" y="865265"/>
            <a:ext cx="644455" cy="884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a blue shirt and smiling at the camera&#10;&#10;Description automatically generated" id="538" name="Google Shape;538;p7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 flipH="1">
            <a:off x="7630424" y="10472"/>
            <a:ext cx="645102" cy="82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7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8391283" y="42319"/>
            <a:ext cx="634761" cy="798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irs de France - 2 DVD: Amazon.co.uk: DVD &amp; Blu-ray" id="540" name="Google Shape;540;p7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514329" y="3820217"/>
            <a:ext cx="567105" cy="943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mar Sy - Home | Facebook" id="541" name="Google Shape;541;p7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8373518" y="885092"/>
            <a:ext cx="670294" cy="864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newspaper, sign&#10;&#10;Description automatically generated" id="542" name="Google Shape;542;p7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801970" y="3827171"/>
            <a:ext cx="684483" cy="954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31" y="290625"/>
            <a:ext cx="8622506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77"/>
          <p:cNvSpPr txBox="1"/>
          <p:nvPr/>
        </p:nvSpPr>
        <p:spPr>
          <a:xfrm>
            <a:off x="3236119" y="3675469"/>
            <a:ext cx="5315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Books for your Black and African American library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Providing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4" name="Google Shape;554;p7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Case studies</a:t>
            </a:r>
            <a:endParaRPr/>
          </a:p>
        </p:txBody>
      </p:sp>
      <p:sp>
        <p:nvSpPr>
          <p:cNvPr id="555" name="Google Shape;555;p7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Inclusive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Practical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Empirical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Honest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professional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3002274" cy="166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2275" y="0"/>
            <a:ext cx="3096450" cy="166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8725" y="0"/>
            <a:ext cx="2813934" cy="166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3" y="1617375"/>
            <a:ext cx="2994750" cy="16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2276" y="1667624"/>
            <a:ext cx="3096458" cy="161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2475" y="1667624"/>
            <a:ext cx="2884592" cy="161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285000"/>
            <a:ext cx="3002276" cy="161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7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02213" y="3285000"/>
            <a:ext cx="3096579" cy="16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02475" y="3285000"/>
            <a:ext cx="2915633" cy="17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Providing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4" name="Google Shape;574;p8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Acti-visions</a:t>
            </a:r>
            <a:endParaRPr/>
          </a:p>
        </p:txBody>
      </p:sp>
      <p:sp>
        <p:nvSpPr>
          <p:cNvPr id="575" name="Google Shape;575;p8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School-friendly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Activity ideas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Different visions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Applicable change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1"/>
          <p:cNvSpPr txBox="1"/>
          <p:nvPr>
            <p:ph type="ctrTitle"/>
          </p:nvPr>
        </p:nvSpPr>
        <p:spPr>
          <a:xfrm>
            <a:off x="1359850" y="104099"/>
            <a:ext cx="6858000" cy="1088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school calendar of anti-racism ‘activisions’.</a:t>
            </a:r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1700"/>
            <a:ext cx="2715225" cy="271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81"/>
          <p:cNvSpPr txBox="1"/>
          <p:nvPr>
            <p:ph idx="1" type="subTitle"/>
          </p:nvPr>
        </p:nvSpPr>
        <p:spPr>
          <a:xfrm>
            <a:off x="1238425" y="1192798"/>
            <a:ext cx="6858000" cy="4561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September</a:t>
            </a:r>
            <a:r>
              <a:rPr lang="en-GB" sz="1600"/>
              <a:t>: 15/09 Afro Hair Day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October</a:t>
            </a:r>
            <a:r>
              <a:rPr lang="en-GB" sz="1600"/>
              <a:t>: Black History month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November</a:t>
            </a:r>
            <a:r>
              <a:rPr lang="en-GB" sz="1600"/>
              <a:t>: Josephine Baker’s ashes at the Panthéon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/>
              <a:t>La mulâtresse Solitude (29/11/1802)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December:</a:t>
            </a:r>
            <a:r>
              <a:rPr lang="en-GB" sz="1600"/>
              <a:t> a decolonised Christmas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January:</a:t>
            </a:r>
            <a:r>
              <a:rPr lang="en-GB" sz="1600"/>
              <a:t> The Three Kings: Balthasar, king of Ethiopia.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February</a:t>
            </a:r>
            <a:r>
              <a:rPr lang="en-GB" sz="1600"/>
              <a:t>: Mardi-Gras in New Orleans, USA.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March</a:t>
            </a:r>
            <a:r>
              <a:rPr lang="en-GB" sz="1600"/>
              <a:t>: 13/03/2020 Breonna Taylor’s murder, BLM movement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April</a:t>
            </a:r>
            <a:r>
              <a:rPr lang="en-GB" sz="1600"/>
              <a:t>: Pâques dans les DOM-TOMs/Easter around the world.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/>
              <a:t>The Bristol Bus Boycott (30/04/1963)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June</a:t>
            </a:r>
            <a:r>
              <a:rPr lang="en-GB" sz="1600"/>
              <a:t>: Dido Elisabeth Belle ( Kenwood House, Hampstead)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600"/>
              <a:t>July:</a:t>
            </a:r>
            <a:r>
              <a:rPr lang="en-GB" sz="1600"/>
              <a:t> Patrice Lumumba’s birthday (02/07/1925)</a:t>
            </a:r>
            <a:endParaRPr sz="16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6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3849"/>
            <a:ext cx="9144000" cy="468965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4"/>
          <p:cNvSpPr/>
          <p:nvPr/>
        </p:nvSpPr>
        <p:spPr>
          <a:xfrm>
            <a:off x="1737950" y="100450"/>
            <a:ext cx="7094400" cy="74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omfortaa"/>
                <a:ea typeface="Comfortaa"/>
                <a:cs typeface="Comfortaa"/>
                <a:sym typeface="Comfortaa"/>
              </a:rPr>
              <a:t>Humanities and Languages teacher by day 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2"/>
          <p:cNvSpPr txBox="1"/>
          <p:nvPr>
            <p:ph type="ctrTitle"/>
          </p:nvPr>
        </p:nvSpPr>
        <p:spPr>
          <a:xfrm>
            <a:off x="1223363" y="311394"/>
            <a:ext cx="6858000" cy="6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/>
              <a:t>Afro Hair Day</a:t>
            </a:r>
            <a:endParaRPr/>
          </a:p>
        </p:txBody>
      </p:sp>
      <p:sp>
        <p:nvSpPr>
          <p:cNvPr id="588" name="Google Shape;588;p82"/>
          <p:cNvSpPr txBox="1"/>
          <p:nvPr>
            <p:ph idx="1" type="subTitle"/>
          </p:nvPr>
        </p:nvSpPr>
        <p:spPr>
          <a:xfrm>
            <a:off x="1143000" y="109418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15th of September 2022</a:t>
            </a:r>
            <a:endParaRPr/>
          </a:p>
        </p:txBody>
      </p:sp>
      <p:pic>
        <p:nvPicPr>
          <p:cNvPr id="589" name="Google Shape;58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75" y="1536096"/>
            <a:ext cx="7416996" cy="328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5469" y="1926450"/>
            <a:ext cx="5110839" cy="2262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lage of a person&#10;&#10;Description automatically generated with medium confidence" id="595" name="Google Shape;59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3234"/>
            <a:ext cx="9143998" cy="414283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83"/>
          <p:cNvSpPr txBox="1"/>
          <p:nvPr/>
        </p:nvSpPr>
        <p:spPr>
          <a:xfrm>
            <a:off x="2495145" y="138619"/>
            <a:ext cx="4297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https://angelicadass.com/photography/humanae/</a:t>
            </a:r>
            <a:endParaRPr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" id="601" name="Google Shape;60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9088"/>
            <a:ext cx="9143999" cy="386571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84"/>
          <p:cNvSpPr txBox="1"/>
          <p:nvPr/>
        </p:nvSpPr>
        <p:spPr>
          <a:xfrm>
            <a:off x="2964122" y="411201"/>
            <a:ext cx="4570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https://theatlasofbeauty.com/about</a:t>
            </a:r>
            <a:endParaRPr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want to know more about Afro hair</a:t>
            </a:r>
            <a:endParaRPr/>
          </a:p>
        </p:txBody>
      </p:sp>
      <p:pic>
        <p:nvPicPr>
          <p:cNvPr id="608" name="Google Shape;60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313" y="1369219"/>
            <a:ext cx="2098481" cy="314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3844" y="1385606"/>
            <a:ext cx="2098481" cy="31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8375" y="1385606"/>
            <a:ext cx="2223057" cy="3114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text, application, website&#10;&#10;Description automatically generated" id="615" name="Google Shape;615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" y="1016012"/>
            <a:ext cx="4251075" cy="33195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website&#10;&#10;Description automatically generated" id="616" name="Google Shape;616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9369" y="1016006"/>
            <a:ext cx="4597424" cy="3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86"/>
          <p:cNvSpPr txBox="1"/>
          <p:nvPr/>
        </p:nvSpPr>
        <p:spPr>
          <a:xfrm>
            <a:off x="326789" y="4335582"/>
            <a:ext cx="87258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Make these intellectual Black UK figures national treasures for the next generation. Make them famous.</a:t>
            </a:r>
            <a:endParaRPr sz="1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person, wall, person&#10;&#10;Description automatically generated" id="622" name="Google Shape;622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5781" y="177114"/>
            <a:ext cx="1495256" cy="1871082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7"/>
          <p:cNvSpPr txBox="1"/>
          <p:nvPr/>
        </p:nvSpPr>
        <p:spPr>
          <a:xfrm>
            <a:off x="7611806" y="2080425"/>
            <a:ext cx="1495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#profprofMFL profile details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4" name="Google Shape;624;p87"/>
          <p:cNvSpPr txBox="1"/>
          <p:nvPr/>
        </p:nvSpPr>
        <p:spPr>
          <a:xfrm>
            <a:off x="106144" y="1690913"/>
            <a:ext cx="221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dk2"/>
                </a:solidFill>
                <a:highlight>
                  <a:schemeClr val="lt1"/>
                </a:highlight>
              </a:rPr>
              <a:t>D</a:t>
            </a:r>
            <a:r>
              <a:rPr lang="en-GB" sz="1100" u="sng">
                <a:solidFill>
                  <a:schemeClr val="dk2"/>
                </a:solidFill>
                <a:highlight>
                  <a:schemeClr val="lt1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ecolonise EAL teaching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pic>
        <p:nvPicPr>
          <p:cNvPr id="625" name="Google Shape;625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144" y="54779"/>
            <a:ext cx="2250000" cy="1522724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87"/>
          <p:cNvSpPr txBox="1"/>
          <p:nvPr/>
        </p:nvSpPr>
        <p:spPr>
          <a:xfrm>
            <a:off x="2481656" y="1690913"/>
            <a:ext cx="228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Josephine Baker podcast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627" name="Google Shape;627;p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3638" y="54788"/>
            <a:ext cx="2281369" cy="158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12500" y="54787"/>
            <a:ext cx="2250002" cy="1558918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87"/>
          <p:cNvSpPr txBox="1"/>
          <p:nvPr/>
        </p:nvSpPr>
        <p:spPr>
          <a:xfrm>
            <a:off x="4920244" y="1690913"/>
            <a:ext cx="23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dk1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Institutionalised racism podcast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630" name="Google Shape;630;p8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4300" y="2105363"/>
            <a:ext cx="4237654" cy="292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8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04760" y="2544919"/>
            <a:ext cx="1157288" cy="115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8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11810" y="3935852"/>
            <a:ext cx="1221581" cy="92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63873" y="3935852"/>
            <a:ext cx="2436019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7"/>
          <p:cNvSpPr txBox="1"/>
          <p:nvPr/>
        </p:nvSpPr>
        <p:spPr>
          <a:xfrm>
            <a:off x="4974347" y="3240506"/>
            <a:ext cx="22500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dk1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Beyond Black History Month: decolonising the curriculum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635" name="Google Shape;635;p8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912500" y="2065988"/>
            <a:ext cx="2249999" cy="105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8"/>
          <p:cNvSpPr txBox="1"/>
          <p:nvPr/>
        </p:nvSpPr>
        <p:spPr>
          <a:xfrm>
            <a:off x="371700" y="301375"/>
            <a:ext cx="52740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latin typeface="Comfortaa"/>
                <a:ea typeface="Comfortaa"/>
                <a:cs typeface="Comfortaa"/>
                <a:sym typeface="Comfortaa"/>
              </a:rPr>
              <a:t>Contact me for more information:</a:t>
            </a:r>
            <a:endParaRPr sz="4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latin typeface="Comfortaa"/>
                <a:ea typeface="Comfortaa"/>
                <a:cs typeface="Comfortaa"/>
                <a:sym typeface="Comfortaa"/>
              </a:rPr>
              <a:t>@profprofMFL</a:t>
            </a:r>
            <a:endParaRPr sz="4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ts Mill Goudy"/>
              <a:ea typeface="Sorts Mill Goudy"/>
              <a:cs typeface="Sorts Mill Goudy"/>
              <a:sym typeface="Sorts Mill Goud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25" y="994550"/>
            <a:ext cx="1721175" cy="16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687" y="1051657"/>
            <a:ext cx="1721175" cy="168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0452" y="1027800"/>
            <a:ext cx="1815048" cy="17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8315" y="2924127"/>
            <a:ext cx="1553185" cy="15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5375" y="2924123"/>
            <a:ext cx="1870825" cy="18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73275" y="2853496"/>
            <a:ext cx="1721175" cy="173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0673" y="2904469"/>
            <a:ext cx="1625675" cy="163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93100" y="1036896"/>
            <a:ext cx="1721175" cy="171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06200" y="2971500"/>
            <a:ext cx="1721175" cy="17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5"/>
          <p:cNvSpPr txBox="1"/>
          <p:nvPr>
            <p:ph type="title"/>
          </p:nvPr>
        </p:nvSpPr>
        <p:spPr>
          <a:xfrm>
            <a:off x="311700" y="123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Webinars, presentations and CPDs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8" name="Google Shape;388;p65"/>
          <p:cNvSpPr txBox="1"/>
          <p:nvPr/>
        </p:nvSpPr>
        <p:spPr>
          <a:xfrm>
            <a:off x="6961238" y="1068000"/>
            <a:ext cx="2411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For school staff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For Y12-Y13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For KS3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For 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teaching</a:t>
            </a: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 assistants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For MFL teachers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For councils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Reflecting 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4" name="Google Shape;394;p6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Concepts</a:t>
            </a:r>
            <a:r>
              <a:rPr lang="en-GB"/>
              <a:t> </a:t>
            </a:r>
            <a:endParaRPr/>
          </a:p>
        </p:txBody>
      </p:sp>
      <p:sp>
        <p:nvSpPr>
          <p:cNvPr id="395" name="Google Shape;395;p6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Racism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Institutionalised racism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Tribalism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Colorism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Terminology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7"/>
          <p:cNvSpPr txBox="1"/>
          <p:nvPr>
            <p:ph type="title"/>
          </p:nvPr>
        </p:nvSpPr>
        <p:spPr>
          <a:xfrm>
            <a:off x="1673352" y="723519"/>
            <a:ext cx="5797500" cy="891600"/>
          </a:xfrm>
          <a:prstGeom prst="rect">
            <a:avLst/>
          </a:prstGeom>
        </p:spPr>
        <p:txBody>
          <a:bodyPr anchorCtr="0" anchor="ctr" bIns="137150" lIns="137150" spcFirstLastPara="1" rIns="137150" wrap="square" tIns="1371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colonisation? </a:t>
            </a:r>
            <a:endParaRPr/>
          </a:p>
        </p:txBody>
      </p:sp>
      <p:sp>
        <p:nvSpPr>
          <p:cNvPr id="401" name="Google Shape;401;p67"/>
          <p:cNvSpPr txBox="1"/>
          <p:nvPr>
            <p:ph idx="1" type="body"/>
          </p:nvPr>
        </p:nvSpPr>
        <p:spPr>
          <a:xfrm>
            <a:off x="1673352" y="1978533"/>
            <a:ext cx="5797500" cy="2326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1200"/>
              </a:spcAft>
              <a:buNone/>
            </a:pPr>
            <a:r>
              <a:rPr lang="en-GB" sz="3000">
                <a:solidFill>
                  <a:srgbClr val="202124"/>
                </a:solidFill>
                <a:highlight>
                  <a:srgbClr val="FFFFFF"/>
                </a:highlight>
              </a:rPr>
              <a:t>the action or process of settling among and establishing control over the indigenous people of an area.</a:t>
            </a:r>
            <a:endParaRPr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8"/>
          <p:cNvSpPr txBox="1"/>
          <p:nvPr>
            <p:ph type="title"/>
          </p:nvPr>
        </p:nvSpPr>
        <p:spPr>
          <a:xfrm>
            <a:off x="1673352" y="723519"/>
            <a:ext cx="5797500" cy="8916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5000"/>
              <a:buFont typeface="Gill Sans"/>
              <a:buNone/>
            </a:pPr>
            <a:r>
              <a:rPr lang="en-GB"/>
              <a:t>WHAT IS ‘</a:t>
            </a:r>
            <a:r>
              <a:rPr b="1" lang="en-GB"/>
              <a:t>DECOLONISING</a:t>
            </a:r>
            <a:r>
              <a:rPr lang="en-GB"/>
              <a:t>’ THE CURRICULUM</a:t>
            </a:r>
            <a:endParaRPr/>
          </a:p>
        </p:txBody>
      </p:sp>
      <p:sp>
        <p:nvSpPr>
          <p:cNvPr id="407" name="Google Shape;407;p68"/>
          <p:cNvSpPr txBox="1"/>
          <p:nvPr>
            <p:ph idx="1" type="body"/>
          </p:nvPr>
        </p:nvSpPr>
        <p:spPr>
          <a:xfrm>
            <a:off x="1251019" y="1978532"/>
            <a:ext cx="68430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First, ‘</a:t>
            </a:r>
            <a:r>
              <a:rPr b="1" lang="en-GB" sz="1800"/>
              <a:t>decolonising the curriculum</a:t>
            </a:r>
            <a:r>
              <a:rPr lang="en-GB" sz="1800"/>
              <a:t>’ asks us to look at our shared assumptions about how the world is. It is questioning the impact of colonisation in history, economy and cultural representations.</a:t>
            </a:r>
            <a:endParaRPr/>
          </a:p>
          <a:p>
            <a:pPr indent="-177800" lvl="0" marL="177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Second, ‘</a:t>
            </a:r>
            <a:r>
              <a:rPr b="1" lang="en-GB" sz="1800"/>
              <a:t>decolonising the curriculum</a:t>
            </a:r>
            <a:r>
              <a:rPr lang="en-GB" sz="1800"/>
              <a:t>’ asks us to think about the implications of a more diverse student body in terms of pedagogy and achievement.</a:t>
            </a:r>
            <a:endParaRPr/>
          </a:p>
          <a:p>
            <a:pPr indent="-177800" lvl="0" marL="177800" rtl="0" algn="l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SzPts val="1800"/>
              <a:buChar char="●"/>
            </a:pPr>
            <a:r>
              <a:rPr lang="en-GB" sz="1800"/>
              <a:t>Third, ‘</a:t>
            </a:r>
            <a:r>
              <a:rPr b="1" lang="en-GB" sz="1800"/>
              <a:t>decolonising the curriculum</a:t>
            </a:r>
            <a:r>
              <a:rPr lang="en-GB" sz="1800"/>
              <a:t>’ means making BAME public and historical figures more predominant, making BAME artists seen and heard.</a:t>
            </a:r>
            <a:endParaRPr sz="1800"/>
          </a:p>
        </p:txBody>
      </p:sp>
      <p:sp>
        <p:nvSpPr>
          <p:cNvPr id="408" name="Google Shape;408;p68"/>
          <p:cNvSpPr txBox="1"/>
          <p:nvPr>
            <p:ph idx="11" type="ftr"/>
          </p:nvPr>
        </p:nvSpPr>
        <p:spPr>
          <a:xfrm>
            <a:off x="105427" y="4786658"/>
            <a:ext cx="29706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#profprofMFL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9"/>
          <p:cNvSpPr txBox="1"/>
          <p:nvPr>
            <p:ph type="title"/>
          </p:nvPr>
        </p:nvSpPr>
        <p:spPr>
          <a:xfrm>
            <a:off x="1673352" y="723519"/>
            <a:ext cx="5797500" cy="8916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5000"/>
              <a:buFont typeface="Gill Sans"/>
              <a:buNone/>
            </a:pPr>
            <a:r>
              <a:rPr lang="en-GB"/>
              <a:t>WHAT IS ‘</a:t>
            </a:r>
            <a:r>
              <a:rPr b="1" lang="en-GB"/>
              <a:t>DECOLONISING</a:t>
            </a:r>
            <a:r>
              <a:rPr lang="en-GB"/>
              <a:t>’ THE GAZE</a:t>
            </a:r>
            <a:endParaRPr/>
          </a:p>
        </p:txBody>
      </p:sp>
      <p:sp>
        <p:nvSpPr>
          <p:cNvPr id="414" name="Google Shape;414;p69"/>
          <p:cNvSpPr txBox="1"/>
          <p:nvPr>
            <p:ph idx="1" type="body"/>
          </p:nvPr>
        </p:nvSpPr>
        <p:spPr>
          <a:xfrm>
            <a:off x="1251019" y="1978532"/>
            <a:ext cx="68430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First, it is necessary to recognise that the way we perceive others is biased and at times prejudiced.</a:t>
            </a:r>
            <a:endParaRPr sz="2100"/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Then it is important to alter our perspective:</a:t>
            </a:r>
            <a:endParaRPr sz="2100"/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19685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To change the way we look at others</a:t>
            </a:r>
            <a:endParaRPr sz="2100"/>
          </a:p>
          <a:p>
            <a:pPr indent="-19685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To decolonise our gaze.</a:t>
            </a:r>
            <a:endParaRPr sz="2100"/>
          </a:p>
        </p:txBody>
      </p:sp>
      <p:sp>
        <p:nvSpPr>
          <p:cNvPr id="415" name="Google Shape;415;p69"/>
          <p:cNvSpPr txBox="1"/>
          <p:nvPr>
            <p:ph idx="11" type="ftr"/>
          </p:nvPr>
        </p:nvSpPr>
        <p:spPr>
          <a:xfrm>
            <a:off x="105427" y="4786658"/>
            <a:ext cx="29706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#profprofMFL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Providing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1" name="Google Shape;421;p7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Resources and ideas</a:t>
            </a:r>
            <a:r>
              <a:rPr lang="en-GB"/>
              <a:t> </a:t>
            </a:r>
            <a:endParaRPr/>
          </a:p>
        </p:txBody>
      </p:sp>
      <p:sp>
        <p:nvSpPr>
          <p:cNvPr id="422" name="Google Shape;422;p7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Pragmatic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Classroom tested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Functional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Accessible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Comfortaa"/>
              <a:buChar char="●"/>
            </a:pPr>
            <a:r>
              <a:rPr lang="en-GB" sz="2400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Good value</a:t>
            </a:r>
            <a:endParaRPr sz="240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1"/>
          <p:cNvSpPr txBox="1"/>
          <p:nvPr>
            <p:ph type="title"/>
          </p:nvPr>
        </p:nvSpPr>
        <p:spPr>
          <a:xfrm>
            <a:off x="1033139" y="1220911"/>
            <a:ext cx="3285300" cy="24342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lang="en-GB"/>
              <a:t>WHAT CAN I DO TO STOP RACISM?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lang="en-GB"/>
              <a:t>Use </a:t>
            </a:r>
            <a:r>
              <a:rPr lang="en-GB">
                <a:highlight>
                  <a:srgbClr val="F58F7F"/>
                </a:highlight>
              </a:rPr>
              <a:t>inclusive </a:t>
            </a:r>
            <a:r>
              <a:rPr lang="en-GB"/>
              <a:t>posters</a:t>
            </a:r>
            <a:endParaRPr/>
          </a:p>
        </p:txBody>
      </p:sp>
      <p:pic>
        <p:nvPicPr>
          <p:cNvPr descr="A picture containing text&#10;&#10;Description automatically generated" id="428" name="Google Shape;428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1344" y="614660"/>
            <a:ext cx="3673500" cy="36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lassicFrameVTI">
  <a:themeElements>
    <a:clrScheme name="AnalogousFromLightSeedRightStep">
      <a:dk1>
        <a:srgbClr val="000000"/>
      </a:dk1>
      <a:lt1>
        <a:srgbClr val="FFFFFF"/>
      </a:lt1>
      <a:dk2>
        <a:srgbClr val="412E24"/>
      </a:dk2>
      <a:lt2>
        <a:srgbClr val="E8E4E2"/>
      </a:lt2>
      <a:accent1>
        <a:srgbClr val="7EA8B9"/>
      </a:accent1>
      <a:accent2>
        <a:srgbClr val="7F8FBA"/>
      </a:accent2>
      <a:accent3>
        <a:srgbClr val="9D96C6"/>
      </a:accent3>
      <a:accent4>
        <a:srgbClr val="9F7FBA"/>
      </a:accent4>
      <a:accent5>
        <a:srgbClr val="C392C4"/>
      </a:accent5>
      <a:accent6>
        <a:srgbClr val="BA7FA3"/>
      </a:accent6>
      <a:hlink>
        <a:srgbClr val="A97660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lassicFrameVTI">
  <a:themeElements>
    <a:clrScheme name="AnalogousFromLightSeedRightStep">
      <a:dk1>
        <a:srgbClr val="000000"/>
      </a:dk1>
      <a:lt1>
        <a:srgbClr val="FFFFFF"/>
      </a:lt1>
      <a:dk2>
        <a:srgbClr val="412E24"/>
      </a:dk2>
      <a:lt2>
        <a:srgbClr val="E8E4E2"/>
      </a:lt2>
      <a:accent1>
        <a:srgbClr val="7EA8B9"/>
      </a:accent1>
      <a:accent2>
        <a:srgbClr val="7F8FBA"/>
      </a:accent2>
      <a:accent3>
        <a:srgbClr val="9D96C6"/>
      </a:accent3>
      <a:accent4>
        <a:srgbClr val="9F7FBA"/>
      </a:accent4>
      <a:accent5>
        <a:srgbClr val="C392C4"/>
      </a:accent5>
      <a:accent6>
        <a:srgbClr val="BA7FA3"/>
      </a:accent6>
      <a:hlink>
        <a:srgbClr val="A97660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