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62" r:id="rId2"/>
    <p:sldId id="263" r:id="rId3"/>
    <p:sldId id="264" r:id="rId4"/>
    <p:sldId id="280" r:id="rId5"/>
    <p:sldId id="258" r:id="rId6"/>
    <p:sldId id="281" r:id="rId7"/>
    <p:sldId id="273" r:id="rId8"/>
    <p:sldId id="276" r:id="rId9"/>
    <p:sldId id="277" r:id="rId10"/>
    <p:sldId id="274" r:id="rId11"/>
    <p:sldId id="275" r:id="rId12"/>
    <p:sldId id="270" r:id="rId13"/>
    <p:sldId id="279" r:id="rId14"/>
    <p:sldId id="259" r:id="rId15"/>
    <p:sldId id="278" r:id="rId16"/>
    <p:sldId id="261" r:id="rId17"/>
    <p:sldId id="260" r:id="rId18"/>
    <p:sldId id="268" r:id="rId19"/>
    <p:sldId id="257" r:id="rId20"/>
    <p:sldId id="296" r:id="rId21"/>
    <p:sldId id="282" r:id="rId22"/>
    <p:sldId id="287" r:id="rId23"/>
    <p:sldId id="288" r:id="rId24"/>
    <p:sldId id="289" r:id="rId25"/>
    <p:sldId id="283" r:id="rId26"/>
    <p:sldId id="284" r:id="rId27"/>
    <p:sldId id="285" r:id="rId28"/>
    <p:sldId id="286" r:id="rId29"/>
    <p:sldId id="256" r:id="rId30"/>
    <p:sldId id="300" r:id="rId31"/>
    <p:sldId id="301" r:id="rId32"/>
    <p:sldId id="290" r:id="rId33"/>
    <p:sldId id="291" r:id="rId34"/>
    <p:sldId id="293" r:id="rId35"/>
    <p:sldId id="294" r:id="rId36"/>
    <p:sldId id="298" r:id="rId37"/>
    <p:sldId id="299" r:id="rId38"/>
    <p:sldId id="297" r:id="rId39"/>
    <p:sldId id="29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9063" autoAdjust="0"/>
  </p:normalViewPr>
  <p:slideViewPr>
    <p:cSldViewPr>
      <p:cViewPr varScale="1">
        <p:scale>
          <a:sx n="79" d="100"/>
          <a:sy n="79" d="100"/>
        </p:scale>
        <p:origin x="254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7" d="100"/>
          <a:sy n="117" d="100"/>
        </p:scale>
        <p:origin x="1530" y="-18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2CEFC2-92FA-26DA-A730-F99B021E64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11803-0896-AE1C-DF01-AD0FFBEA23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6CFE1E-9A6E-824A-B946-11737B0261C2}" type="datetimeFigureOut">
              <a:rPr lang="en-GB"/>
              <a:pPr>
                <a:defRPr/>
              </a:pPr>
              <a:t>03/10/2022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87ED2-B9F0-8009-7BAF-92CA5CCD1C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CBF10-9611-DB46-5828-377F27A1FF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594ACE-3D66-1248-B131-12FBC058C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C04E6C-91EB-7A50-C822-E23CE07930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8BBF8-B5E4-4546-1261-7A7DD7E807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C569AF-B865-DD41-88C5-037256EA27DC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7EC0B8C-7091-CF0D-7711-0057470D82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E1D515-CC09-24BD-8A31-FC40C866D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868FF-0C13-B32B-23FA-D410C5C8E0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C8EF0-9ACD-68E3-E493-05A7A006B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56899C-A1D6-9948-B332-9E59AD06D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-languages.org.uk/product-category/membership/individual/student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091569B-A489-B85B-F442-26F4566B0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1166EAB-E3CE-9B34-7BAB-914B62733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64F4D49-C76B-6014-C1BA-2A365DDC9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143E77-C577-AA42-9B88-AFABCD9BA21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326B3138-D6F4-A9D1-B2D4-AD65C0A29A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78A3A9B-5DDF-802B-B156-195CC0D90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E242B1E-A49F-66D5-D654-EB2ED2D9D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78DF29-B1BF-AB4D-BA05-7DA79CA48A2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72D86439-F389-C1DA-E48D-A196F8707E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5890825-C8F7-601F-2853-81970D645F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7F7F7F"/>
                </a:solidFill>
              </a:rPr>
              <a:t>In 202s Language World is called ‘Languages for Social Justice’ and is in March. </a:t>
            </a: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384FBCF-66E9-9DDD-8A0D-56A7E375E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00EB6-B28B-6348-9C1E-F1CD11960B6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A00BE76B-33FE-F32E-5B17-6B49B28F83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5778331-6FE6-D83B-67A6-2BAF823A3B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Because you are special to the community!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000000"/>
                </a:solidFill>
              </a:rPr>
              <a:t> </a:t>
            </a:r>
            <a:r>
              <a:rPr lang="en-GB" altLang="en-US">
                <a:solidFill>
                  <a:srgbClr val="1155CC"/>
                </a:solidFill>
                <a:hlinkClick r:id="rId3"/>
              </a:rPr>
              <a:t>https://www.all-languages.org.uk/product-category/membership/individual/student/</a:t>
            </a: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538DA1F-5336-21A1-BE1F-A9249DFF5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26C61A-A039-2040-8B19-3021685E604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899C-A1D6-9948-B332-9E59AD06DC4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463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899C-A1D6-9948-B332-9E59AD06DC4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053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899C-A1D6-9948-B332-9E59AD06DC4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784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899C-A1D6-9948-B332-9E59AD06DC4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286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75801" y="4723494"/>
            <a:ext cx="5409562" cy="44725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75801" y="4723494"/>
            <a:ext cx="5409562" cy="44725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52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899C-A1D6-9948-B332-9E59AD06DC4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3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726F86-129A-9E09-37FD-9F8BB9B13F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C2AB15-2B04-5B0A-9265-764E6463A9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Please feel free to elaborate on any of these points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CE75590-5235-A4E6-94C5-D30B55DC2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3D094A-F6B4-9646-B0CA-BF93EAA97B9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899C-A1D6-9948-B332-9E59AD06DC4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8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8FDFED2-C1F5-A457-EC6C-A103575C5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4381B74-2024-AACA-7D13-0EEC29572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Examples: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ALL local events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Working with DfEE and national bodies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ALLNet and website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Previous Erasmus+ projects: THE LANGUAGE MAGICIAN, ELAPSE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Current Erasmus+ project : GRAIL KNIGHTS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Events on website are listed here: https://www.all-languages.org.uk/calendar_events/events/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ALL members can get involved in running training through local events, and can suggest articles blogs etc. for publication through info@all-languages.org.uk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961CC22-C534-3E7B-F055-A8A01F196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A8E996-879E-3E40-BF86-2F77C2F6713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E5E8520-1AD4-9E84-5DE2-D7AFB4E12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48DDCF5-0AF2-294A-8667-97D8254B1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E091394-2DAD-53D5-177C-0B00B8FB4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0FBD80-4D16-0645-BF80-CE4F5554B66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117D293-6F2F-A6DE-DE91-32CE67E76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FA4822-9739-4F4D-BECC-5E3EC9163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6096432-660F-17DA-FA34-3F16702B9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42DD17-3732-D443-8C9A-C4FD0C9DADE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9831037-FDDC-8E4D-8B02-69C5E2904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C4CA499-ECB2-A618-BE07-55815DAAB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NB Some areas are only available to ALL members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4757CFA-6879-99A4-ABE7-595F5BA7E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AA43DE-96CA-C34F-B245-D711030D512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6A24CC4-7C28-7DE0-4C69-ABD19F7C4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AA842A0-354A-E835-02C3-E84995557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This area is highly relevant to trainees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92599BC-088B-E078-6E97-F132A9A2E8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4F7C95-BF69-3D4E-B034-53266F54D8F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3CCD1DE-2782-4A0A-0633-A9E5CCF0E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427CF7D-762A-676C-D6AC-CF67E1E6D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Article from practising teachers 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C4F476E-A1C2-3D0B-E375-0D6A73EA5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A97F29-0948-5E43-AB21-E0E4D78FE2A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A45CE70-7EA4-65DD-588C-E39574F82E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A678A10-3AFE-62E0-1501-D2653F33B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You might remind of the risk of getting isolated professionally once the training year is over </a:t>
            </a: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1A74806-F07E-E30B-E010-2924F8D2B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44CF4F-8DBF-0840-96FB-51C611115AE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60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59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409575"/>
            <a:ext cx="1795462" cy="6084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5450" y="409575"/>
            <a:ext cx="5237163" cy="6084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01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02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713" y="2249488"/>
            <a:ext cx="2274887" cy="424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2249488"/>
            <a:ext cx="2276475" cy="424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92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4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9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5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98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18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E1820B37-068E-0C69-ED5A-05A7204A7E07}"/>
              </a:ext>
            </a:extLst>
          </p:cNvPr>
          <p:cNvCxnSpPr/>
          <p:nvPr userDrawn="1"/>
        </p:nvCxnSpPr>
        <p:spPr>
          <a:xfrm>
            <a:off x="2260600" y="2249488"/>
            <a:ext cx="3014663" cy="0"/>
          </a:xfrm>
          <a:prstGeom prst="line">
            <a:avLst/>
          </a:prstGeom>
          <a:ln>
            <a:solidFill>
              <a:srgbClr val="1E22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BABD424-852D-6BF0-00BD-2353E88B7F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95450" y="409575"/>
            <a:ext cx="2260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2239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02A11C9-370C-FBFE-8DCE-A4AB7F671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176713" y="2249488"/>
            <a:ext cx="4703762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223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32" r:id="rId3"/>
    <p:sldLayoutId id="2147483833" r:id="rId4"/>
    <p:sldLayoutId id="2147483834" r:id="rId5"/>
    <p:sldLayoutId id="2147483835" r:id="rId6"/>
    <p:sldLayoutId id="2147483842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592138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505150"/>
          </a:solidFill>
          <a:latin typeface="+mj-lt"/>
          <a:ea typeface="+mj-ea"/>
          <a:cs typeface="+mj-cs"/>
        </a:defRPr>
      </a:lvl1pPr>
      <a:lvl2pPr algn="l" defTabSz="592138" rtl="0" eaLnBrk="0" fontAlgn="base" hangingPunct="0">
        <a:spcBef>
          <a:spcPct val="0"/>
        </a:spcBef>
        <a:spcAft>
          <a:spcPct val="0"/>
        </a:spcAft>
        <a:defRPr sz="3800">
          <a:solidFill>
            <a:srgbClr val="505150"/>
          </a:solidFill>
          <a:latin typeface="Calibri" panose="020F0502020204030204" pitchFamily="34" charset="0"/>
        </a:defRPr>
      </a:lvl2pPr>
      <a:lvl3pPr algn="l" defTabSz="592138" rtl="0" eaLnBrk="0" fontAlgn="base" hangingPunct="0">
        <a:spcBef>
          <a:spcPct val="0"/>
        </a:spcBef>
        <a:spcAft>
          <a:spcPct val="0"/>
        </a:spcAft>
        <a:defRPr sz="3800">
          <a:solidFill>
            <a:srgbClr val="505150"/>
          </a:solidFill>
          <a:latin typeface="Calibri" panose="020F0502020204030204" pitchFamily="34" charset="0"/>
        </a:defRPr>
      </a:lvl3pPr>
      <a:lvl4pPr algn="l" defTabSz="592138" rtl="0" eaLnBrk="0" fontAlgn="base" hangingPunct="0">
        <a:spcBef>
          <a:spcPct val="0"/>
        </a:spcBef>
        <a:spcAft>
          <a:spcPct val="0"/>
        </a:spcAft>
        <a:defRPr sz="3800">
          <a:solidFill>
            <a:srgbClr val="505150"/>
          </a:solidFill>
          <a:latin typeface="Calibri" panose="020F0502020204030204" pitchFamily="34" charset="0"/>
        </a:defRPr>
      </a:lvl4pPr>
      <a:lvl5pPr algn="l" defTabSz="592138" rtl="0" eaLnBrk="0" fontAlgn="base" hangingPunct="0">
        <a:spcBef>
          <a:spcPct val="0"/>
        </a:spcBef>
        <a:spcAft>
          <a:spcPct val="0"/>
        </a:spcAft>
        <a:defRPr sz="3800">
          <a:solidFill>
            <a:srgbClr val="505150"/>
          </a:solidFill>
          <a:latin typeface="Calibri" panose="020F0502020204030204" pitchFamily="34" charset="0"/>
        </a:defRPr>
      </a:lvl5pPr>
      <a:lvl6pPr marL="457200" algn="l" defTabSz="592138" rtl="0" fontAlgn="base">
        <a:spcBef>
          <a:spcPct val="0"/>
        </a:spcBef>
        <a:spcAft>
          <a:spcPct val="0"/>
        </a:spcAft>
        <a:defRPr sz="3800">
          <a:solidFill>
            <a:srgbClr val="505150"/>
          </a:solidFill>
          <a:latin typeface="Calibri" panose="020F0502020204030204" pitchFamily="34" charset="0"/>
        </a:defRPr>
      </a:lvl6pPr>
      <a:lvl7pPr marL="914400" algn="l" defTabSz="592138" rtl="0" fontAlgn="base">
        <a:spcBef>
          <a:spcPct val="0"/>
        </a:spcBef>
        <a:spcAft>
          <a:spcPct val="0"/>
        </a:spcAft>
        <a:defRPr sz="3800">
          <a:solidFill>
            <a:srgbClr val="505150"/>
          </a:solidFill>
          <a:latin typeface="Calibri" panose="020F0502020204030204" pitchFamily="34" charset="0"/>
        </a:defRPr>
      </a:lvl7pPr>
      <a:lvl8pPr marL="1371600" algn="l" defTabSz="592138" rtl="0" fontAlgn="base">
        <a:spcBef>
          <a:spcPct val="0"/>
        </a:spcBef>
        <a:spcAft>
          <a:spcPct val="0"/>
        </a:spcAft>
        <a:defRPr sz="3800">
          <a:solidFill>
            <a:srgbClr val="505150"/>
          </a:solidFill>
          <a:latin typeface="Calibri" panose="020F0502020204030204" pitchFamily="34" charset="0"/>
        </a:defRPr>
      </a:lvl8pPr>
      <a:lvl9pPr marL="1828800" algn="l" defTabSz="592138" rtl="0" fontAlgn="base">
        <a:spcBef>
          <a:spcPct val="0"/>
        </a:spcBef>
        <a:spcAft>
          <a:spcPct val="0"/>
        </a:spcAft>
        <a:defRPr sz="3800">
          <a:solidFill>
            <a:srgbClr val="505150"/>
          </a:solidFill>
          <a:latin typeface="Calibri" panose="020F0502020204030204" pitchFamily="34" charset="0"/>
        </a:defRPr>
      </a:lvl9pPr>
    </p:titleStyle>
    <p:bodyStyle>
      <a:lvl1pPr marL="442913" indent="-442913" algn="l" defTabSz="592138" rtl="0" eaLnBrk="0" fontAlgn="base" hangingPunct="0">
        <a:spcBef>
          <a:spcPct val="20000"/>
        </a:spcBef>
        <a:spcAft>
          <a:spcPct val="0"/>
        </a:spcAft>
        <a:buClr>
          <a:srgbClr val="AD1221"/>
        </a:buClr>
        <a:buFont typeface="Arial" panose="020B0604020202020204" pitchFamily="34" charset="0"/>
        <a:buChar char="•"/>
        <a:defRPr sz="3000" kern="1200">
          <a:solidFill>
            <a:srgbClr val="505150"/>
          </a:solidFill>
          <a:latin typeface="+mn-lt"/>
          <a:ea typeface="+mn-ea"/>
          <a:cs typeface="+mn-cs"/>
        </a:defRPr>
      </a:lvl1pPr>
      <a:lvl2pPr marL="962025" indent="-369888" algn="l" defTabSz="592138" rtl="0" eaLnBrk="0" fontAlgn="base" hangingPunct="0">
        <a:spcBef>
          <a:spcPct val="20000"/>
        </a:spcBef>
        <a:spcAft>
          <a:spcPct val="0"/>
        </a:spcAft>
        <a:buClr>
          <a:srgbClr val="AD1221"/>
        </a:buClr>
        <a:buFont typeface="Arial" panose="020B0604020202020204" pitchFamily="34" charset="0"/>
        <a:buChar char="–"/>
        <a:defRPr sz="2800" kern="1200">
          <a:solidFill>
            <a:srgbClr val="505150"/>
          </a:solidFill>
          <a:latin typeface="+mn-lt"/>
          <a:ea typeface="+mn-ea"/>
          <a:cs typeface="+mn-cs"/>
        </a:defRPr>
      </a:lvl2pPr>
      <a:lvl3pPr marL="1479550" indent="-295275" algn="l" defTabSz="592138" rtl="0" eaLnBrk="0" fontAlgn="base" hangingPunct="0">
        <a:spcBef>
          <a:spcPct val="20000"/>
        </a:spcBef>
        <a:spcAft>
          <a:spcPct val="0"/>
        </a:spcAft>
        <a:buClr>
          <a:srgbClr val="AD1221"/>
        </a:buClr>
        <a:buFont typeface="Arial" panose="020B0604020202020204" pitchFamily="34" charset="0"/>
        <a:buChar char="•"/>
        <a:defRPr sz="2600" kern="1200">
          <a:solidFill>
            <a:srgbClr val="505150"/>
          </a:solidFill>
          <a:latin typeface="+mn-lt"/>
          <a:ea typeface="+mn-ea"/>
          <a:cs typeface="+mn-cs"/>
        </a:defRPr>
      </a:lvl3pPr>
      <a:lvl4pPr marL="2073275" indent="-295275" algn="l" defTabSz="592138" rtl="0" eaLnBrk="0" fontAlgn="base" hangingPunct="0">
        <a:spcBef>
          <a:spcPct val="20000"/>
        </a:spcBef>
        <a:spcAft>
          <a:spcPct val="0"/>
        </a:spcAft>
        <a:buClr>
          <a:srgbClr val="AD1221"/>
        </a:buClr>
        <a:buFont typeface="Arial" panose="020B0604020202020204" pitchFamily="34" charset="0"/>
        <a:buChar char="–"/>
        <a:defRPr sz="2500" kern="1200">
          <a:solidFill>
            <a:srgbClr val="505150"/>
          </a:solidFill>
          <a:latin typeface="+mn-lt"/>
          <a:ea typeface="+mn-ea"/>
          <a:cs typeface="+mn-cs"/>
        </a:defRPr>
      </a:lvl4pPr>
      <a:lvl5pPr marL="2665413" indent="-295275" algn="l" defTabSz="592138" rtl="0" eaLnBrk="0" fontAlgn="base" hangingPunct="0">
        <a:spcBef>
          <a:spcPct val="20000"/>
        </a:spcBef>
        <a:spcAft>
          <a:spcPct val="0"/>
        </a:spcAft>
        <a:buClr>
          <a:srgbClr val="AD1221"/>
        </a:buClr>
        <a:buFont typeface="Arial" panose="020B0604020202020204" pitchFamily="34" charset="0"/>
        <a:buChar char="»"/>
        <a:defRPr sz="2500" kern="1200">
          <a:solidFill>
            <a:srgbClr val="5051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show.paperform.co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A30077-1689-45F6-933F-093003BA4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516" y="732197"/>
            <a:ext cx="6453187" cy="1082675"/>
          </a:xfrm>
        </p:spPr>
        <p:txBody>
          <a:bodyPr/>
          <a:lstStyle/>
          <a:p>
            <a:pPr eaLnBrk="1" hangingPunct="1"/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Welcome to the world of Language Teaching!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D2CD182B-EDE0-28F7-7303-43EA50C3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3806910"/>
            <a:ext cx="6858000" cy="16557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ALL London Trainee Teacher Event</a:t>
            </a:r>
          </a:p>
          <a:p>
            <a:pPr eaLnBrk="1" hangingPunct="1"/>
            <a:r>
              <a:rPr lang="en-US" altLang="en-US" sz="2800" dirty="0"/>
              <a:t>hosted by King’s College London</a:t>
            </a:r>
          </a:p>
          <a:p>
            <a:pPr eaLnBrk="1" hangingPunct="1"/>
            <a:r>
              <a:rPr lang="en-US" altLang="en-US" sz="2800" dirty="0"/>
              <a:t>October 2022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7924ED56-4224-8522-F3CD-D2F7B26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043" y="1814872"/>
            <a:ext cx="1944414" cy="19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ALL London - Home | Facebook">
            <a:extLst>
              <a:ext uri="{FF2B5EF4-FFF2-40B4-BE49-F238E27FC236}">
                <a16:creationId xmlns:a16="http://schemas.microsoft.com/office/drawing/2014/main" id="{F01F9901-57B1-045C-51D6-B9AC015C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46" y="5502343"/>
            <a:ext cx="3572892" cy="13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522B2E7A-C441-2C06-42C6-FA3D602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674" y="5502343"/>
            <a:ext cx="1726670" cy="13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5FB4690-5FC3-12F0-17A0-AA3ECCE0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416FF0A-C7CF-5796-479B-D0689DA4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2532" name="Picture 3">
            <a:hlinkClick r:id="rId2"/>
            <a:extLst>
              <a:ext uri="{FF2B5EF4-FFF2-40B4-BE49-F238E27FC236}">
                <a16:creationId xmlns:a16="http://schemas.microsoft.com/office/drawing/2014/main" id="{3D0575C4-90F7-6489-8270-970DBC3E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8B5FE64-059B-88DA-FDAD-9AB694EC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1138F67-2A40-AF61-AD77-AE466D3B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3556" name="Picture 3">
            <a:hlinkClick r:id="rId3"/>
            <a:extLst>
              <a:ext uri="{FF2B5EF4-FFF2-40B4-BE49-F238E27FC236}">
                <a16:creationId xmlns:a16="http://schemas.microsoft.com/office/drawing/2014/main" id="{9DED1167-FD97-70F0-8A41-7620EB6B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975" y="260350"/>
            <a:ext cx="71056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4C26956E-9466-FCFE-49B0-A6F0CED8A40F}"/>
              </a:ext>
            </a:extLst>
          </p:cNvPr>
          <p:cNvSpPr/>
          <p:nvPr/>
        </p:nvSpPr>
        <p:spPr>
          <a:xfrm>
            <a:off x="1258888" y="2205038"/>
            <a:ext cx="576262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DDE441F-9984-57F0-972B-BE57F373BB04}"/>
              </a:ext>
            </a:extLst>
          </p:cNvPr>
          <p:cNvSpPr/>
          <p:nvPr/>
        </p:nvSpPr>
        <p:spPr>
          <a:xfrm>
            <a:off x="1258888" y="2552700"/>
            <a:ext cx="576262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5E83989-B8E7-5120-0B43-895DAA61A343}"/>
              </a:ext>
            </a:extLst>
          </p:cNvPr>
          <p:cNvSpPr/>
          <p:nvPr/>
        </p:nvSpPr>
        <p:spPr>
          <a:xfrm>
            <a:off x="1270000" y="2921000"/>
            <a:ext cx="576263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0DE6CDE-1E38-17A0-BED3-43CAF1DD294F}"/>
              </a:ext>
            </a:extLst>
          </p:cNvPr>
          <p:cNvSpPr/>
          <p:nvPr/>
        </p:nvSpPr>
        <p:spPr>
          <a:xfrm>
            <a:off x="1258888" y="3303588"/>
            <a:ext cx="576262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C38E8F1-E4D8-EA3F-F6DF-A08E2543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0E526E9-2592-3604-C08B-7D3F054B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5604" name="Picture 3">
            <a:hlinkClick r:id="rId3"/>
            <a:extLst>
              <a:ext uri="{FF2B5EF4-FFF2-40B4-BE49-F238E27FC236}">
                <a16:creationId xmlns:a16="http://schemas.microsoft.com/office/drawing/2014/main" id="{175D7D93-FAA5-6D94-BBCE-54602651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115888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74F7036-D3EF-66B1-7260-EED029B6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409575"/>
            <a:ext cx="4756150" cy="1727200"/>
          </a:xfrm>
        </p:spPr>
        <p:txBody>
          <a:bodyPr/>
          <a:lstStyle/>
          <a:p>
            <a:r>
              <a:rPr lang="en-GB" altLang="en-US"/>
              <a:t>Languages Today magazine 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369CBC5-9207-052E-9F5A-599E7987B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375" y="2249488"/>
            <a:ext cx="4975225" cy="4244975"/>
          </a:xfrm>
        </p:spPr>
        <p:txBody>
          <a:bodyPr/>
          <a:lstStyle/>
          <a:p>
            <a:r>
              <a:rPr lang="en-GB" altLang="en-US"/>
              <a:t>Your termly glossy </a:t>
            </a:r>
          </a:p>
          <a:p>
            <a:r>
              <a:rPr lang="en-GB" altLang="en-US"/>
              <a:t>See a sampler here:</a:t>
            </a:r>
          </a:p>
          <a:p>
            <a:r>
              <a:rPr lang="en-GB" altLang="en-US">
                <a:hlinkClick r:id="rId2"/>
              </a:rPr>
              <a:t>https://www.all-languages.org.uk/product/languages-today-spring-summer-2021-digital-sample/</a:t>
            </a:r>
            <a:r>
              <a:rPr lang="en-GB" altLang="en-US"/>
              <a:t> 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6827AC8E-D66A-8CB5-EA83-4968CEA81F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1600" y="2543175"/>
            <a:ext cx="2428875" cy="34417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FD60777-3598-32F3-BD5B-BC94956318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2275" y="260350"/>
            <a:ext cx="4959350" cy="1152525"/>
          </a:xfrm>
        </p:spPr>
        <p:txBody>
          <a:bodyPr tIns="51204"/>
          <a:lstStyle/>
          <a:p>
            <a:pPr eaLnBrk="1" hangingPunct="1"/>
            <a:r>
              <a:rPr lang="en-GB" altLang="en-US"/>
              <a:t>Why join ALL?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70C4680-31E1-38C1-C925-4916EA1BF6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6375" y="1196975"/>
            <a:ext cx="7488238" cy="5472113"/>
          </a:xfrm>
        </p:spPr>
        <p:txBody>
          <a:bodyPr tIns="51204"/>
          <a:lstStyle/>
          <a:p>
            <a:pPr marL="0" indent="0" defTabSz="622300" eaLnBrk="1" hangingPunct="1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200" b="1">
                <a:solidFill>
                  <a:srgbClr val="7F7F7F"/>
                </a:solidFill>
              </a:rPr>
              <a:t>- To be well informed: </a:t>
            </a:r>
            <a:r>
              <a:rPr lang="en-GB" altLang="en-US" sz="2200">
                <a:solidFill>
                  <a:srgbClr val="7F7F7F"/>
                </a:solidFill>
              </a:rPr>
              <a:t>Up to date with news and developments from the world of languages through our magazine, journals and e-newsletter. </a:t>
            </a:r>
          </a:p>
          <a:p>
            <a:pPr marL="0" indent="0" defTabSz="622300" eaLnBrk="1" hangingPunct="1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200" b="1">
                <a:solidFill>
                  <a:srgbClr val="7F7F7F"/>
                </a:solidFill>
              </a:rPr>
              <a:t>- To be adaptable: </a:t>
            </a:r>
            <a:r>
              <a:rPr lang="en-GB" altLang="en-US" sz="2200">
                <a:solidFill>
                  <a:srgbClr val="7F7F7F"/>
                </a:solidFill>
              </a:rPr>
              <a:t>Discovering and applying new teaching methods, resources and technologies, from other teachers eager to share their practice.</a:t>
            </a:r>
          </a:p>
          <a:p>
            <a:pPr marL="0" indent="0" defTabSz="622300" eaLnBrk="1" hangingPunct="1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200" b="1">
                <a:solidFill>
                  <a:srgbClr val="7F7F7F"/>
                </a:solidFill>
              </a:rPr>
              <a:t>To be proactive: </a:t>
            </a:r>
            <a:r>
              <a:rPr lang="en-GB" altLang="en-US" sz="2200">
                <a:solidFill>
                  <a:srgbClr val="7F7F7F"/>
                </a:solidFill>
              </a:rPr>
              <a:t>Taking control of your own professional development, and taking advantage of the many training events on offer. </a:t>
            </a:r>
          </a:p>
          <a:p>
            <a:pPr marL="0" indent="0" defTabSz="622300" eaLnBrk="1" hangingPunct="1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200" b="1">
                <a:solidFill>
                  <a:srgbClr val="7F7F7F"/>
                </a:solidFill>
              </a:rPr>
              <a:t>- To be networked: </a:t>
            </a:r>
            <a:r>
              <a:rPr lang="en-GB" altLang="en-US" sz="2200">
                <a:solidFill>
                  <a:srgbClr val="7F7F7F"/>
                </a:solidFill>
              </a:rPr>
              <a:t>Part of the national community of language teachers, sharing support and encouragement. </a:t>
            </a:r>
          </a:p>
          <a:p>
            <a:pPr marL="0" indent="0" defTabSz="622300" eaLnBrk="1" hangingPunct="1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200" b="1">
                <a:solidFill>
                  <a:srgbClr val="7F7F7F"/>
                </a:solidFill>
              </a:rPr>
              <a:t>- To be motivated: </a:t>
            </a:r>
            <a:r>
              <a:rPr lang="en-GB" altLang="en-US" sz="2200">
                <a:solidFill>
                  <a:srgbClr val="7F7F7F"/>
                </a:solidFill>
              </a:rPr>
              <a:t>With regular boosts of ideas and inspiration, keeping you on the top of your game, and reminding you why you became a teacher!</a:t>
            </a:r>
          </a:p>
          <a:p>
            <a:pPr marL="0" indent="0" defTabSz="622300" eaLnBrk="1" hangingPunct="1">
              <a:buClr>
                <a:srgbClr val="0092D2"/>
              </a:buClr>
              <a:buFont typeface="Arial" panose="020B0604020202020204" pitchFamily="34" charset="0"/>
              <a:buNone/>
            </a:pPr>
            <a:endParaRPr lang="en-GB" altLang="en-US" sz="2200"/>
          </a:p>
        </p:txBody>
      </p:sp>
      <p:sp>
        <p:nvSpPr>
          <p:cNvPr id="28676" name="TextBox 1">
            <a:extLst>
              <a:ext uri="{FF2B5EF4-FFF2-40B4-BE49-F238E27FC236}">
                <a16:creationId xmlns:a16="http://schemas.microsoft.com/office/drawing/2014/main" id="{9C258039-04CF-A2A3-2468-50CD07CC1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237288"/>
            <a:ext cx="489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ESPECIALLY IMPORTANT POST-TRAINING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8ECD576-86EC-60B8-CB9C-C468F6C9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409575"/>
            <a:ext cx="5540375" cy="1727200"/>
          </a:xfrm>
        </p:spPr>
        <p:txBody>
          <a:bodyPr/>
          <a:lstStyle/>
          <a:p>
            <a:r>
              <a:rPr lang="en-GB" altLang="en-US"/>
              <a:t>Events announced in weekly ALLNet email to members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5A7B00BA-591E-F952-64D9-F9804E45B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2249488"/>
            <a:ext cx="7332662" cy="4244975"/>
          </a:xfrm>
        </p:spPr>
        <p:txBody>
          <a:bodyPr/>
          <a:lstStyle/>
          <a:p>
            <a:r>
              <a:rPr lang="en-GB" altLang="en-US"/>
              <a:t>ALL Local group events </a:t>
            </a:r>
          </a:p>
          <a:p>
            <a:pPr lvl="1"/>
            <a:r>
              <a:rPr lang="en-GB" altLang="en-US"/>
              <a:t>in Primary Hubs </a:t>
            </a:r>
          </a:p>
          <a:p>
            <a:pPr lvl="1"/>
            <a:r>
              <a:rPr lang="en-GB" altLang="en-US"/>
              <a:t>in Networks and Branches </a:t>
            </a:r>
          </a:p>
          <a:p>
            <a:r>
              <a:rPr lang="en-GB" altLang="en-US"/>
              <a:t>Large programme of online events and recordings </a:t>
            </a:r>
          </a:p>
          <a:p>
            <a:pPr lvl="1"/>
            <a:r>
              <a:rPr lang="en-GB" altLang="en-US"/>
              <a:t>including monthly social webinars for trainees and ECTs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93D3BE7-7A3B-4B19-2DBA-C7DEFDDC12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5175250" cy="1152525"/>
          </a:xfrm>
          <a:noFill/>
        </p:spPr>
        <p:txBody>
          <a:bodyPr tIns="51204"/>
          <a:lstStyle/>
          <a:p>
            <a:r>
              <a:rPr lang="en-GB" altLang="en-US" dirty="0"/>
              <a:t>LLJ and resources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9AEAAC91-466F-3F3D-3E5E-02ACE377DE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6375" y="1196975"/>
            <a:ext cx="5759921" cy="5472113"/>
          </a:xfrm>
        </p:spPr>
        <p:txBody>
          <a:bodyPr tIns="51204"/>
          <a:lstStyle/>
          <a:p>
            <a:pPr marL="0" indent="0" defTabSz="622300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400" b="1" dirty="0"/>
              <a:t>Language Learning Journal </a:t>
            </a:r>
            <a:r>
              <a:rPr lang="en-GB" altLang="en-US" sz="2400" dirty="0"/>
              <a:t>is ALL’s flagship research publication, essential for your essay-writing and research; you get free access as a member</a:t>
            </a:r>
          </a:p>
          <a:p>
            <a:pPr marL="0" indent="0" defTabSz="622300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400" dirty="0">
                <a:hlinkClick r:id="rId2"/>
              </a:rPr>
              <a:t>https://www.all-languages.org.uk/research-practice/language-learning-journal-llj/</a:t>
            </a:r>
            <a:endParaRPr lang="en-GB" altLang="en-US" sz="2400" dirty="0"/>
          </a:p>
          <a:p>
            <a:pPr marL="0" indent="0" defTabSz="622300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400" b="1" dirty="0"/>
              <a:t>Language Zones </a:t>
            </a:r>
            <a:r>
              <a:rPr lang="en-GB" altLang="en-US" sz="2400" dirty="0"/>
              <a:t>– enjoy and contribute – articles on the Languages you love</a:t>
            </a:r>
          </a:p>
          <a:p>
            <a:pPr marL="0" indent="0" defTabSz="622300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400" dirty="0">
                <a:hlinkClick r:id="rId2"/>
              </a:rPr>
              <a:t>https://www.all-languages.org.uk/research-practice/language-zones/</a:t>
            </a:r>
            <a:endParaRPr lang="en-GB" altLang="en-US" sz="2400" dirty="0"/>
          </a:p>
          <a:p>
            <a:pPr marL="0" indent="0" defTabSz="622300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400" b="1" dirty="0"/>
              <a:t>ALL Literature wiki </a:t>
            </a:r>
            <a:r>
              <a:rPr lang="en-GB" altLang="en-US" sz="2400" dirty="0"/>
              <a:t>– resources from other teachers on the exploitation of authentic texts, and much more!</a:t>
            </a:r>
          </a:p>
          <a:p>
            <a:pPr marL="0" indent="0" defTabSz="622300">
              <a:buClr>
                <a:srgbClr val="0092D2"/>
              </a:buClr>
              <a:buFont typeface="Arial" panose="020B0604020202020204" pitchFamily="34" charset="0"/>
              <a:buNone/>
            </a:pPr>
            <a:r>
              <a:rPr lang="en-GB" altLang="en-US" sz="2400" dirty="0">
                <a:hlinkClick r:id="rId2"/>
              </a:rPr>
              <a:t>http://all-literature.wikidot.com/</a:t>
            </a:r>
            <a:endParaRPr lang="en-GB" altLang="en-US" sz="2400" dirty="0"/>
          </a:p>
        </p:txBody>
      </p:sp>
      <p:pic>
        <p:nvPicPr>
          <p:cNvPr id="32773" name="Picture 5" descr="The Language Learning Journal | Taylor &amp; Francis Online">
            <a:extLst>
              <a:ext uri="{FF2B5EF4-FFF2-40B4-BE49-F238E27FC236}">
                <a16:creationId xmlns:a16="http://schemas.microsoft.com/office/drawing/2014/main" id="{3F26866D-690A-1D1A-FA77-41AD945D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84399"/>
            <a:ext cx="1574571" cy="22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A272428-9003-7F9E-9239-A19C99A0F1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5450" y="409575"/>
            <a:ext cx="4959350" cy="1727200"/>
          </a:xfrm>
        </p:spPr>
        <p:txBody>
          <a:bodyPr tIns="51204"/>
          <a:lstStyle/>
          <a:p>
            <a:pPr eaLnBrk="1" hangingPunct="1"/>
            <a:r>
              <a:rPr lang="en-GB" altLang="en-US"/>
              <a:t>What do members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22806-1D2F-FD81-3093-CF58EF5A81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6375" y="1916113"/>
            <a:ext cx="7059613" cy="4071937"/>
          </a:xfrm>
        </p:spPr>
        <p:txBody>
          <a:bodyPr tIns="51204" rtlCol="0">
            <a:normAutofit lnSpcReduction="10000"/>
          </a:bodyPr>
          <a:lstStyle/>
          <a:p>
            <a:pPr defTabSz="622300" eaLnBrk="1" hangingPunct="1">
              <a:lnSpc>
                <a:spcPct val="80000"/>
              </a:lnSpc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F7F7F"/>
                </a:solidFill>
              </a:rPr>
              <a:t>Languages Today magazine</a:t>
            </a:r>
          </a:p>
          <a:p>
            <a:pPr defTabSz="622300" eaLnBrk="1" hangingPunct="1">
              <a:lnSpc>
                <a:spcPct val="80000"/>
              </a:lnSpc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F7F7F"/>
                </a:solidFill>
              </a:rPr>
              <a:t>Regular e-newsletter - </a:t>
            </a:r>
            <a:r>
              <a:rPr lang="en-GB" altLang="en-US" sz="2800" dirty="0" err="1">
                <a:solidFill>
                  <a:srgbClr val="7F7F7F"/>
                </a:solidFill>
              </a:rPr>
              <a:t>ALLNet</a:t>
            </a:r>
            <a:r>
              <a:rPr lang="en-GB" altLang="en-US" sz="2800" dirty="0">
                <a:solidFill>
                  <a:srgbClr val="7F7F7F"/>
                </a:solidFill>
              </a:rPr>
              <a:t> </a:t>
            </a:r>
          </a:p>
          <a:p>
            <a:pPr defTabSz="622300" eaLnBrk="1" hangingPunct="1">
              <a:lnSpc>
                <a:spcPct val="80000"/>
              </a:lnSpc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F7F7F"/>
                </a:solidFill>
              </a:rPr>
              <a:t>Online access to the members’ area, and electronic issues of journals </a:t>
            </a:r>
          </a:p>
          <a:p>
            <a:pPr defTabSz="622300" eaLnBrk="1" hangingPunct="1">
              <a:lnSpc>
                <a:spcPct val="80000"/>
              </a:lnSpc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F7F7F"/>
                </a:solidFill>
              </a:rPr>
              <a:t>Discounted or free training courses locally and nationally, tailored to your needs</a:t>
            </a:r>
          </a:p>
          <a:p>
            <a:pPr defTabSz="622300" eaLnBrk="1" hangingPunct="1">
              <a:lnSpc>
                <a:spcPct val="80000"/>
              </a:lnSpc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F7F7F"/>
                </a:solidFill>
              </a:rPr>
              <a:t>Great special offers from our Corporate Members</a:t>
            </a:r>
          </a:p>
          <a:p>
            <a:pPr defTabSz="622300" eaLnBrk="1" hangingPunct="1">
              <a:lnSpc>
                <a:spcPct val="80000"/>
              </a:lnSpc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F7F7F"/>
                </a:solidFill>
              </a:rPr>
              <a:t>Discounts on delegate fee to the annual conference, Language World. </a:t>
            </a:r>
          </a:p>
          <a:p>
            <a:pPr defTabSz="622300" eaLnBrk="1" hangingPunct="1">
              <a:lnSpc>
                <a:spcPct val="80000"/>
              </a:lnSpc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F7F7F"/>
                </a:solidFill>
              </a:rPr>
              <a:t>The sense of ‘community’ and friendships. </a:t>
            </a:r>
          </a:p>
          <a:p>
            <a:pPr marL="0" indent="0" defTabSz="622300" eaLnBrk="1" hangingPunct="1">
              <a:lnSpc>
                <a:spcPct val="80000"/>
              </a:lnSpc>
              <a:buClr>
                <a:srgbClr val="376092"/>
              </a:buClr>
              <a:defRPr/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EB1FD-2E52-2F3C-3071-FA455D31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306512"/>
            <a:ext cx="7185025" cy="424497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sz="4400" dirty="0"/>
              <a:t>Special membership rate for trainee teachers and ECTs!</a:t>
            </a:r>
          </a:p>
          <a:p>
            <a:pPr eaLnBrk="1" hangingPunct="1">
              <a:defRPr/>
            </a:pPr>
            <a:r>
              <a:rPr lang="en-GB" sz="4400" dirty="0"/>
              <a:t>£27.50 per year </a:t>
            </a:r>
          </a:p>
          <a:p>
            <a:pPr eaLnBrk="1" hangingPunct="1">
              <a:defRPr/>
            </a:pPr>
            <a:r>
              <a:rPr lang="en-GB" sz="3200" dirty="0"/>
              <a:t>(for the 3 years of training and ECT)</a:t>
            </a:r>
          </a:p>
          <a:p>
            <a:pPr eaLnBrk="1" hangingPunct="1">
              <a:defRPr/>
            </a:pPr>
            <a:r>
              <a:rPr lang="en-GB" sz="2600" dirty="0"/>
              <a:t> </a:t>
            </a:r>
            <a:r>
              <a:rPr lang="en-GB" sz="2600" dirty="0">
                <a:hlinkClick r:id="rId3"/>
              </a:rPr>
              <a:t>https://www.all-languages.org.uk/product-category/membership/individual/student/</a:t>
            </a:r>
            <a:r>
              <a:rPr lang="en-GB" sz="2600" dirty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AF313-2819-05F2-47F0-530E548FE8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6221" y="283220"/>
            <a:ext cx="3884613" cy="1727200"/>
          </a:xfrm>
        </p:spPr>
        <p:txBody>
          <a:bodyPr rtlCol="0">
            <a:noAutofit/>
          </a:bodyPr>
          <a:lstStyle/>
          <a:p>
            <a:pPr defTabSz="592387" eaLnBrk="1" fontAlgn="auto" hangingPunct="1">
              <a:spcAft>
                <a:spcPts val="0"/>
              </a:spcAft>
              <a:defRPr/>
            </a:pPr>
            <a:r>
              <a:rPr lang="en-GB" sz="3807" dirty="0"/>
              <a:t>How do I join ALL?</a:t>
            </a:r>
            <a:endParaRPr lang="en-US" sz="3807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A0830-4FFC-3BFB-57ED-EEA007962F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5656" y="1979905"/>
            <a:ext cx="5257327" cy="4244975"/>
          </a:xfrm>
        </p:spPr>
        <p:txBody>
          <a:bodyPr rtlCol="0">
            <a:normAutofit fontScale="92500" lnSpcReduction="20000"/>
          </a:bodyPr>
          <a:lstStyle/>
          <a:p>
            <a:pPr marL="0" indent="0" defTabSz="592387" eaLnBrk="1" fontAlgn="auto" hangingPunct="1">
              <a:spcAft>
                <a:spcPts val="0"/>
              </a:spcAft>
              <a:buClr>
                <a:srgbClr val="376092"/>
              </a:buClr>
              <a:buFont typeface="Arial"/>
              <a:buChar char="•"/>
              <a:defRPr/>
            </a:pPr>
            <a:r>
              <a:rPr lang="en-GB" altLang="en-US" sz="3046" dirty="0">
                <a:solidFill>
                  <a:srgbClr val="7F7F7F"/>
                </a:solidFill>
              </a:rPr>
              <a:t> </a:t>
            </a:r>
            <a:r>
              <a:rPr lang="en-GB" altLang="en-US" sz="3046" b="1" dirty="0">
                <a:solidFill>
                  <a:srgbClr val="7F7F7F"/>
                </a:solidFill>
              </a:rPr>
              <a:t>Online </a:t>
            </a:r>
            <a:r>
              <a:rPr lang="en-GB" altLang="en-US" sz="3046" dirty="0">
                <a:solidFill>
                  <a:srgbClr val="7F7F7F"/>
                </a:solidFill>
                <a:hlinkClick r:id="rId2"/>
              </a:rPr>
              <a:t>https://www.all-languages.org.uk/join/</a:t>
            </a:r>
            <a:r>
              <a:rPr lang="en-GB" altLang="en-US" sz="3046" dirty="0">
                <a:solidFill>
                  <a:srgbClr val="7F7F7F"/>
                </a:solidFill>
              </a:rPr>
              <a:t>  </a:t>
            </a:r>
          </a:p>
          <a:p>
            <a:pPr marL="0" indent="0" defTabSz="592387" eaLnBrk="1" fontAlgn="auto" hangingPunct="1">
              <a:spcAft>
                <a:spcPts val="0"/>
              </a:spcAft>
              <a:buClr>
                <a:srgbClr val="376092"/>
              </a:buClr>
              <a:buFont typeface="Arial"/>
              <a:buChar char="•"/>
              <a:defRPr/>
            </a:pPr>
            <a:r>
              <a:rPr lang="en-GB" altLang="en-US" sz="3046" dirty="0">
                <a:solidFill>
                  <a:srgbClr val="7F7F7F"/>
                </a:solidFill>
              </a:rPr>
              <a:t> </a:t>
            </a:r>
            <a:r>
              <a:rPr lang="en-GB" altLang="en-US" sz="3046" b="1" dirty="0">
                <a:solidFill>
                  <a:srgbClr val="7F7F7F"/>
                </a:solidFill>
              </a:rPr>
              <a:t>By phone</a:t>
            </a:r>
            <a:r>
              <a:rPr lang="en-GB" altLang="en-US" sz="3046" dirty="0">
                <a:solidFill>
                  <a:srgbClr val="7F7F7F"/>
                </a:solidFill>
              </a:rPr>
              <a:t>   </a:t>
            </a:r>
            <a:r>
              <a:rPr lang="en-US" altLang="en-US" sz="2800" dirty="0">
                <a:solidFill>
                  <a:srgbClr val="767171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767171"/>
                </a:solidFill>
                <a:latin typeface="+mj-lt"/>
              </a:rPr>
              <a:t>1332 227779</a:t>
            </a:r>
            <a:endParaRPr lang="en-GB" altLang="en-US" sz="2800" dirty="0">
              <a:solidFill>
                <a:srgbClr val="7F7F7F"/>
              </a:solidFill>
              <a:latin typeface="+mj-lt"/>
            </a:endParaRPr>
          </a:p>
          <a:p>
            <a:pPr marL="0" indent="0" defTabSz="592387" eaLnBrk="1" fontAlgn="auto" hangingPunct="1">
              <a:spcAft>
                <a:spcPts val="0"/>
              </a:spcAft>
              <a:buClr>
                <a:srgbClr val="376092"/>
              </a:buClr>
              <a:buFont typeface="Arial"/>
              <a:buChar char="•"/>
              <a:defRPr/>
            </a:pPr>
            <a:r>
              <a:rPr lang="en-GB" altLang="en-US" sz="3046" dirty="0">
                <a:solidFill>
                  <a:srgbClr val="7F7F7F"/>
                </a:solidFill>
              </a:rPr>
              <a:t> </a:t>
            </a:r>
            <a:r>
              <a:rPr lang="en-GB" altLang="en-US" sz="3046" b="1" dirty="0">
                <a:solidFill>
                  <a:srgbClr val="7F7F7F"/>
                </a:solidFill>
              </a:rPr>
              <a:t>By email </a:t>
            </a:r>
            <a:r>
              <a:rPr lang="en-GB" altLang="en-US" sz="3046" dirty="0">
                <a:solidFill>
                  <a:srgbClr val="7F7F7F"/>
                </a:solidFill>
              </a:rPr>
              <a:t> </a:t>
            </a:r>
            <a:r>
              <a:rPr lang="en-GB" altLang="en-US" sz="3046" dirty="0">
                <a:solidFill>
                  <a:srgbClr val="7F7F7F"/>
                </a:solidFill>
                <a:hlinkClick r:id="rId2"/>
              </a:rPr>
              <a:t>info@all-languages.org.uk</a:t>
            </a:r>
            <a:endParaRPr lang="en-GB" altLang="en-US" sz="3046" dirty="0">
              <a:solidFill>
                <a:srgbClr val="7F7F7F"/>
              </a:solidFill>
            </a:endParaRPr>
          </a:p>
          <a:p>
            <a:pPr marL="0" indent="0" defTabSz="592387" eaLnBrk="1" fontAlgn="auto" hangingPunct="1">
              <a:spcAft>
                <a:spcPts val="0"/>
              </a:spcAft>
              <a:buClr>
                <a:srgbClr val="376092"/>
              </a:buClr>
              <a:buFont typeface="Arial"/>
              <a:buChar char="•"/>
              <a:defRPr/>
            </a:pPr>
            <a:endParaRPr lang="en-GB" altLang="en-US" sz="3046" dirty="0">
              <a:solidFill>
                <a:srgbClr val="7F7F7F"/>
              </a:solidFill>
            </a:endParaRPr>
          </a:p>
          <a:p>
            <a:pPr marL="0" indent="0" defTabSz="592387" eaLnBrk="1" fontAlgn="auto" hangingPunct="1">
              <a:spcAft>
                <a:spcPts val="0"/>
              </a:spcAft>
              <a:buClr>
                <a:srgbClr val="376092"/>
              </a:buClr>
              <a:buFont typeface="Arial"/>
              <a:buChar char="•"/>
              <a:defRPr/>
            </a:pPr>
            <a:r>
              <a:rPr lang="en-GB" altLang="en-US" sz="3046" dirty="0">
                <a:solidFill>
                  <a:srgbClr val="7F7F7F"/>
                </a:solidFill>
              </a:rPr>
              <a:t>Also follow ALL on </a:t>
            </a:r>
            <a:r>
              <a:rPr lang="en-US" altLang="en-US" sz="3046" dirty="0">
                <a:solidFill>
                  <a:srgbClr val="7F7F7F"/>
                </a:solidFill>
              </a:rPr>
              <a:t>Twitter: @ALL4Language </a:t>
            </a:r>
          </a:p>
          <a:p>
            <a:pPr marL="0" indent="0" defTabSz="592387" eaLnBrk="1" fontAlgn="auto" hangingPunct="1">
              <a:spcAft>
                <a:spcPts val="0"/>
              </a:spcAft>
              <a:buClr>
                <a:srgbClr val="376092"/>
              </a:buClr>
              <a:buFont typeface="Arial"/>
              <a:buChar char="•"/>
              <a:defRPr/>
            </a:pPr>
            <a:r>
              <a:rPr lang="en-US" altLang="en-US" sz="3046" dirty="0">
                <a:solidFill>
                  <a:srgbClr val="7F7F7F"/>
                </a:solidFill>
              </a:rPr>
              <a:t>Or on Facebook: https://www.facebook.com/alllanguages.org.uk</a:t>
            </a:r>
            <a:endParaRPr lang="en-GB" altLang="en-US" sz="3046" dirty="0">
              <a:solidFill>
                <a:srgbClr val="7F7F7F"/>
              </a:solidFill>
            </a:endParaRPr>
          </a:p>
          <a:p>
            <a:pPr marL="0" indent="0" defTabSz="592387" eaLnBrk="1" fontAlgn="auto" hangingPunct="1">
              <a:spcAft>
                <a:spcPts val="0"/>
              </a:spcAft>
              <a:buClr>
                <a:srgbClr val="376092"/>
              </a:buClr>
              <a:buFont typeface="Arial"/>
              <a:buChar char="•"/>
              <a:defRPr/>
            </a:pPr>
            <a:endParaRPr lang="en-US" sz="3046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070130-3F1A-2726-36DE-B5577B18C047}"/>
              </a:ext>
            </a:extLst>
          </p:cNvPr>
          <p:cNvSpPr/>
          <p:nvPr/>
        </p:nvSpPr>
        <p:spPr>
          <a:xfrm>
            <a:off x="5580063" y="1628800"/>
            <a:ext cx="3384425" cy="336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Special promo code for attendees of the ALL London October 2022 Teacher Trainee Event</a:t>
            </a:r>
          </a:p>
          <a:p>
            <a:pPr algn="ctr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ECT10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which is valid until 30</a:t>
            </a:r>
            <a:r>
              <a:rPr lang="en-GB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November 2022.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1580A25-8F2A-7460-383B-F7ED680C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409575"/>
            <a:ext cx="3956050" cy="1727200"/>
          </a:xfrm>
        </p:spPr>
        <p:txBody>
          <a:bodyPr/>
          <a:lstStyle/>
          <a:p>
            <a:pPr eaLnBrk="1" hangingPunct="1"/>
            <a:r>
              <a:rPr lang="en-GB" altLang="en-US"/>
              <a:t>Language teachers</a:t>
            </a:r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FF273C5-BADB-968C-4229-A8E59A1B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2249488"/>
            <a:ext cx="7045325" cy="4244975"/>
          </a:xfrm>
        </p:spPr>
        <p:txBody>
          <a:bodyPr/>
          <a:lstStyle/>
          <a:p>
            <a:pPr eaLnBrk="1" hangingPunct="1"/>
            <a:r>
              <a:rPr lang="en-GB" altLang="en-US"/>
              <a:t>help young people explore languages</a:t>
            </a:r>
          </a:p>
          <a:p>
            <a:pPr eaLnBrk="1" hangingPunct="1"/>
            <a:r>
              <a:rPr lang="en-GB" altLang="en-US"/>
              <a:t>and cultures</a:t>
            </a:r>
          </a:p>
          <a:p>
            <a:pPr eaLnBrk="1" hangingPunct="1"/>
            <a:r>
              <a:rPr lang="en-GB" altLang="en-US"/>
              <a:t>and communication</a:t>
            </a:r>
          </a:p>
          <a:p>
            <a:pPr eaLnBrk="1" hangingPunct="1"/>
            <a:r>
              <a:rPr lang="en-GB" altLang="en-US"/>
              <a:t>and self-expression</a:t>
            </a:r>
          </a:p>
          <a:p>
            <a:pPr eaLnBrk="1" hangingPunct="1"/>
            <a:r>
              <a:rPr lang="en-GB" altLang="en-US"/>
              <a:t>and creativity</a:t>
            </a:r>
          </a:p>
          <a:p>
            <a:pPr eaLnBrk="1" hangingPunct="1"/>
            <a:r>
              <a:rPr lang="en-GB" altLang="en-US"/>
              <a:t>We are unique!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US" altLang="en-US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F5AF9E15-98C8-D7AA-C946-1E423F43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5143500"/>
            <a:ext cx="40163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532DE-7A89-3906-6C25-2DBAD22C7598}"/>
              </a:ext>
            </a:extLst>
          </p:cNvPr>
          <p:cNvSpPr txBox="1">
            <a:spLocks/>
          </p:cNvSpPr>
          <p:nvPr/>
        </p:nvSpPr>
        <p:spPr bwMode="auto">
          <a:xfrm>
            <a:off x="1209654" y="731344"/>
            <a:ext cx="2056905" cy="1514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  <a:lvl2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2pPr>
            <a:lvl3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3pPr>
            <a:lvl4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4pPr>
            <a:lvl5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5pPr>
            <a:lvl6pPr marL="4572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6pPr>
            <a:lvl7pPr marL="9144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7pPr>
            <a:lvl8pPr marL="13716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8pPr>
            <a:lvl9pPr marL="18288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Save the date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E333F9-B6D9-388E-1AD1-55156F493AEE}"/>
              </a:ext>
            </a:extLst>
          </p:cNvPr>
          <p:cNvSpPr/>
          <p:nvPr/>
        </p:nvSpPr>
        <p:spPr>
          <a:xfrm>
            <a:off x="1330407" y="2492896"/>
            <a:ext cx="1815397" cy="3272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b="1" i="0" u="none" strike="noStrike" dirty="0">
                <a:solidFill>
                  <a:schemeClr val="bg1"/>
                </a:solidFill>
                <a:effectLst/>
              </a:rPr>
              <a:t>Making a great start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:  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hlinkClick r:id="rId3"/>
              </a:rPr>
              <a:t>https://www.all-languages.org.uk/student/ect-years/</a:t>
            </a:r>
            <a:endParaRPr lang="en-US" sz="1600" b="0" i="0" u="none" strike="noStrike" dirty="0">
              <a:solidFill>
                <a:schemeClr val="tx1"/>
              </a:solidFill>
              <a:effectLst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Regular ECT/Trainee Teacher Events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See </a:t>
            </a:r>
            <a:r>
              <a:rPr lang="en-US" sz="1600" b="0" i="0" u="none" strike="noStrike" dirty="0" err="1">
                <a:solidFill>
                  <a:schemeClr val="bg1"/>
                </a:solidFill>
                <a:effectLst/>
              </a:rPr>
              <a:t>ALLNet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 or ALL Calendar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834D90-1F7E-98D2-79DB-D63433F66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79" y="3380564"/>
            <a:ext cx="5440957" cy="338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71ABD-E64C-FC63-5D3C-268EF0536E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774" y="242980"/>
            <a:ext cx="5493062" cy="28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A9EC290-AD29-9206-DAD9-D17ECB5C7B9A}"/>
              </a:ext>
            </a:extLst>
          </p:cNvPr>
          <p:cNvSpPr txBox="1">
            <a:spLocks/>
          </p:cNvSpPr>
          <p:nvPr/>
        </p:nvSpPr>
        <p:spPr bwMode="auto">
          <a:xfrm>
            <a:off x="2915816" y="2565400"/>
            <a:ext cx="381260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2239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  <a:lvl2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2pPr>
            <a:lvl3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3pPr>
            <a:lvl4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4pPr>
            <a:lvl5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5pPr>
            <a:lvl6pPr marL="4572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6pPr>
            <a:lvl7pPr marL="9144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7pPr>
            <a:lvl8pPr marL="13716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8pPr>
            <a:lvl9pPr marL="18288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9pPr>
          </a:lstStyle>
          <a:p>
            <a:pPr algn="ctr" defTabSz="592387" eaLnBrk="1" fontAlgn="auto" hangingPunct="1">
              <a:spcAft>
                <a:spcPts val="0"/>
              </a:spcAft>
              <a:defRPr/>
            </a:pPr>
            <a:r>
              <a:rPr lang="en-GB" sz="3807" dirty="0"/>
              <a:t>News from some of our partners</a:t>
            </a:r>
            <a:endParaRPr lang="en-US" sz="3807" dirty="0"/>
          </a:p>
        </p:txBody>
      </p:sp>
      <p:pic>
        <p:nvPicPr>
          <p:cNvPr id="4" name="Picture 6" descr="ALL London - Home | Facebook">
            <a:extLst>
              <a:ext uri="{FF2B5EF4-FFF2-40B4-BE49-F238E27FC236}">
                <a16:creationId xmlns:a16="http://schemas.microsoft.com/office/drawing/2014/main" id="{DBC01D3E-B2F9-3DBF-A790-039E6A6F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46" y="5502343"/>
            <a:ext cx="3572892" cy="13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grass&#10;&#10;Description automatically generated">
            <a:extLst>
              <a:ext uri="{FF2B5EF4-FFF2-40B4-BE49-F238E27FC236}">
                <a16:creationId xmlns:a16="http://schemas.microsoft.com/office/drawing/2014/main" id="{F682CBFA-A23E-7166-D848-4F3A7557B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3B917E85-F329-F451-1F3A-0DFF7411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506A2E-7BF1-972D-ED32-3FA8C18E5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466" y="66567"/>
            <a:ext cx="6086000" cy="67248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F01D0-1641-B9B2-1954-C854942AECAD}"/>
              </a:ext>
            </a:extLst>
          </p:cNvPr>
          <p:cNvSpPr/>
          <p:nvPr/>
        </p:nvSpPr>
        <p:spPr>
          <a:xfrm>
            <a:off x="7365061" y="2636912"/>
            <a:ext cx="1455411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Austrian Day</a:t>
            </a:r>
          </a:p>
          <a:p>
            <a:pPr algn="ctr"/>
            <a:r>
              <a:rPr lang="en-GB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471203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1259632" y="276195"/>
            <a:ext cx="7560518" cy="612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UK-German Connection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i="1" dirty="0">
                <a:solidFill>
                  <a:schemeClr val="dk1"/>
                </a:solidFill>
              </a:rPr>
              <a:t>We are d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edicated to increasing contacts and understanding between young people in the UK and Germany.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0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 offer: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school partnerships: </a:t>
            </a:r>
            <a:endParaRPr lang="en-US" sz="2000" dirty="0"/>
          </a:p>
          <a:p>
            <a:pPr marL="7200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 planning visits</a:t>
            </a:r>
            <a:endParaRPr lang="en-US" sz="2000" dirty="0">
              <a:solidFill>
                <a:schemeClr val="dk1"/>
              </a:solidFill>
            </a:endParaRPr>
          </a:p>
          <a:p>
            <a:pPr marL="7200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First-time taster trips</a:t>
            </a:r>
            <a:endParaRPr lang="en-US" sz="2000" dirty="0"/>
          </a:p>
          <a:p>
            <a:pPr marL="7200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Thematic projects and activities</a:t>
            </a:r>
          </a:p>
          <a:p>
            <a:pPr marL="7200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Bursaries to maintain school partnerships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hlinkClick r:id="rId3"/>
              </a:rPr>
              <a:t>https://ukgermanconnection.org/pp/funding/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</a:rPr>
              <a:t>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artnership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support:</a:t>
            </a:r>
          </a:p>
          <a:p>
            <a:pPr marL="7200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Advisory service</a:t>
            </a:r>
          </a:p>
          <a:p>
            <a:pPr marL="7200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Facilitation of planning discussions</a:t>
            </a:r>
          </a:p>
          <a:p>
            <a:pPr marL="7200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'Café Connect’: virtual cultural exchange for school partnerships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hlinkClick r:id="rId3"/>
              </a:rPr>
              <a:t>https://ukgermanconnection.org/pp/partnerships/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</a:p>
        </p:txBody>
      </p:sp>
      <p:cxnSp>
        <p:nvCxnSpPr>
          <p:cNvPr id="133" name="Google Shape;133;p6"/>
          <p:cNvCxnSpPr>
            <a:cxnSpLocks/>
          </p:cNvCxnSpPr>
          <p:nvPr/>
        </p:nvCxnSpPr>
        <p:spPr>
          <a:xfrm>
            <a:off x="1475656" y="980728"/>
            <a:ext cx="734449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197C6826-6DC7-7D94-65FB-799E93498F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3336975"/>
            <a:ext cx="2032858" cy="171906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FEA30CA-7069-8FDC-0E9C-20D10627F5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369" y="1851996"/>
            <a:ext cx="2479729" cy="14878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1302399" y="114084"/>
            <a:ext cx="7641878" cy="637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UK-German Connection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 offer: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for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20000" lvl="1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 a German teacher at your school</a:t>
            </a:r>
          </a:p>
          <a:p>
            <a:pPr marL="720000" lvl="1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Cultural Exchange Ambassadors: for language assistants</a:t>
            </a:r>
          </a:p>
          <a:p>
            <a:pPr marL="720000" lvl="1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 German P</a:t>
            </a:r>
            <a:r>
              <a:rPr lang="en-US" sz="2000" dirty="0">
                <a:solidFill>
                  <a:schemeClr val="dk1"/>
                </a:solidFill>
              </a:rPr>
              <a:t>upil Course group leader</a:t>
            </a:r>
          </a:p>
          <a:p>
            <a:pPr marL="720000" lvl="1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Pupil exchange with a partner school in NRW or Bavaria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Clr>
                <a:schemeClr val="dk1"/>
              </a:buClr>
              <a:buSzPts val="24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https://ukgermanconnection.org/pp/programmes/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1">
              <a:buClr>
                <a:schemeClr val="dk1"/>
              </a:buClr>
              <a:buSzPts val="2400"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for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people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000" dirty="0"/>
          </a:p>
          <a:p>
            <a:pPr marL="720000" lvl="2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Thematic youth seminars and webinars</a:t>
            </a:r>
          </a:p>
          <a:p>
            <a:pPr marL="720000" lvl="2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Language &amp; culture immersion courses</a:t>
            </a:r>
          </a:p>
          <a:p>
            <a:pPr marL="720000" lvl="2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Café Connect: moderated virtual exchange</a:t>
            </a:r>
          </a:p>
          <a:p>
            <a:pPr marL="720000" lvl="2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UK-German Youth Council</a:t>
            </a:r>
          </a:p>
          <a:p>
            <a:pPr marL="720000" lvl="2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Still &amp; Sparkling UK-German youth newsletter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hlinkClick r:id="rId3"/>
              </a:rPr>
              <a:t>https://ukgermanconnection.org/yp/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 dirty="0">
                <a:solidFill>
                  <a:schemeClr val="dk1"/>
                </a:solidFill>
              </a:rPr>
              <a:t>Get in touch: </a:t>
            </a:r>
            <a:r>
              <a:rPr lang="en-US" sz="1900" i="1" dirty="0">
                <a:solidFill>
                  <a:schemeClr val="dk1"/>
                </a:solidFill>
                <a:hlinkClick r:id="rId3"/>
              </a:rPr>
              <a:t>info@ukgermanconnection.org</a:t>
            </a:r>
            <a:r>
              <a:rPr lang="en-US" sz="1900" i="1" dirty="0">
                <a:solidFill>
                  <a:schemeClr val="dk1"/>
                </a:solidFill>
              </a:rPr>
              <a:t> / 020 7824 1570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 dirty="0">
                <a:solidFill>
                  <a:schemeClr val="dk1"/>
                </a:solidFill>
              </a:rPr>
              <a:t>Twitter: @ukgconnection / Facebook: @ukgermanconnection </a:t>
            </a:r>
          </a:p>
        </p:txBody>
      </p:sp>
      <p:cxnSp>
        <p:nvCxnSpPr>
          <p:cNvPr id="133" name="Google Shape;133;p6"/>
          <p:cNvCxnSpPr>
            <a:cxnSpLocks/>
          </p:cNvCxnSpPr>
          <p:nvPr/>
        </p:nvCxnSpPr>
        <p:spPr>
          <a:xfrm>
            <a:off x="1302399" y="1268760"/>
            <a:ext cx="764187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group of people standing in water&#10;&#10;Description automatically generated with medium confidence">
            <a:extLst>
              <a:ext uri="{FF2B5EF4-FFF2-40B4-BE49-F238E27FC236}">
                <a16:creationId xmlns:a16="http://schemas.microsoft.com/office/drawing/2014/main" id="{4505E041-3161-7EAE-06E6-98B47E9BB4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9320" y="3557166"/>
            <a:ext cx="1604197" cy="16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5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C9438AF-9322-ECE0-63D0-745BB120B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1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C36E814-BA64-E42D-A8B9-A4DE36B8F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4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FB3382-F2F6-427F-9C86-6D31EC66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9073FAF-5C70-65C2-AF9B-6CA74BDD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409575"/>
            <a:ext cx="3956050" cy="1727200"/>
          </a:xfrm>
        </p:spPr>
        <p:txBody>
          <a:bodyPr/>
          <a:lstStyle/>
          <a:p>
            <a:pPr eaLnBrk="1" hangingPunct="1"/>
            <a:r>
              <a:rPr lang="en-GB" altLang="en-US"/>
              <a:t>Language teachers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FBB64-06D3-7E13-9DA1-309EEE14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2060575"/>
            <a:ext cx="7045325" cy="4433888"/>
          </a:xfrm>
        </p:spPr>
        <p:txBody>
          <a:bodyPr rtlCol="0">
            <a:normAutofit/>
          </a:bodyPr>
          <a:lstStyle/>
          <a:p>
            <a:pPr marL="457200" indent="-457200" eaLnBrk="1" hangingPunct="1">
              <a:defRPr/>
            </a:pPr>
            <a:r>
              <a:rPr lang="en-GB" dirty="0"/>
              <a:t>need each other</a:t>
            </a:r>
          </a:p>
          <a:p>
            <a:pPr marL="457200" indent="-457200" eaLnBrk="1" hangingPunct="1">
              <a:defRPr/>
            </a:pPr>
            <a:r>
              <a:rPr lang="en-GB" dirty="0"/>
              <a:t>need awareness of professional history and research and examples of </a:t>
            </a:r>
            <a:r>
              <a:rPr lang="en-US" dirty="0"/>
              <a:t>how theory and practice link</a:t>
            </a:r>
            <a:endParaRPr lang="en-GB" dirty="0"/>
          </a:p>
          <a:p>
            <a:pPr marL="457200" indent="-457200" eaLnBrk="1" hangingPunct="1">
              <a:defRPr/>
            </a:pPr>
            <a:r>
              <a:rPr lang="en-GB" dirty="0"/>
              <a:t>need connections to the wider world</a:t>
            </a:r>
          </a:p>
          <a:p>
            <a:pPr marL="457200" indent="-457200" eaLnBrk="1" hangingPunct="1">
              <a:defRPr/>
            </a:pPr>
            <a:r>
              <a:rPr lang="en-GB" dirty="0"/>
              <a:t>need refreshment and opportunities to share </a:t>
            </a:r>
          </a:p>
          <a:p>
            <a:pPr marL="457200" indent="-457200" eaLnBrk="1" hangingPunct="1">
              <a:defRPr/>
            </a:pPr>
            <a:r>
              <a:rPr lang="en-GB" dirty="0"/>
              <a:t>have a home in ALL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C537CFC3-0CFB-2E0E-C525-2D8F356B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084763"/>
            <a:ext cx="19351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98DDA6-1EF4-53E9-04FF-2C0932AB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082668" cy="51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89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EF8D41-CEF0-FF58-97A5-0D7B711CA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8" y="416050"/>
            <a:ext cx="4035926" cy="5690654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1ACB9-A230-C64B-9CE2-50322C2B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26305"/>
            <a:ext cx="4008082" cy="566124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2773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CAC65F-10DB-AA0F-2546-7ACE2DE3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08" y="-8616"/>
            <a:ext cx="5425853" cy="667797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8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49688" y="1685652"/>
            <a:ext cx="2456259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45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4D2643E2-CE36-E0CB-86AE-33487BF1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8142" y="2024777"/>
            <a:ext cx="2450957" cy="24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C992B-F886-CC4C-D84E-5A880B092DA4}"/>
              </a:ext>
            </a:extLst>
          </p:cNvPr>
          <p:cNvSpPr txBox="1"/>
          <p:nvPr/>
        </p:nvSpPr>
        <p:spPr>
          <a:xfrm>
            <a:off x="4433368" y="2706865"/>
            <a:ext cx="4037739" cy="3470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0" i="0" u="none" strike="noStrike">
                <a:effectLst/>
                <a:latin typeface="+mn-lt"/>
              </a:rPr>
              <a:t>The IOE Confucius Institute Annual Conference is on 12th November 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0" i="0" u="none" strike="noStrike">
                <a:effectLst/>
                <a:latin typeface="+mn-lt"/>
                <a:hlinkClick r:id="rId3"/>
              </a:rPr>
              <a:t>https://ci.ioe.ac.uk/annual-chinese-teaching-conference-2/2022-annual-chinese-teaching-conference/</a:t>
            </a:r>
            <a:endParaRPr lang="en-US" sz="2100" b="0" i="0" u="none" strike="noStrike">
              <a:effectLst/>
              <a:latin typeface="+mn-lt"/>
            </a:endParaRP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D21D4699-8B3B-D831-CBB4-E127090F8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220"/>
            <a:ext cx="6300192" cy="7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63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49688" y="1685652"/>
            <a:ext cx="2456259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9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A2FCB152-019C-417A-1A5B-4CB558A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5621" y="2835669"/>
            <a:ext cx="2608049" cy="11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02AD9-FE12-FB9F-EA73-03D838A95E55}"/>
              </a:ext>
            </a:extLst>
          </p:cNvPr>
          <p:cNvSpPr txBox="1"/>
          <p:nvPr/>
        </p:nvSpPr>
        <p:spPr>
          <a:xfrm>
            <a:off x="4264261" y="744469"/>
            <a:ext cx="4315096" cy="5988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442913" indent="-442913" defTabSz="622300" eaLnBrk="1" hangingPunct="1">
              <a:lnSpc>
                <a:spcPct val="12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US" sz="4200" dirty="0">
                <a:solidFill>
                  <a:srgbClr val="7F7F7F"/>
                </a:solidFill>
                <a:latin typeface="+mn-lt"/>
              </a:rPr>
              <a:t>CPD programme for the Arabic Teachers’ Council in London and Southern England.</a:t>
            </a:r>
          </a:p>
          <a:p>
            <a:pPr marL="442913" indent="-442913" defTabSz="622300" eaLnBrk="1" hangingPunct="1">
              <a:lnSpc>
                <a:spcPct val="12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  <a:defRPr/>
            </a:pPr>
            <a:endParaRPr lang="en-US" sz="4200" dirty="0">
              <a:solidFill>
                <a:srgbClr val="7F7F7F"/>
              </a:solidFill>
              <a:latin typeface="+mn-lt"/>
            </a:endParaRPr>
          </a:p>
          <a:p>
            <a:pPr marL="442913" indent="-442913" defTabSz="622300" eaLnBrk="1" hangingPunct="1">
              <a:lnSpc>
                <a:spcPct val="12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US" sz="4200" dirty="0">
                <a:solidFill>
                  <a:srgbClr val="7F7F7F"/>
                </a:solidFill>
                <a:latin typeface="+mn-lt"/>
              </a:rPr>
              <a:t>The Arabic Teachers’ Council will soon share a free booklet; one has games’ templates with instructions and the second has been developed by a primary school teacher and covers a topic with scaffolded activities.</a:t>
            </a:r>
          </a:p>
          <a:p>
            <a:pPr defTabSz="622300" eaLnBrk="1" hangingPunct="1">
              <a:lnSpc>
                <a:spcPct val="120000"/>
              </a:lnSpc>
              <a:spcBef>
                <a:spcPct val="20000"/>
              </a:spcBef>
              <a:buClr>
                <a:srgbClr val="376092"/>
              </a:buClr>
              <a:defRPr/>
            </a:pPr>
            <a:endParaRPr lang="en-US" sz="4200" dirty="0">
              <a:solidFill>
                <a:srgbClr val="7F7F7F"/>
              </a:solidFill>
              <a:latin typeface="+mn-lt"/>
            </a:endParaRPr>
          </a:p>
          <a:p>
            <a:pPr marL="442913" indent="-442913" defTabSz="622300" eaLnBrk="1" hangingPunct="1">
              <a:lnSpc>
                <a:spcPct val="12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  <a:defRPr/>
            </a:pPr>
            <a:r>
              <a:rPr lang="en-US" sz="4200" dirty="0">
                <a:solidFill>
                  <a:srgbClr val="7F7F7F"/>
                </a:solidFill>
                <a:latin typeface="+mn-lt"/>
              </a:rPr>
              <a:t>The Arabic Certificate Course at Goldsmiths will start on 8th October with all sessions online this year</a:t>
            </a:r>
            <a:r>
              <a:rPr lang="en-US" sz="2800" dirty="0">
                <a:solidFill>
                  <a:srgbClr val="7F7F7F"/>
                </a:solidFill>
                <a:latin typeface="+mn-lt"/>
              </a:rPr>
              <a:t>.</a:t>
            </a:r>
          </a:p>
        </p:txBody>
      </p:sp>
      <p:pic>
        <p:nvPicPr>
          <p:cNvPr id="40964" name="Picture 4" descr="Goldsmiths, University of London | Goldsmiths, University of London">
            <a:extLst>
              <a:ext uri="{FF2B5EF4-FFF2-40B4-BE49-F238E27FC236}">
                <a16:creationId xmlns:a16="http://schemas.microsoft.com/office/drawing/2014/main" id="{4D5E9FC8-5E77-1D5A-4A33-894B7D2B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374" y="4733065"/>
            <a:ext cx="1718934" cy="4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2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D622651-DF34-529C-60D5-457B85A436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8" y="0"/>
            <a:ext cx="9099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6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E803F-C288-0F22-56FD-9064FCB7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79348"/>
            <a:ext cx="8999984" cy="5009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2C5D7-9E1B-B4DB-3434-78949CF12618}"/>
              </a:ext>
            </a:extLst>
          </p:cNvPr>
          <p:cNvSpPr txBox="1"/>
          <p:nvPr/>
        </p:nvSpPr>
        <p:spPr>
          <a:xfrm>
            <a:off x="2915816" y="5517232"/>
            <a:ext cx="460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https://www.linguascope.com/</a:t>
            </a:r>
          </a:p>
        </p:txBody>
      </p:sp>
    </p:spTree>
    <p:extLst>
      <p:ext uri="{BB962C8B-B14F-4D97-AF65-F5344CB8AC3E}">
        <p14:creationId xmlns:p14="http://schemas.microsoft.com/office/powerpoint/2010/main" val="1639080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CCC4D-CF07-4DAB-E143-DDF6E13D0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294"/>
            <a:ext cx="9144000" cy="4299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868C6-4EDB-0BC4-D635-FE50DA95D4E8}"/>
              </a:ext>
            </a:extLst>
          </p:cNvPr>
          <p:cNvSpPr txBox="1"/>
          <p:nvPr/>
        </p:nvSpPr>
        <p:spPr>
          <a:xfrm>
            <a:off x="3059832" y="537321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https://www.educandy.com/</a:t>
            </a:r>
          </a:p>
        </p:txBody>
      </p:sp>
    </p:spTree>
    <p:extLst>
      <p:ext uri="{BB962C8B-B14F-4D97-AF65-F5344CB8AC3E}">
        <p14:creationId xmlns:p14="http://schemas.microsoft.com/office/powerpoint/2010/main" val="1071856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A3D39-2027-1DD5-154A-22489A4C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2656"/>
            <a:ext cx="849573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E4A60-5F00-D367-06A1-A7841711DC63}"/>
              </a:ext>
            </a:extLst>
          </p:cNvPr>
          <p:cNvSpPr txBox="1"/>
          <p:nvPr/>
        </p:nvSpPr>
        <p:spPr>
          <a:xfrm>
            <a:off x="3131840" y="147990"/>
            <a:ext cx="4987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155CC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3"/>
              </a:rPr>
              <a:t>https://langshow.paperform.co/</a:t>
            </a:r>
            <a:r>
              <a:rPr lang="en-GB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DD6AE-58CF-91DC-1819-B098705A0627}"/>
              </a:ext>
            </a:extLst>
          </p:cNvPr>
          <p:cNvSpPr txBox="1"/>
          <p:nvPr/>
        </p:nvSpPr>
        <p:spPr>
          <a:xfrm rot="19655642">
            <a:off x="5940152" y="3914472"/>
            <a:ext cx="2448272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Featuring: </a:t>
            </a:r>
          </a:p>
          <a:p>
            <a:pPr algn="ctr"/>
            <a:r>
              <a:rPr lang="en-GB" dirty="0"/>
              <a:t>Friday 11</a:t>
            </a:r>
            <a:r>
              <a:rPr lang="en-GB" baseline="30000" dirty="0"/>
              <a:t>th</a:t>
            </a:r>
            <a:r>
              <a:rPr lang="en-GB" dirty="0"/>
              <a:t> November </a:t>
            </a:r>
          </a:p>
          <a:p>
            <a:pPr algn="ctr"/>
            <a:r>
              <a:rPr lang="en-GB" dirty="0"/>
              <a:t>4.45 - 6 pm</a:t>
            </a:r>
          </a:p>
          <a:p>
            <a:pPr algn="ctr"/>
            <a:r>
              <a:rPr lang="en-GB" dirty="0"/>
              <a:t>ALL London’s  Show and Tell!</a:t>
            </a:r>
          </a:p>
        </p:txBody>
      </p:sp>
    </p:spTree>
    <p:extLst>
      <p:ext uri="{BB962C8B-B14F-4D97-AF65-F5344CB8AC3E}">
        <p14:creationId xmlns:p14="http://schemas.microsoft.com/office/powerpoint/2010/main" val="3503038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FF154C75-D4E8-FAE4-49E0-5BB7A25E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674" y="5502343"/>
            <a:ext cx="1726670" cy="13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C4508E-9303-2FC4-630C-5508F335ED6A}"/>
              </a:ext>
            </a:extLst>
          </p:cNvPr>
          <p:cNvSpPr txBox="1">
            <a:spLocks/>
          </p:cNvSpPr>
          <p:nvPr/>
        </p:nvSpPr>
        <p:spPr>
          <a:xfrm>
            <a:off x="1907704" y="-99392"/>
            <a:ext cx="6453187" cy="1082675"/>
          </a:xfrm>
          <a:prstGeom prst="rect">
            <a:avLst/>
          </a:prstGeom>
        </p:spPr>
        <p:txBody>
          <a:bodyPr/>
          <a:lstStyle>
            <a:lvl1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  <a:lvl2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2pPr>
            <a:lvl3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3pPr>
            <a:lvl4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4pPr>
            <a:lvl5pPr algn="l" defTabSz="592138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5pPr>
            <a:lvl6pPr marL="4572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6pPr>
            <a:lvl7pPr marL="9144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7pPr>
            <a:lvl8pPr marL="13716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8pPr>
            <a:lvl9pPr marL="1828800" algn="l" defTabSz="592138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50515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3600" dirty="0"/>
              <a:t>Thank you for joining us today.</a:t>
            </a:r>
          </a:p>
          <a:p>
            <a:pPr algn="ctr" eaLnBrk="1" hangingPunct="1"/>
            <a:endParaRPr lang="en-US" altLang="en-US" sz="3600" dirty="0"/>
          </a:p>
          <a:p>
            <a:pPr algn="ctr" eaLnBrk="1" hangingPunct="1"/>
            <a:r>
              <a:rPr lang="en-US" altLang="en-US" sz="3600" dirty="0"/>
              <a:t>Special thanks to </a:t>
            </a:r>
          </a:p>
          <a:p>
            <a:pPr algn="ctr" eaLnBrk="1" hangingPunct="1"/>
            <a:r>
              <a:rPr lang="en-US" altLang="en-US" sz="3600" dirty="0"/>
              <a:t>Dr. Simon Coffey </a:t>
            </a:r>
          </a:p>
          <a:p>
            <a:pPr algn="ctr" eaLnBrk="1" hangingPunct="1"/>
            <a:r>
              <a:rPr lang="en-US" altLang="en-US" sz="3600" dirty="0"/>
              <a:t>for hosting this event.</a:t>
            </a:r>
          </a:p>
        </p:txBody>
      </p:sp>
      <p:pic>
        <p:nvPicPr>
          <p:cNvPr id="4" name="Picture 6" descr="ALL London - Home | Facebook">
            <a:extLst>
              <a:ext uri="{FF2B5EF4-FFF2-40B4-BE49-F238E27FC236}">
                <a16:creationId xmlns:a16="http://schemas.microsoft.com/office/drawing/2014/main" id="{3C17B15F-7CA5-FCCA-A3C5-97BB3C90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46" y="5502343"/>
            <a:ext cx="3572892" cy="13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3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022F45D-2DBC-D52D-67E6-389ED91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409575"/>
            <a:ext cx="4100513" cy="1727200"/>
          </a:xfrm>
        </p:spPr>
        <p:txBody>
          <a:bodyPr/>
          <a:lstStyle/>
          <a:p>
            <a:r>
              <a:rPr lang="en-GB" altLang="en-US"/>
              <a:t>What is ALL?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3911FF6-0CC7-0F4F-6A8D-DF4F056F1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2249488"/>
            <a:ext cx="7185025" cy="4244975"/>
          </a:xfrm>
        </p:spPr>
        <p:txBody>
          <a:bodyPr/>
          <a:lstStyle/>
          <a:p>
            <a:r>
              <a:rPr lang="en-GB" altLang="en-US"/>
              <a:t>The Membership Association for teachers of Languages </a:t>
            </a:r>
          </a:p>
          <a:p>
            <a:r>
              <a:rPr lang="en-GB" altLang="en-US"/>
              <a:t>At all points in their career </a:t>
            </a:r>
          </a:p>
          <a:p>
            <a:r>
              <a:rPr lang="en-GB" altLang="en-US"/>
              <a:t>In all sectors </a:t>
            </a:r>
          </a:p>
          <a:p>
            <a:r>
              <a:rPr lang="en-GB" altLang="en-US"/>
              <a:t>Around the country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7D579CF-7CF1-C26C-37A6-46E2AB933A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9250" y="409575"/>
            <a:ext cx="6189663" cy="1727200"/>
          </a:xfrm>
        </p:spPr>
        <p:txBody>
          <a:bodyPr tIns="51204"/>
          <a:lstStyle/>
          <a:p>
            <a:pPr eaLnBrk="1" hangingPunct="1"/>
            <a:r>
              <a:rPr lang="en-GB" altLang="en-US"/>
              <a:t>What does ALL do for the Language teacher?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0C08104-AE7F-1A30-9F8D-D0A8E43C96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813" y="2009775"/>
            <a:ext cx="7416800" cy="4659313"/>
          </a:xfrm>
        </p:spPr>
        <p:txBody>
          <a:bodyPr tIns="51204" rtlCol="0">
            <a:normAutofit fontScale="85000" lnSpcReduction="20000"/>
          </a:bodyPr>
          <a:lstStyle/>
          <a:p>
            <a:pPr marL="0" indent="0" defTabSz="622300" eaLnBrk="1" hangingPunct="1">
              <a:buClr>
                <a:srgbClr val="376092"/>
              </a:buClr>
              <a:buFont typeface="Arial" panose="020B0604020202020204" pitchFamily="34" charset="0"/>
              <a:buNone/>
              <a:defRPr/>
            </a:pPr>
            <a:r>
              <a:rPr lang="en-GB" altLang="en-US" sz="2400" b="1" dirty="0">
                <a:solidFill>
                  <a:srgbClr val="7F7F7F"/>
                </a:solidFill>
              </a:rPr>
              <a:t>REPRESENTATION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Represents your interests nationally e.g. articulates views in Consultations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Has a Council with elected representatives from all career stages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Works with significant national partners</a:t>
            </a:r>
          </a:p>
          <a:p>
            <a:pPr marL="0" indent="0" defTabSz="622300" eaLnBrk="1" hangingPunct="1">
              <a:buClr>
                <a:srgbClr val="376092"/>
              </a:buClr>
              <a:buFont typeface="Arial" panose="020B0604020202020204" pitchFamily="34" charset="0"/>
              <a:buNone/>
              <a:defRPr/>
            </a:pPr>
            <a:endParaRPr lang="en-GB" altLang="en-US" sz="2400" dirty="0">
              <a:solidFill>
                <a:srgbClr val="7F7F7F"/>
              </a:solidFill>
            </a:endParaRPr>
          </a:p>
          <a:p>
            <a:pPr marL="0" indent="0" defTabSz="622300" eaLnBrk="1" hangingPunct="1">
              <a:buClr>
                <a:srgbClr val="376092"/>
              </a:buClr>
              <a:buFont typeface="Arial" panose="020B0604020202020204" pitchFamily="34" charset="0"/>
              <a:buNone/>
              <a:defRPr/>
            </a:pPr>
            <a:r>
              <a:rPr lang="en-GB" altLang="en-US" sz="2400" b="1" dirty="0">
                <a:solidFill>
                  <a:srgbClr val="7F7F7F"/>
                </a:solidFill>
              </a:rPr>
              <a:t>CPD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Provides you with information and support 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Produces regular peer-created publications, such as Languages Today magazine, Language Learning Journal and online Language Zones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Offers opportunities for you to get together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Runs events and training courses tailored to your needs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Offers the opportunity for you to present and write for others</a:t>
            </a:r>
          </a:p>
          <a:p>
            <a:pPr defTabSz="622300" eaLnBrk="1" hangingPunct="1">
              <a:buClr>
                <a:srgbClr val="376092"/>
              </a:buClr>
              <a:defRPr/>
            </a:pPr>
            <a:r>
              <a:rPr lang="en-GB" altLang="en-US" sz="2400" dirty="0">
                <a:solidFill>
                  <a:srgbClr val="7F7F7F"/>
                </a:solidFill>
              </a:rPr>
              <a:t>Runs the annual </a:t>
            </a:r>
            <a:r>
              <a:rPr lang="en-GB" altLang="en-US" sz="2400" b="1" dirty="0">
                <a:solidFill>
                  <a:srgbClr val="7F7F7F"/>
                </a:solidFill>
              </a:rPr>
              <a:t>Language World </a:t>
            </a:r>
            <a:r>
              <a:rPr lang="en-GB" altLang="en-US" sz="2400" dirty="0">
                <a:solidFill>
                  <a:srgbClr val="7F7F7F"/>
                </a:solidFill>
              </a:rPr>
              <a:t>conference. </a:t>
            </a:r>
          </a:p>
          <a:p>
            <a:pPr marL="0" indent="0" defTabSz="622300" eaLnBrk="1" hangingPunct="1">
              <a:buClr>
                <a:srgbClr val="376092"/>
              </a:buClr>
              <a:buFont typeface="Arial" panose="020B0604020202020204" pitchFamily="34" charset="0"/>
              <a:buNone/>
              <a:defRPr/>
            </a:pPr>
            <a:endParaRPr lang="en-GB" altLang="en-US" sz="24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C3AF089-B426-18DE-5F6D-C109EBF7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409575"/>
            <a:ext cx="4100513" cy="1727200"/>
          </a:xfrm>
        </p:spPr>
        <p:txBody>
          <a:bodyPr/>
          <a:lstStyle/>
          <a:p>
            <a:r>
              <a:rPr lang="en-GB" altLang="en-US"/>
              <a:t>Especially for you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EA3B040-22C1-8A8B-CA3E-AC60215C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628775"/>
            <a:ext cx="7548562" cy="4865688"/>
          </a:xfrm>
        </p:spPr>
        <p:txBody>
          <a:bodyPr/>
          <a:lstStyle/>
          <a:p>
            <a:r>
              <a:rPr lang="en-GB" altLang="en-US"/>
              <a:t>ALL hosts an annual online event for trainees and ECTs at the start of the academic year </a:t>
            </a:r>
          </a:p>
          <a:p>
            <a:r>
              <a:rPr lang="en-GB" altLang="en-US"/>
              <a:t>ALL London hosts an annual in-person event for trainees in and around the capital in October</a:t>
            </a:r>
          </a:p>
          <a:p>
            <a:r>
              <a:rPr lang="en-GB" altLang="en-US"/>
              <a:t>ALL hosts a monthly informal online meeting for ECTs and trainees   </a:t>
            </a:r>
          </a:p>
          <a:p>
            <a:r>
              <a:rPr lang="en-GB" altLang="en-US"/>
              <a:t>Details of all of these events appear in ALLNet and on the webpage following …</a:t>
            </a:r>
          </a:p>
          <a:p>
            <a:r>
              <a:rPr lang="en-GB" altLang="en-US">
                <a:hlinkClick r:id="rId3"/>
              </a:rPr>
              <a:t>https://www.all-languages.org.uk/student/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84A31B-B117-B8A2-F8DA-61841F9F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2F53047-63AB-E999-EA73-942BF08F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7412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28371D2-9F34-31E2-3E0A-97D22063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CCBE438-A334-199F-125A-8BE3EF77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409575"/>
            <a:ext cx="4460875" cy="1727200"/>
          </a:xfrm>
        </p:spPr>
        <p:txBody>
          <a:bodyPr/>
          <a:lstStyle/>
          <a:p>
            <a:r>
              <a:rPr lang="en-GB" altLang="en-US"/>
              <a:t>The ALL Website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615E02D-6F8F-FF03-6BB7-B66BC38E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2249488"/>
            <a:ext cx="7185025" cy="4244975"/>
          </a:xfrm>
        </p:spPr>
        <p:txBody>
          <a:bodyPr/>
          <a:lstStyle/>
          <a:p>
            <a:r>
              <a:rPr lang="en-GB" altLang="en-US"/>
              <a:t>Your page : </a:t>
            </a:r>
            <a:r>
              <a:rPr lang="en-GB" altLang="en-US">
                <a:hlinkClick r:id="rId2"/>
              </a:rPr>
              <a:t>https://www.all-languages.org.uk/student/</a:t>
            </a:r>
            <a:r>
              <a:rPr lang="en-GB" altLang="en-US"/>
              <a:t> </a:t>
            </a:r>
          </a:p>
          <a:p>
            <a:r>
              <a:rPr lang="en-GB" altLang="en-US"/>
              <a:t>Scroll down to a ‘post-it’ called ‘Shortcut’ to download a document pointing you to lots of resources and sources of information especially relevant to your training year.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1F55F54-452B-0FC4-4D26-E23EAF9F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476250"/>
            <a:ext cx="5613400" cy="1435100"/>
          </a:xfrm>
        </p:spPr>
        <p:txBody>
          <a:bodyPr/>
          <a:lstStyle/>
          <a:p>
            <a:r>
              <a:rPr lang="en-GB" altLang="en-US"/>
              <a:t>Main areas of the website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B6E97AB-C7A0-D412-1372-0890B94D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1773238"/>
            <a:ext cx="5256435" cy="4824412"/>
          </a:xfrm>
        </p:spPr>
        <p:txBody>
          <a:bodyPr/>
          <a:lstStyle/>
          <a:p>
            <a:r>
              <a:rPr lang="en-GB" altLang="en-US" sz="2800" dirty="0"/>
              <a:t>The strip at the top of each page guides you:</a:t>
            </a:r>
          </a:p>
          <a:p>
            <a:pPr lvl="1"/>
            <a:r>
              <a:rPr lang="en-GB" altLang="en-US" sz="2400" dirty="0"/>
              <a:t>News and events </a:t>
            </a:r>
          </a:p>
          <a:p>
            <a:pPr lvl="1"/>
            <a:r>
              <a:rPr lang="en-GB" altLang="en-US" sz="2400" dirty="0"/>
              <a:t>Primary Zone </a:t>
            </a:r>
          </a:p>
          <a:p>
            <a:pPr lvl="1"/>
            <a:r>
              <a:rPr lang="en-GB" altLang="en-US" sz="2400" dirty="0"/>
              <a:t>Secondary Zone</a:t>
            </a:r>
          </a:p>
          <a:p>
            <a:pPr lvl="1"/>
            <a:r>
              <a:rPr lang="en-GB" altLang="en-US" sz="2400" dirty="0"/>
              <a:t>Research and Practice: a rich area and includes the individual Language Zones (HHCL (Home, Heritage, Community Languages) French, Spanish, German, Arabic, Chinese, Italian, Russian)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1441</Words>
  <Application>Microsoft Office PowerPoint</Application>
  <PresentationFormat>On-screen Show (4:3)</PresentationFormat>
  <Paragraphs>199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1_Office Theme</vt:lpstr>
      <vt:lpstr>   Welcome to the world of Language Teaching!</vt:lpstr>
      <vt:lpstr>Language teachers</vt:lpstr>
      <vt:lpstr>Language teachers</vt:lpstr>
      <vt:lpstr>What is ALL?</vt:lpstr>
      <vt:lpstr>What does ALL do for the Language teacher?</vt:lpstr>
      <vt:lpstr>Especially for you </vt:lpstr>
      <vt:lpstr>PowerPoint Presentation</vt:lpstr>
      <vt:lpstr>The ALL Website </vt:lpstr>
      <vt:lpstr>Main areas of the website </vt:lpstr>
      <vt:lpstr>PowerPoint Presentation</vt:lpstr>
      <vt:lpstr>PowerPoint Presentation</vt:lpstr>
      <vt:lpstr>PowerPoint Presentation</vt:lpstr>
      <vt:lpstr>Languages Today magazine </vt:lpstr>
      <vt:lpstr>Why join ALL?</vt:lpstr>
      <vt:lpstr>Events announced in weekly ALLNet email to members </vt:lpstr>
      <vt:lpstr>LLJ and resources</vt:lpstr>
      <vt:lpstr>What do members get?</vt:lpstr>
      <vt:lpstr>PowerPoint Presentation</vt:lpstr>
      <vt:lpstr>How do I join ALL?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join ALL?</dc:title>
  <dc:creator>fawkes</dc:creator>
  <cp:lastModifiedBy>Helen Blow</cp:lastModifiedBy>
  <cp:revision>53</cp:revision>
  <cp:lastPrinted>2018-10-01T12:16:00Z</cp:lastPrinted>
  <dcterms:created xsi:type="dcterms:W3CDTF">2018-07-11T12:29:24Z</dcterms:created>
  <dcterms:modified xsi:type="dcterms:W3CDTF">2022-10-03T12:47:09Z</dcterms:modified>
</cp:coreProperties>
</file>