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25" r:id="rId2"/>
    <p:sldId id="329" r:id="rId3"/>
    <p:sldId id="331" r:id="rId4"/>
    <p:sldId id="332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0885B-0AB5-95EA-AE52-A4B67381653E}" v="126" dt="2021-11-15T11:51:07.367"/>
    <p1510:client id="{2B21AA1A-9D18-4CC5-179D-4FB743406E78}" v="1" dt="2021-11-12T19:00:14.622"/>
    <p1510:client id="{47C9FB86-79E5-D8DB-BF38-AEB5FE6CD443}" v="212" dt="2021-11-13T08:35:39.466"/>
    <p1510:client id="{8CF57387-37CA-9B3D-8C4E-EA0BCB6D6CE7}" v="60" dt="2021-11-13T14:34:56.028"/>
    <p1510:client id="{9144EEE2-75E3-BE69-F6AF-71BD40C2098C}" v="2003" dt="2021-11-12T15:57:27.810"/>
    <p1510:client id="{F08FCA9C-E5CE-9081-0440-C98F40C85B24}" v="80" dt="2022-01-07T19:20:20.319"/>
    <p1510:client id="{F4F2BB4B-63E9-E208-5C06-2B47B1480407}" v="552" dt="2022-01-11T12:25:39.4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48"/>
  </p:normalViewPr>
  <p:slideViewPr>
    <p:cSldViewPr snapToGrid="0" snapToObjects="1">
      <p:cViewPr varScale="1">
        <p:scale>
          <a:sx n="51" d="100"/>
          <a:sy n="51" d="100"/>
        </p:scale>
        <p:origin x="354" y="10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69809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forms.office.com/Pages/ResponsePage.aspx?id=22mba7t02UubllNOa8TiAGV3YVJwt2dDh9gqzp86SbFUQUNTQ0QzWUdVOFlPRVpEMTNWRFZDTjNDRi4u" TargetMode="External"/><Relationship Id="rId7" Type="http://schemas.openxmlformats.org/officeDocument/2006/relationships/hyperlink" Target="https://forms.office.com/Pages/ResponsePage.aspx?id=22mba7t02UubllNOa8TiAGV3YVJwt2dDh9gqzp86SbFUMlFSUkdSN1VNMkFVTThQWVhHOVRJMTNTRS4u&amp;wdLOR=cA2AFF0BE-895C-4DCF-9D79-3D2372209D2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office.com/Pages/ResponsePage.aspx?id=22mba7t02UubllNOa8TiAGV3YVJwt2dDh9gqzp86SbFUNVdZVTYxQ1pHWlNBUU8xVlpaRlIzWllWUi4u&amp;wdLOR=c576BA75D-8D7F-4016-B7E5-45DC4F2F2604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forms.office.com/Pages/ResponsePage.aspx?id=22mba7t02UubllNOa8TiAGV3YVJwt2dDh9gqzp86SbFUNlhVRFJJUldQSzFTSjVPTTlOWkMyMEVCSC4u" TargetMode="External"/><Relationship Id="rId4" Type="http://schemas.openxmlformats.org/officeDocument/2006/relationships/hyperlink" Target="https://forms.office.com/Pages/ResponsePage.aspx?id=22mba7t02UubllNOa8TiAGV3YVJwt2dDh9gqzp86SbFUNTJEV1BMWjRST1Q5RUNRQ0ZOWU9MREhCOS4u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lturetheque.com/GBR/alors-on-chante.aspx" TargetMode="External"/><Relationship Id="rId7" Type="http://schemas.openxmlformats.org/officeDocument/2006/relationships/hyperlink" Target="https://www.eventbrite.com/e/decouvrez-les-joutes-oratoires-lyceennes-2023-tickets-323271903967" TargetMode="External"/><Relationship Id="rId2" Type="http://schemas.openxmlformats.org/officeDocument/2006/relationships/hyperlink" Target="https://www.eventbrite.com/e/french-pop-award-ceremony-and-doria-ds-concert-for-the-world-music-day-tickets-321224299527?keep_tld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752312" y="-507340"/>
            <a:ext cx="3655276" cy="2753978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783282" y="844292"/>
            <a:ext cx="1290736" cy="12907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0086964" y="1310280"/>
            <a:ext cx="1374944" cy="137494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8713286" y="0"/>
            <a:ext cx="5670714" cy="296167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952688" y="12231002"/>
            <a:ext cx="2989026" cy="1484998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t-the-institute (1).jpg" descr="at-the-institute (1).jpg">
            <a:extLst>
              <a:ext uri="{FF2B5EF4-FFF2-40B4-BE49-F238E27FC236}">
                <a16:creationId xmlns:a16="http://schemas.microsoft.com/office/drawing/2014/main" id="{3CC69B63-9952-3248-868F-344321DFC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26" y="6741236"/>
            <a:ext cx="12981534" cy="5809236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08160" y="12906286"/>
            <a:ext cx="1629806" cy="809714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B09AFB2-A56B-9B59-A8F4-2A580223BCC8}"/>
              </a:ext>
            </a:extLst>
          </p:cNvPr>
          <p:cNvSpPr txBox="1"/>
          <p:nvPr/>
        </p:nvSpPr>
        <p:spPr>
          <a:xfrm>
            <a:off x="3341340" y="2402349"/>
            <a:ext cx="16193147" cy="25135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fr-FR" sz="5000" dirty="0">
                <a:solidFill>
                  <a:schemeClr val="tx1"/>
                </a:solidFill>
              </a:rPr>
              <a:t>ALL London Branch Spring Event</a:t>
            </a:r>
          </a:p>
          <a:p>
            <a:pPr algn="ctr"/>
            <a:r>
              <a:rPr lang="fr-FR" sz="5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nir Next Medium"/>
                <a:ea typeface="Avenir Next Medium"/>
                <a:cs typeface="Avenir Next Medium"/>
              </a:rPr>
              <a:t>Saturday 11th June, 2022</a:t>
            </a:r>
            <a:endParaRPr lang="fr-GB" sz="5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venir Next Medium"/>
              <a:ea typeface="Avenir Next Medium"/>
              <a:cs typeface="Avenir Next Medium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C38EB-0E37-AE14-124A-EFFEEBAAC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7966" y="5503299"/>
            <a:ext cx="5048576" cy="27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3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752312" y="-507340"/>
            <a:ext cx="3655276" cy="2753978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783282" y="844292"/>
            <a:ext cx="1290736" cy="12907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0086964" y="1310280"/>
            <a:ext cx="1374944" cy="137494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8713286" y="0"/>
            <a:ext cx="5670714" cy="296167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952688" y="12231002"/>
            <a:ext cx="2989026" cy="1484998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08160" y="12906286"/>
            <a:ext cx="1629806" cy="809714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B09AFB2-A56B-9B59-A8F4-2A580223BCC8}"/>
              </a:ext>
            </a:extLst>
          </p:cNvPr>
          <p:cNvSpPr txBox="1"/>
          <p:nvPr/>
        </p:nvSpPr>
        <p:spPr>
          <a:xfrm>
            <a:off x="3475198" y="576971"/>
            <a:ext cx="16193147" cy="13080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fr-FR" sz="5000" dirty="0" err="1">
                <a:solidFill>
                  <a:schemeClr val="tx1"/>
                </a:solidFill>
              </a:rPr>
              <a:t>Upcoming</a:t>
            </a:r>
            <a:r>
              <a:rPr lang="fr-FR" sz="5000" dirty="0">
                <a:solidFill>
                  <a:schemeClr val="tx1"/>
                </a:solidFill>
              </a:rPr>
              <a:t> CPD </a:t>
            </a:r>
            <a:r>
              <a:rPr lang="fr-FR" sz="5000" dirty="0" err="1">
                <a:solidFill>
                  <a:schemeClr val="tx1"/>
                </a:solidFill>
              </a:rPr>
              <a:t>offers</a:t>
            </a:r>
            <a:endParaRPr lang="fr-GB" sz="5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venir Next Medium"/>
              <a:ea typeface="Avenir Next Medium"/>
              <a:cs typeface="Avenir Next Medium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722CE8-D05C-0C9C-8C0E-20CF5046C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720" y="576971"/>
            <a:ext cx="4429062" cy="194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03068E0-038D-DD52-4F2F-1781DCBB7F8C}"/>
              </a:ext>
            </a:extLst>
          </p:cNvPr>
          <p:cNvSpPr txBox="1"/>
          <p:nvPr/>
        </p:nvSpPr>
        <p:spPr>
          <a:xfrm>
            <a:off x="5485744" y="7107912"/>
            <a:ext cx="9394278" cy="2498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 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23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June 2022 16:00 - 17:00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online workshop for 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primary teachers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R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egister here</a:t>
            </a:r>
            <a:endParaRPr lang="en-GB" sz="3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 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Thursday 30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June 2022 16:00 - 17:00 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online 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workshop for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secondary teachers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4"/>
              </a:rPr>
              <a:t>R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egister here</a:t>
            </a:r>
            <a:endParaRPr lang="en-GB" sz="3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323CFD-E688-E660-D699-2DD57DD321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2695" y="4157901"/>
            <a:ext cx="3820058" cy="138131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DBA46F0-9955-C529-CDE1-EBDD70EB581A}"/>
              </a:ext>
            </a:extLst>
          </p:cNvPr>
          <p:cNvSpPr txBox="1"/>
          <p:nvPr/>
        </p:nvSpPr>
        <p:spPr>
          <a:xfrm>
            <a:off x="9153575" y="3982829"/>
            <a:ext cx="9005083" cy="2498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 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Saturday 18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June 10:00 - 13:00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workshop in Leeds</a:t>
            </a:r>
            <a:b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6"/>
              </a:rPr>
              <a:t>Register here</a:t>
            </a:r>
            <a:endParaRPr lang="en-GB" sz="3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 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Saturday 9</a:t>
            </a:r>
            <a:r>
              <a:rPr lang="en-GB" sz="32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July 9:30 - 13:00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workshop in London</a:t>
            </a:r>
            <a:b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7"/>
              </a:rPr>
              <a:t>Register here</a:t>
            </a:r>
            <a:endParaRPr lang="en-GB" sz="3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D578DD-FBDB-D8D5-7340-2C2918B05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609" y="8000980"/>
            <a:ext cx="5715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D1DFEED-01D5-E9A7-76BD-50983C362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22" y="10243588"/>
            <a:ext cx="8541749" cy="256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6CAFAFD-54A6-DD4D-8414-CCE4DB1D9FE0}"/>
              </a:ext>
            </a:extLst>
          </p:cNvPr>
          <p:cNvSpPr txBox="1"/>
          <p:nvPr/>
        </p:nvSpPr>
        <p:spPr>
          <a:xfrm>
            <a:off x="11362962" y="10991999"/>
            <a:ext cx="53120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10"/>
              </a:rPr>
              <a:t>Fill up the survey </a:t>
            </a:r>
            <a:r>
              <a:rPr lang="en-GB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help us understand your </a:t>
            </a:r>
            <a:r>
              <a:rPr lang="en-GB" sz="2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nees</a:t>
            </a:r>
            <a:r>
              <a:rPr lang="en-GB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the </a:t>
            </a:r>
            <a:r>
              <a:rPr lang="en-GB" sz="2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Institut</a:t>
            </a:r>
            <a:r>
              <a:rPr lang="en-GB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2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</a:t>
            </a:r>
            <a:r>
              <a:rPr lang="en-GB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2023 summer university </a:t>
            </a:r>
          </a:p>
        </p:txBody>
      </p:sp>
    </p:spTree>
    <p:extLst>
      <p:ext uri="{BB962C8B-B14F-4D97-AF65-F5344CB8AC3E}">
        <p14:creationId xmlns:p14="http://schemas.microsoft.com/office/powerpoint/2010/main" val="387220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752312" y="-507340"/>
            <a:ext cx="3655276" cy="2753978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783282" y="844292"/>
            <a:ext cx="1290736" cy="12907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0086964" y="1310280"/>
            <a:ext cx="1374944" cy="137494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8713286" y="0"/>
            <a:ext cx="5670714" cy="296167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952688" y="12231002"/>
            <a:ext cx="2989026" cy="1484998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08160" y="12906286"/>
            <a:ext cx="1629806" cy="809714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B09AFB2-A56B-9B59-A8F4-2A580223BCC8}"/>
              </a:ext>
            </a:extLst>
          </p:cNvPr>
          <p:cNvSpPr txBox="1"/>
          <p:nvPr/>
        </p:nvSpPr>
        <p:spPr>
          <a:xfrm>
            <a:off x="3475198" y="576971"/>
            <a:ext cx="16193147" cy="13080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fr-FR" sz="5000" dirty="0" err="1">
                <a:solidFill>
                  <a:schemeClr val="tx1"/>
                </a:solidFill>
              </a:rPr>
              <a:t>Upcoming</a:t>
            </a:r>
            <a:r>
              <a:rPr lang="fr-FR" sz="5000" dirty="0">
                <a:solidFill>
                  <a:schemeClr val="tx1"/>
                </a:solidFill>
              </a:rPr>
              <a:t> </a:t>
            </a:r>
            <a:r>
              <a:rPr lang="fr-FR" sz="5000" dirty="0" err="1">
                <a:solidFill>
                  <a:schemeClr val="tx1"/>
                </a:solidFill>
              </a:rPr>
              <a:t>cpd</a:t>
            </a:r>
            <a:r>
              <a:rPr lang="fr-FR" sz="5000" dirty="0">
                <a:solidFill>
                  <a:schemeClr val="tx1"/>
                </a:solidFill>
              </a:rPr>
              <a:t> </a:t>
            </a:r>
            <a:r>
              <a:rPr lang="fr-FR" sz="5000" dirty="0" err="1">
                <a:solidFill>
                  <a:schemeClr val="tx1"/>
                </a:solidFill>
              </a:rPr>
              <a:t>events</a:t>
            </a:r>
            <a:r>
              <a:rPr lang="fr-FR" sz="5000" dirty="0">
                <a:solidFill>
                  <a:schemeClr val="tx1"/>
                </a:solidFill>
              </a:rPr>
              <a:t> for </a:t>
            </a:r>
            <a:r>
              <a:rPr lang="fr-FR" sz="5000" dirty="0" err="1">
                <a:solidFill>
                  <a:schemeClr val="tx1"/>
                </a:solidFill>
              </a:rPr>
              <a:t>teachers</a:t>
            </a:r>
            <a:endParaRPr lang="fr-GB" sz="5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venir Next Medium"/>
              <a:ea typeface="Avenir Next Medium"/>
              <a:cs typeface="Avenir Next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3068E0-038D-DD52-4F2F-1781DCBB7F8C}"/>
              </a:ext>
            </a:extLst>
          </p:cNvPr>
          <p:cNvSpPr txBox="1"/>
          <p:nvPr/>
        </p:nvSpPr>
        <p:spPr>
          <a:xfrm>
            <a:off x="3435799" y="6515167"/>
            <a:ext cx="97794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Award Ceremony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the French Pop Video Competition and 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exclusive concert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Belgian author and signer </a:t>
            </a:r>
            <a:r>
              <a:rPr lang="en-GB" sz="32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Doria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</a:t>
            </a:r>
            <a:b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Tuesday 21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st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June, 18:30</a:t>
            </a:r>
            <a:b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Register here</a:t>
            </a:r>
            <a:endParaRPr lang="en-GB" sz="3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BA46F0-9955-C529-CDE1-EBDD70EB581A}"/>
              </a:ext>
            </a:extLst>
          </p:cNvPr>
          <p:cNvSpPr txBox="1"/>
          <p:nvPr/>
        </p:nvSpPr>
        <p:spPr>
          <a:xfrm>
            <a:off x="7946260" y="3228995"/>
            <a:ext cx="122848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Fête de la musique 2022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 series of hands on resources to discover French and Francophone music. More information and resources can be found on the </a:t>
            </a:r>
            <a:r>
              <a:rPr lang="en-GB" sz="3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Alors</a:t>
            </a:r>
            <a:r>
              <a:rPr lang="en-GB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on </a:t>
            </a:r>
            <a:r>
              <a:rPr lang="en-GB" sz="3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chante</a:t>
            </a:r>
            <a:r>
              <a:rPr lang="en-GB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section of </a:t>
            </a:r>
            <a:r>
              <a:rPr lang="en-GB" sz="3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Culturethèque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A71DBEE-E5C3-7D3E-3227-B7687CF3F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2998967"/>
            <a:ext cx="47910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10D0F234-5A14-1B45-CED8-9D40E6E11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8680" y="6515167"/>
            <a:ext cx="5737561" cy="2567859"/>
          </a:xfrm>
          <a:prstGeom prst="rect">
            <a:avLst/>
          </a:prstGeom>
        </p:spPr>
      </p:pic>
      <p:pic>
        <p:nvPicPr>
          <p:cNvPr id="25" name="Picture 24" descr="A picture containing arrow&#10;&#10;Description automatically generated">
            <a:extLst>
              <a:ext uri="{FF2B5EF4-FFF2-40B4-BE49-F238E27FC236}">
                <a16:creationId xmlns:a16="http://schemas.microsoft.com/office/drawing/2014/main" id="{46C5C065-B3E7-EC2D-D42D-D31580245D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98" y="9572995"/>
            <a:ext cx="5830282" cy="260935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6EBF27-7B4C-6511-E842-0433ADCC2087}"/>
              </a:ext>
            </a:extLst>
          </p:cNvPr>
          <p:cNvSpPr txBox="1"/>
          <p:nvPr/>
        </p:nvSpPr>
        <p:spPr>
          <a:xfrm>
            <a:off x="11474900" y="10132992"/>
            <a:ext cx="8756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Meet the </a:t>
            </a:r>
            <a:r>
              <a:rPr lang="en-GB" sz="32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Joutes</a:t>
            </a:r>
            <a:r>
              <a:rPr lang="en-GB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oratoires</a:t>
            </a:r>
            <a:r>
              <a:rPr lang="en-GB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lycéenes</a:t>
            </a:r>
            <a:r>
              <a:rPr lang="en-GB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competing schools and join the competition</a:t>
            </a:r>
            <a:br>
              <a:rPr lang="en-GB" sz="3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Monday 4</a:t>
            </a:r>
            <a:r>
              <a:rPr lang="en-GB" sz="3200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July, 16:00 – 17:00 online</a:t>
            </a:r>
            <a:br>
              <a:rPr lang="en-GB" sz="32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hlinkClick r:id="rId7"/>
              </a:rPr>
              <a:t>Register here</a:t>
            </a:r>
            <a:endParaRPr lang="en-GB" sz="3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752312" y="-507340"/>
            <a:ext cx="3655276" cy="2753978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783282" y="844292"/>
            <a:ext cx="1290736" cy="12907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0086964" y="1310280"/>
            <a:ext cx="1374944" cy="137494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8713286" y="0"/>
            <a:ext cx="5670714" cy="296167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952688" y="12231002"/>
            <a:ext cx="2989026" cy="1484998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08160" y="12906286"/>
            <a:ext cx="1629806" cy="809714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B09AFB2-A56B-9B59-A8F4-2A580223BCC8}"/>
              </a:ext>
            </a:extLst>
          </p:cNvPr>
          <p:cNvSpPr txBox="1"/>
          <p:nvPr/>
        </p:nvSpPr>
        <p:spPr>
          <a:xfrm>
            <a:off x="3475198" y="576971"/>
            <a:ext cx="16193147" cy="13080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fr-FR" sz="5000" dirty="0" err="1">
                <a:solidFill>
                  <a:schemeClr val="tx1"/>
                </a:solidFill>
              </a:rPr>
              <a:t>Upcoming</a:t>
            </a:r>
            <a:r>
              <a:rPr lang="fr-FR" sz="5000" dirty="0">
                <a:solidFill>
                  <a:schemeClr val="tx1"/>
                </a:solidFill>
              </a:rPr>
              <a:t> </a:t>
            </a:r>
            <a:r>
              <a:rPr lang="fr-FR" sz="5000" dirty="0" err="1">
                <a:solidFill>
                  <a:schemeClr val="tx1"/>
                </a:solidFill>
              </a:rPr>
              <a:t>events</a:t>
            </a:r>
            <a:endParaRPr lang="fr-GB" sz="5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venir Next Medium"/>
              <a:ea typeface="Avenir Next Medium"/>
              <a:cs typeface="Avenir Next Medium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BA46F0-9955-C529-CDE1-EBDD70EB581A}"/>
              </a:ext>
            </a:extLst>
          </p:cNvPr>
          <p:cNvSpPr txBox="1"/>
          <p:nvPr/>
        </p:nvSpPr>
        <p:spPr>
          <a:xfrm>
            <a:off x="10130887" y="4804513"/>
            <a:ext cx="12284840" cy="5596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6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Journée</a:t>
            </a:r>
            <a:r>
              <a:rPr lang="en-GB" sz="3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6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internationale</a:t>
            </a:r>
            <a:r>
              <a:rPr lang="en-GB" sz="3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du </a:t>
            </a:r>
            <a:r>
              <a:rPr lang="en-GB" sz="36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professeu</a:t>
            </a:r>
            <a:r>
              <a:rPr lang="en-GB" sz="3600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GB" sz="3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GB" sz="3600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français</a:t>
            </a:r>
            <a:endParaRPr lang="en-GB" sz="3600" b="1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fontAlgn="base"/>
            <a:r>
              <a:rPr lang="en-GB" sz="3600" i="1" dirty="0">
                <a:solidFill>
                  <a:srgbClr val="000000"/>
                </a:solidFill>
                <a:latin typeface="Calibri" panose="020F0502020204030204" pitchFamily="34" charset="0"/>
              </a:rPr>
              <a:t>CPD offers and round tables</a:t>
            </a:r>
          </a:p>
          <a:p>
            <a:pPr algn="ctr" fontAlgn="base"/>
            <a:r>
              <a:rPr lang="en-GB" sz="3600" i="1" dirty="0">
                <a:solidFill>
                  <a:srgbClr val="000000"/>
                </a:solidFill>
                <a:latin typeface="Calibri" panose="020F0502020204030204" pitchFamily="34" charset="0"/>
              </a:rPr>
              <a:t>French Teacher of the Year Award</a:t>
            </a:r>
          </a:p>
          <a:p>
            <a:pPr algn="ctr" fontAlgn="base"/>
            <a:r>
              <a:rPr lang="en-GB" sz="3600" i="1" dirty="0">
                <a:solidFill>
                  <a:srgbClr val="000000"/>
                </a:solidFill>
                <a:latin typeface="Calibri" panose="020F0502020204030204" pitchFamily="34" charset="0"/>
              </a:rPr>
              <a:t>Cocktail</a:t>
            </a:r>
          </a:p>
          <a:p>
            <a:pPr algn="ctr" fontAlgn="base"/>
            <a:r>
              <a:rPr lang="en-GB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exciting occasion to meet and share good practices!</a:t>
            </a:r>
          </a:p>
          <a:p>
            <a:pPr algn="ctr" fontAlgn="base"/>
            <a:r>
              <a:rPr lang="en-GB" sz="3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week of November 21</a:t>
            </a:r>
            <a:r>
              <a:rPr lang="en-GB" sz="3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GB" sz="3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3C86FE-1F4C-58E6-5DC4-F37D00D06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198" y="4804513"/>
            <a:ext cx="4804682" cy="49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78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17587</TotalTime>
  <Words>216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Medium</vt:lpstr>
      <vt:lpstr>Calibri</vt:lpstr>
      <vt:lpstr>Calibri Light</vt:lpstr>
      <vt:lpstr>Helvetica Neue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APPG MFL meeting - 20 may 2019</dc:title>
  <dc:creator>LE DEVEDEC Benoit</dc:creator>
  <cp:lastModifiedBy>Romain Devaux</cp:lastModifiedBy>
  <cp:revision>675</cp:revision>
  <cp:lastPrinted>2019-05-21T12:30:54Z</cp:lastPrinted>
  <dcterms:modified xsi:type="dcterms:W3CDTF">2022-06-13T12:44:41Z</dcterms:modified>
</cp:coreProperties>
</file>