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8" r:id="rId2"/>
    <p:sldId id="273" r:id="rId3"/>
    <p:sldId id="281" r:id="rId4"/>
    <p:sldId id="272" r:id="rId5"/>
    <p:sldId id="274" r:id="rId6"/>
    <p:sldId id="275" r:id="rId7"/>
    <p:sldId id="276" r:id="rId8"/>
    <p:sldId id="277" r:id="rId9"/>
    <p:sldId id="284" r:id="rId10"/>
    <p:sldId id="283" r:id="rId11"/>
    <p:sldId id="260" r:id="rId12"/>
    <p:sldId id="259" r:id="rId13"/>
    <p:sldId id="279" r:id="rId14"/>
    <p:sldId id="278" r:id="rId15"/>
    <p:sldId id="282" r:id="rId16"/>
    <p:sldId id="280" r:id="rId1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3802" autoAdjust="0"/>
  </p:normalViewPr>
  <p:slideViewPr>
    <p:cSldViewPr snapToGrid="0" snapToObjects="1">
      <p:cViewPr>
        <p:scale>
          <a:sx n="75" d="100"/>
          <a:sy n="75" d="100"/>
        </p:scale>
        <p:origin x="-1280" y="93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D12BF-7532-2846-BE95-AA81EA9B0505}" type="datetimeFigureOut">
              <a:rPr lang="en-US" smtClean="0"/>
              <a:t>15/01/2015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C2BEA-3E26-A843-B241-B3FB13ED8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746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EC2FB-CE2D-6345-9FAE-C4CE2F3D78EC}" type="datetimeFigureOut">
              <a:rPr lang="en-US" smtClean="0"/>
              <a:t>15/01/2015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4D223-E7F5-B440-B41B-A1EFBA46C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880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4D223-E7F5-B440-B41B-A1EFBA46C2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13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4D223-E7F5-B440-B41B-A1EFBA46C2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75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4D223-E7F5-B440-B41B-A1EFBA46C2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35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4D223-E7F5-B440-B41B-A1EFBA46C2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50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4D223-E7F5-B440-B41B-A1EFBA46C2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7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4D223-E7F5-B440-B41B-A1EFBA46C2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05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4D223-E7F5-B440-B41B-A1EFBA46C2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13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4D223-E7F5-B440-B41B-A1EFBA46C2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30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4D223-E7F5-B440-B41B-A1EFBA46C2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42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4D223-E7F5-B440-B41B-A1EFBA46C2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30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4D223-E7F5-B440-B41B-A1EFBA46C2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50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4D223-E7F5-B440-B41B-A1EFBA46C2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66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4D223-E7F5-B440-B41B-A1EFBA46C2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52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Less confident pupils worked in pairs.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4D223-E7F5-B440-B41B-A1EFBA46C2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69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Book Creator is the app I have used the most in my teaching.</a:t>
            </a:r>
          </a:p>
          <a:p>
            <a:r>
              <a:rPr lang="en-GB" dirty="0" smtClean="0"/>
              <a:t>It is such an effective tool and the possibilities are endless!</a:t>
            </a:r>
          </a:p>
          <a:p>
            <a:r>
              <a:rPr lang="en-GB" dirty="0" smtClean="0"/>
              <a:t>I have different books on the go to record progression,</a:t>
            </a:r>
            <a:r>
              <a:rPr lang="en-GB" baseline="0" dirty="0" smtClean="0"/>
              <a:t> I tend to save them as movie or </a:t>
            </a:r>
            <a:r>
              <a:rPr lang="en-GB" baseline="0" dirty="0" err="1" smtClean="0"/>
              <a:t>pdf</a:t>
            </a:r>
            <a:r>
              <a:rPr lang="en-GB" baseline="0" dirty="0" smtClean="0"/>
              <a:t>. They can also be published and shared  in </a:t>
            </a:r>
            <a:r>
              <a:rPr lang="en-GB" baseline="0" dirty="0" err="1" smtClean="0"/>
              <a:t>Ibooks</a:t>
            </a:r>
            <a:r>
              <a:rPr lang="en-GB" baseline="0" dirty="0" smtClean="0"/>
              <a:t>. </a:t>
            </a:r>
            <a:endParaRPr lang="en-GB" dirty="0" smtClean="0"/>
          </a:p>
          <a:p>
            <a:r>
              <a:rPr lang="en-GB" dirty="0" smtClean="0"/>
              <a:t>Rachel Smith’s blog post.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4D223-E7F5-B440-B41B-A1EFBA46C2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4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3950" y="3124200"/>
            <a:ext cx="701675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3950" y="5056632"/>
            <a:ext cx="701675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00216"/>
            <a:ext cx="2149602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E1A4111-69E3-FC48-B05E-A131140D5411}" type="datetime1">
              <a:rPr lang="en-GB" smtClean="0"/>
              <a:t>15/01/2015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9298" y="6300216"/>
            <a:ext cx="4130802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4930" y="6300216"/>
            <a:ext cx="74295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7116FD8-699A-9547-8768-5EA1F990E9A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EAF4-63DD-1C4E-962F-584623DCDC71}" type="datetime1">
              <a:rPr lang="en-GB" smtClean="0"/>
              <a:t>15/01/2015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6FD8-699A-9547-8768-5EA1F990E9A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5032248" y="1735138"/>
            <a:ext cx="386334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5032248" y="3870960"/>
            <a:ext cx="386334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735139"/>
            <a:ext cx="386334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735138"/>
            <a:ext cx="386334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72FD-1EFD-DF4B-9DAE-94728FF9A038}" type="datetime1">
              <a:rPr lang="en-GB" smtClean="0"/>
              <a:t>15/01/2015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6FD8-699A-9547-8768-5EA1F990E9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90600" y="3870960"/>
            <a:ext cx="386334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5032248" y="1735138"/>
            <a:ext cx="386334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5032248" y="3870960"/>
            <a:ext cx="386334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163F-C4FA-2742-97FC-6E4E879100E0}" type="datetime1">
              <a:rPr lang="en-GB" smtClean="0"/>
              <a:t>15/01/2015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6FD8-699A-9547-8768-5EA1F990E9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932B-41F8-5648-88A1-2BD37B534302}" type="datetime1">
              <a:rPr lang="en-GB" smtClean="0"/>
              <a:t>15/01/2015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6FD8-699A-9547-8768-5EA1F990E9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690048"/>
            <a:ext cx="3860933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188" y="368490"/>
            <a:ext cx="386334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598" y="2866031"/>
            <a:ext cx="3860933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5E71-2738-F649-8A0C-C0B6C6ACB580}" type="datetime1">
              <a:rPr lang="en-GB" smtClean="0"/>
              <a:t>15/01/2015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6FD8-699A-9547-8768-5EA1F990E9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5675" y="1524000"/>
            <a:ext cx="386334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35673" y="2699983"/>
            <a:ext cx="386334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F924-02C2-8C46-BB1E-0A6313F5C72B}" type="datetime1">
              <a:rPr lang="en-GB" smtClean="0"/>
              <a:t>15/01/2015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6FD8-699A-9547-8768-5EA1F990E9A6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81448" y="505650"/>
            <a:ext cx="417183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76193" y="667561"/>
            <a:ext cx="3757719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39526" y="3520798"/>
            <a:ext cx="4428693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531979" y="3682580"/>
            <a:ext cx="4012785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83604" y="241256"/>
            <a:ext cx="4428693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76057" y="403038"/>
            <a:ext cx="4012785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1220" y="1524000"/>
            <a:ext cx="386334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31218" y="2699983"/>
            <a:ext cx="386334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0D92-40DC-6848-BE76-37E8182B4066}" type="datetime1">
              <a:rPr lang="en-GB" smtClean="0"/>
              <a:t>15/01/2015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6FD8-699A-9547-8768-5EA1F990E9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762374"/>
            <a:ext cx="79248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230890" y="379100"/>
            <a:ext cx="5450604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4928736"/>
            <a:ext cx="79248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4781-85C3-B94C-8667-D9846439C571}" type="datetime1">
              <a:rPr lang="en-GB" smtClean="0"/>
              <a:t>15/01/2015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6FD8-699A-9547-8768-5EA1F990E9A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435504" y="564564"/>
            <a:ext cx="5041375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762374"/>
            <a:ext cx="79248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23161" y="116368"/>
            <a:ext cx="4299815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324081" y="304999"/>
            <a:ext cx="3898326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512603" y="323141"/>
            <a:ext cx="5192084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697860" y="507668"/>
            <a:ext cx="4802265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4926106"/>
            <a:ext cx="79248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F4B1-44E5-3447-95B7-E9E76F0D0092}" type="datetime1">
              <a:rPr lang="en-GB" smtClean="0"/>
              <a:t>15/01/2015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6FD8-699A-9547-8768-5EA1F990E9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F3-F710-BA4D-AFA2-78445C6B94F0}" type="datetime1">
              <a:rPr lang="en-GB" smtClean="0"/>
              <a:t>15/01/2015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6FD8-699A-9547-8768-5EA1F990E9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DB6F-2B4D-214B-B796-652CCBE89788}" type="datetime1">
              <a:rPr lang="en-GB" smtClean="0"/>
              <a:t>15/01/2015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6FD8-699A-9547-8768-5EA1F990E9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0989" y="450851"/>
            <a:ext cx="916590" cy="535781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450851"/>
            <a:ext cx="64389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BE8A-A8B6-1C42-B367-D5522229A3D2}" type="datetime1">
              <a:rPr lang="en-GB" smtClean="0"/>
              <a:t>15/01/2015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6FD8-699A-9547-8768-5EA1F990E9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15733" y="3200400"/>
            <a:ext cx="8690264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881" y="3833095"/>
            <a:ext cx="51181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0881" y="5056909"/>
            <a:ext cx="51181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298744"/>
            <a:ext cx="21463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93325747-8351-0E4D-9F04-21FD55A969E8}" type="datetime1">
              <a:rPr lang="en-GB" smtClean="0"/>
              <a:t>15/01/2015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2600" y="6298744"/>
            <a:ext cx="41275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3594" y="6312393"/>
            <a:ext cx="74295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67116FD8-699A-9547-8768-5EA1F990E9A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94561"/>
            <a:ext cx="84201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557016"/>
            <a:ext cx="84201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0378F-C8E3-4A47-8FE6-C02E0DF5FCAD}" type="datetime1">
              <a:rPr lang="en-GB" smtClean="0"/>
              <a:t>15/01/2015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6FD8-699A-9547-8768-5EA1F990E9A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72084" y="1689847"/>
            <a:ext cx="913391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196354"/>
            <a:ext cx="57785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560619"/>
            <a:ext cx="57785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1D14-7999-CA4F-AB25-C3AE2013D9F0}" type="datetime1">
              <a:rPr lang="en-GB" smtClean="0"/>
              <a:t>15/01/2015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6FD8-699A-9547-8768-5EA1F990E9A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506" y="4069804"/>
            <a:ext cx="6000354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708882" y="445180"/>
            <a:ext cx="5867601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929151" y="632632"/>
            <a:ext cx="5427063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1293" y="5230907"/>
            <a:ext cx="599403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4A6D-D00D-764A-BF46-E637D97799CD}" type="datetime1">
              <a:rPr lang="en-GB" smtClean="0"/>
              <a:t>15/01/2015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6FD8-699A-9547-8768-5EA1F990E9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735139"/>
            <a:ext cx="386334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735139"/>
            <a:ext cx="386334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3740-EF10-394B-BFE3-B281778895E0}" type="datetime1">
              <a:rPr lang="en-GB" smtClean="0"/>
              <a:t>15/01/2015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6FD8-699A-9547-8768-5EA1F990E9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270" y="1419367"/>
            <a:ext cx="34671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148" y="2174876"/>
            <a:ext cx="386334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1101" y="1419367"/>
            <a:ext cx="34671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3724" y="2174876"/>
            <a:ext cx="386334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E94B-13DE-BB42-8ADB-48E56600AACC}" type="datetime1">
              <a:rPr lang="en-GB" smtClean="0"/>
              <a:t>15/01/2015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6FD8-699A-9547-8768-5EA1F990E9A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93" y="1897041"/>
            <a:ext cx="3498056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624" y="1897041"/>
            <a:ext cx="3498056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93" y="1897041"/>
            <a:ext cx="3498056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624" y="1897041"/>
            <a:ext cx="3498056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735138"/>
            <a:ext cx="79248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375D-FDC0-A44D-962E-B559B39D2F74}" type="datetime1">
              <a:rPr lang="en-GB" smtClean="0"/>
              <a:t>15/01/2015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6FD8-699A-9547-8768-5EA1F990E9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90600" y="3870960"/>
            <a:ext cx="79248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503238"/>
            <a:ext cx="7923081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735138"/>
            <a:ext cx="7923081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02058" y="6314462"/>
            <a:ext cx="140335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9EA40DD-F6D9-D34C-9D22-86D8C82D92B2}" type="datetime1">
              <a:rPr lang="en-GB" smtClean="0"/>
              <a:t>15/01/2015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71158" y="6305797"/>
            <a:ext cx="4027798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8170" y="5476097"/>
            <a:ext cx="1606644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67116FD8-699A-9547-8768-5EA1F990E9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usingsfromtheisland.wordpress.com/2014/03/25/culture-and-learning-in-mfl/" TargetMode="External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hyperlink" Target="http://www.smule.com/p/173503992_35181461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09sBTdKasY" TargetMode="External"/><Relationship Id="rId4" Type="http://schemas.openxmlformats.org/officeDocument/2006/relationships/hyperlink" Target="https://tellagami.com/" TargetMode="External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image" Target="../media/image38.jpeg"/><Relationship Id="rId8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janetlloyd.blogspot.co.uk/2015/01/seeing-progress-in-action.html?m=1" TargetMode="External"/><Relationship Id="rId4" Type="http://schemas.openxmlformats.org/officeDocument/2006/relationships/hyperlink" Target="http://changing-phase.blogspot.co.uk" TargetMode="External"/><Relationship Id="rId5" Type="http://schemas.openxmlformats.org/officeDocument/2006/relationships/hyperlink" Target="http://richmondgovuk.j2bloggy.com/erichmond/languages-3/" TargetMode="External"/><Relationship Id="rId6" Type="http://schemas.openxmlformats.org/officeDocument/2006/relationships/hyperlink" Target="https://www.gov.uk/government/uploads/system/uploads/attachment_data/file/239042/PRIMARY_national_curriculum_-_Languages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g7mTm2UHWU" TargetMode="External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72820" y="784719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38622" y="324319"/>
            <a:ext cx="8420100" cy="2271787"/>
          </a:xfrm>
        </p:spPr>
        <p:txBody>
          <a:bodyPr>
            <a:normAutofit/>
          </a:bodyPr>
          <a:lstStyle/>
          <a:p>
            <a:r>
              <a:rPr lang="en-US" dirty="0" smtClean="0"/>
              <a:t>3 ways to support progression at KS2</a:t>
            </a:r>
            <a:endParaRPr lang="en-US" dirty="0"/>
          </a:p>
        </p:txBody>
      </p:sp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236" y="2617765"/>
            <a:ext cx="2286349" cy="13484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800" y="4002012"/>
            <a:ext cx="977900" cy="977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6460" y="3779583"/>
            <a:ext cx="6186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charset="2"/>
              <a:buChar char="Ø"/>
            </a:pPr>
            <a:r>
              <a:rPr lang="en-GB" sz="3600" dirty="0" smtClean="0"/>
              <a:t>ALL Kent</a:t>
            </a:r>
          </a:p>
          <a:p>
            <a:pPr marL="571500" indent="-571500">
              <a:buFont typeface="Wingdings" charset="2"/>
              <a:buChar char="Ø"/>
            </a:pPr>
            <a:r>
              <a:rPr lang="en-GB" sz="3600" dirty="0" smtClean="0"/>
              <a:t>Languages in Primary Schools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5410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149836" y="5477132"/>
            <a:ext cx="3469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@</a:t>
            </a:r>
            <a:r>
              <a:rPr lang="en-GB" sz="3600" dirty="0" err="1" smtClean="0"/>
              <a:t>SylvieBRawlings</a:t>
            </a:r>
            <a:endParaRPr lang="en-GB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07" y="5314581"/>
            <a:ext cx="1115193" cy="109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2199" y="5410200"/>
            <a:ext cx="9271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74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Book creator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</a:t>
            </a:r>
            <a:r>
              <a:rPr lang="en-GB" dirty="0" smtClean="0"/>
              <a:t>nteractive book. </a:t>
            </a:r>
            <a:r>
              <a:rPr lang="en-GB" dirty="0"/>
              <a:t>You can use not only text and images, but video and audio. If you want to “publish” your book you can always print a PDF </a:t>
            </a:r>
            <a:r>
              <a:rPr lang="en-GB" dirty="0" smtClean="0"/>
              <a:t>version or save it as a movie.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For </a:t>
            </a:r>
            <a:r>
              <a:rPr lang="en-GB" dirty="0"/>
              <a:t>more </a:t>
            </a:r>
            <a:r>
              <a:rPr lang="en-GB" dirty="0" smtClean="0"/>
              <a:t>ideas: </a:t>
            </a:r>
            <a:r>
              <a:rPr lang="en-GB" dirty="0">
                <a:hlinkClick r:id="rId3"/>
              </a:rPr>
              <a:t>https://musingsfromtheisland.wordpress.com/2014/03/25/culture-and-learning-in-mfl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64" y="118534"/>
            <a:ext cx="1599671" cy="1599671"/>
          </a:xfrm>
          <a:prstGeom prst="rect">
            <a:avLst/>
          </a:prstGeom>
        </p:spPr>
      </p:pic>
      <p:pic>
        <p:nvPicPr>
          <p:cNvPr id="6" name="Picture 5" descr="IMG_246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2510367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6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047" y="1600201"/>
            <a:ext cx="7923081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 used it for?</a:t>
            </a:r>
            <a:br>
              <a:rPr lang="en-US" dirty="0" smtClean="0"/>
            </a:br>
            <a:r>
              <a:rPr lang="en-US" dirty="0" smtClean="0"/>
              <a:t>Who with?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780347"/>
            <a:ext cx="7923081" cy="4056062"/>
          </a:xfrm>
        </p:spPr>
        <p:txBody>
          <a:bodyPr/>
          <a:lstStyle/>
          <a:p>
            <a:r>
              <a:rPr lang="en-US" dirty="0" smtClean="0"/>
              <a:t>Make up own rhymes/poems/songs using a range of topic and structures previously learned : </a:t>
            </a:r>
          </a:p>
          <a:p>
            <a:pPr marL="0" indent="0">
              <a:buNone/>
            </a:pPr>
            <a:r>
              <a:rPr lang="en-US" dirty="0" smtClean="0"/>
              <a:t>		Producing a creative piece of writing/speaking. </a:t>
            </a:r>
          </a:p>
          <a:p>
            <a:r>
              <a:rPr lang="en-US" dirty="0" smtClean="0"/>
              <a:t>Link with a school in the North of England.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1" y="108806"/>
            <a:ext cx="1615678" cy="1491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0979" y="135833"/>
            <a:ext cx="69694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Autorap</a:t>
            </a:r>
            <a:r>
              <a:rPr lang="en-GB" dirty="0" smtClean="0"/>
              <a:t>:</a:t>
            </a:r>
          </a:p>
          <a:p>
            <a:r>
              <a:rPr lang="en-GB" dirty="0" smtClean="0"/>
              <a:t>Turns </a:t>
            </a:r>
            <a:r>
              <a:rPr lang="en-GB" dirty="0"/>
              <a:t>any voice recording into a rap </a:t>
            </a:r>
            <a:r>
              <a:rPr lang="en-GB" dirty="0" smtClean="0"/>
              <a:t>–</a:t>
            </a:r>
          </a:p>
          <a:p>
            <a:r>
              <a:rPr lang="en-GB" dirty="0" smtClean="0"/>
              <a:t> </a:t>
            </a:r>
            <a:r>
              <a:rPr lang="en-GB" dirty="0"/>
              <a:t>you select a tune, record yourself speaking and the app turns it into a rap !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110979" y="5072979"/>
            <a:ext cx="4932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Barming</a:t>
            </a:r>
            <a:r>
              <a:rPr lang="en-GB" dirty="0" smtClean="0"/>
              <a:t> School Year 4:</a:t>
            </a:r>
          </a:p>
          <a:p>
            <a:r>
              <a:rPr lang="en-GB" dirty="0" err="1" smtClean="0"/>
              <a:t>eg</a:t>
            </a:r>
            <a:r>
              <a:rPr lang="en-GB" dirty="0" smtClean="0"/>
              <a:t>: </a:t>
            </a:r>
            <a:r>
              <a:rPr lang="ro-RO" dirty="0">
                <a:hlinkClick r:id="rId4"/>
              </a:rPr>
              <a:t>http://www.smule.com/p/</a:t>
            </a:r>
            <a:r>
              <a:rPr lang="ro-RO" dirty="0" smtClean="0">
                <a:hlinkClick r:id="rId4"/>
              </a:rPr>
              <a:t>173503992_35181461</a:t>
            </a:r>
            <a:r>
              <a:rPr lang="ro-RO" dirty="0" smtClean="0"/>
              <a:t> </a:t>
            </a:r>
            <a:endParaRPr lang="ro-RO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21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172" y="464609"/>
            <a:ext cx="7923081" cy="868362"/>
          </a:xfrm>
        </p:spPr>
        <p:txBody>
          <a:bodyPr/>
          <a:lstStyle/>
          <a:p>
            <a:r>
              <a:rPr lang="en-US" dirty="0" smtClean="0"/>
              <a:t>Other Apps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846727"/>
          </a:xfrm>
        </p:spPr>
        <p:txBody>
          <a:bodyPr>
            <a:normAutofit/>
          </a:bodyPr>
          <a:lstStyle/>
          <a:p>
            <a:endParaRPr lang="en-US" dirty="0" smtClean="0">
              <a:hlinkClick r:id="rId3"/>
            </a:endParaRPr>
          </a:p>
          <a:p>
            <a:r>
              <a:rPr lang="en-US" dirty="0" smtClean="0">
                <a:solidFill>
                  <a:srgbClr val="AB942E"/>
                </a:solidFill>
                <a:hlinkClick r:id="rId3"/>
              </a:rPr>
              <a:t>Yakit</a:t>
            </a:r>
            <a:r>
              <a:rPr lang="en-US" dirty="0">
                <a:hlinkClick r:id="rId3"/>
              </a:rPr>
              <a:t> </a:t>
            </a:r>
            <a:r>
              <a:rPr lang="en-US" dirty="0"/>
              <a:t>– ‘Make any picture </a:t>
            </a:r>
            <a:r>
              <a:rPr lang="en-US" dirty="0" err="1"/>
              <a:t>talk</a:t>
            </a:r>
            <a:r>
              <a:rPr lang="en-US" dirty="0" err="1" smtClean="0"/>
              <a:t>’.‘</a:t>
            </a:r>
            <a:r>
              <a:rPr lang="en-US" dirty="0" err="1"/>
              <a:t>Bring</a:t>
            </a:r>
            <a:r>
              <a:rPr lang="en-US" dirty="0"/>
              <a:t> any photo to life</a:t>
            </a:r>
            <a:r>
              <a:rPr lang="en-US" dirty="0" smtClean="0"/>
              <a:t>’.</a:t>
            </a:r>
            <a:endParaRPr lang="en-US" dirty="0"/>
          </a:p>
          <a:p>
            <a:r>
              <a:rPr lang="en-US" dirty="0" smtClean="0">
                <a:hlinkClick r:id="rId3"/>
              </a:rPr>
              <a:t>PuppetPals2</a:t>
            </a:r>
            <a:r>
              <a:rPr lang="en-US" dirty="0" smtClean="0"/>
              <a:t> – create animated cartoons (storytelling) </a:t>
            </a:r>
          </a:p>
          <a:p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</a:rPr>
              <a:t>Sock Puppets </a:t>
            </a:r>
            <a:endParaRPr lang="en-US" u="sng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>
                <a:hlinkClick r:id="rId4"/>
              </a:rPr>
              <a:t>Tellagami</a:t>
            </a:r>
            <a:r>
              <a:rPr lang="en-US" dirty="0" smtClean="0"/>
              <a:t> – create an animated characters &amp; record a message.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Follow </a:t>
            </a:r>
            <a:r>
              <a:rPr lang="en-US" b="1" dirty="0" smtClean="0">
                <a:solidFill>
                  <a:srgbClr val="0000FF"/>
                </a:solidFill>
              </a:rPr>
              <a:t>@</a:t>
            </a:r>
            <a:r>
              <a:rPr lang="en-US" b="1" dirty="0" err="1" smtClean="0">
                <a:solidFill>
                  <a:srgbClr val="0000FF"/>
                </a:solidFill>
              </a:rPr>
              <a:t>joedale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/>
              <a:t>on Twitter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719" y="1769534"/>
            <a:ext cx="1296855" cy="2353667"/>
          </a:xfrm>
          <a:prstGeom prst="rect">
            <a:avLst/>
          </a:prstGeom>
        </p:spPr>
      </p:pic>
      <p:pic>
        <p:nvPicPr>
          <p:cNvPr id="5" name="Picture 4" descr="IMG_246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56" y="152434"/>
            <a:ext cx="2477912" cy="1858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419" y="152434"/>
            <a:ext cx="2497667" cy="1407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172" y="4624852"/>
            <a:ext cx="2209799" cy="16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0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623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48" y="0"/>
            <a:ext cx="2078567" cy="2771423"/>
          </a:xfrm>
          <a:prstGeom prst="rect">
            <a:avLst/>
          </a:prstGeom>
        </p:spPr>
      </p:pic>
      <p:pic>
        <p:nvPicPr>
          <p:cNvPr id="5" name="Picture 4" descr="IMG_623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0515" y="2435574"/>
            <a:ext cx="2097618" cy="2796824"/>
          </a:xfrm>
          <a:prstGeom prst="rect">
            <a:avLst/>
          </a:prstGeom>
        </p:spPr>
      </p:pic>
      <p:pic>
        <p:nvPicPr>
          <p:cNvPr id="6" name="Picture 5" descr="IMG_623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775201" y="1625600"/>
            <a:ext cx="4944533" cy="3708400"/>
          </a:xfrm>
          <a:prstGeom prst="rect">
            <a:avLst/>
          </a:prstGeom>
        </p:spPr>
      </p:pic>
      <p:pic>
        <p:nvPicPr>
          <p:cNvPr id="7" name="Picture 6" descr="IMG_623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85308" y="486403"/>
            <a:ext cx="2039845" cy="1529884"/>
          </a:xfrm>
          <a:prstGeom prst="rect">
            <a:avLst/>
          </a:prstGeom>
        </p:spPr>
      </p:pic>
      <p:pic>
        <p:nvPicPr>
          <p:cNvPr id="8" name="Picture 7" descr="IMG_624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658" y="3209923"/>
            <a:ext cx="2311400" cy="1733550"/>
          </a:xfrm>
          <a:prstGeom prst="rect">
            <a:avLst/>
          </a:prstGeom>
        </p:spPr>
      </p:pic>
      <p:pic>
        <p:nvPicPr>
          <p:cNvPr id="9" name="Picture 8" descr="IMG_624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76700" y="4668881"/>
            <a:ext cx="1961791" cy="14713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00824" y="348270"/>
            <a:ext cx="21443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Post it notes</a:t>
            </a:r>
          </a:p>
        </p:txBody>
      </p:sp>
    </p:spTree>
    <p:extLst>
      <p:ext uri="{BB962C8B-B14F-4D97-AF65-F5344CB8AC3E}">
        <p14:creationId xmlns:p14="http://schemas.microsoft.com/office/powerpoint/2010/main" val="305146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 it notes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52" y="220134"/>
            <a:ext cx="1746381" cy="1308100"/>
          </a:xfrm>
          <a:prstGeom prst="rect">
            <a:avLst/>
          </a:prstGeom>
        </p:spPr>
      </p:pic>
      <p:pic>
        <p:nvPicPr>
          <p:cNvPr id="7" name="Picture 6" descr="IMG_622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464428" y="-9523"/>
            <a:ext cx="1377947" cy="1837262"/>
          </a:xfrm>
          <a:prstGeom prst="rect">
            <a:avLst/>
          </a:prstGeom>
        </p:spPr>
      </p:pic>
      <p:pic>
        <p:nvPicPr>
          <p:cNvPr id="9" name="Picture 8" descr="IMG_622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19158" y="1240894"/>
            <a:ext cx="3486150" cy="4648200"/>
          </a:xfrm>
          <a:prstGeom prst="rect">
            <a:avLst/>
          </a:prstGeom>
        </p:spPr>
      </p:pic>
      <p:pic>
        <p:nvPicPr>
          <p:cNvPr id="11" name="Picture 10" descr="Screen Shot 2015-01-14 at 16.54.2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66" y="1739152"/>
            <a:ext cx="4186767" cy="443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01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reading on progression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Janet Lloyd: Seeing </a:t>
            </a:r>
            <a:r>
              <a:rPr lang="en-GB" dirty="0"/>
              <a:t>in action: </a:t>
            </a:r>
            <a:r>
              <a:rPr lang="en-GB" dirty="0">
                <a:hlinkClick r:id="rId3"/>
              </a:rPr>
              <a:t>http://janetlloyd.blogspot.co.uk/2015/01/seeing-progress-in-action.html?m=</a:t>
            </a:r>
            <a:r>
              <a:rPr lang="en-GB" dirty="0" smtClean="0">
                <a:hlinkClick r:id="rId3"/>
              </a:rPr>
              <a:t>1</a:t>
            </a:r>
            <a:r>
              <a:rPr lang="en-GB" dirty="0" smtClean="0"/>
              <a:t> </a:t>
            </a:r>
          </a:p>
          <a:p>
            <a:r>
              <a:rPr lang="en-GB" dirty="0" smtClean="0"/>
              <a:t>Clare </a:t>
            </a:r>
            <a:r>
              <a:rPr lang="en-GB" dirty="0" err="1" smtClean="0"/>
              <a:t>Seccombe</a:t>
            </a:r>
            <a:r>
              <a:rPr lang="en-GB" dirty="0"/>
              <a:t>: </a:t>
            </a:r>
            <a:r>
              <a:rPr lang="en-GB" dirty="0">
                <a:hlinkClick r:id="rId4"/>
              </a:rPr>
              <a:t>http://changing-</a:t>
            </a:r>
            <a:r>
              <a:rPr lang="en-GB" dirty="0" smtClean="0">
                <a:hlinkClick r:id="rId4"/>
              </a:rPr>
              <a:t>phase.blogspot.co.uk</a:t>
            </a:r>
            <a:r>
              <a:rPr lang="en-GB" smtClean="0"/>
              <a:t> </a:t>
            </a:r>
            <a:endParaRPr lang="en-GB" dirty="0" smtClean="0"/>
          </a:p>
          <a:p>
            <a:r>
              <a:rPr lang="en-GB" dirty="0">
                <a:hlinkClick r:id="rId5"/>
              </a:rPr>
              <a:t>http://richmondgovuk.j2bloggy.com/erichmond/languages-3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</a:p>
          <a:p>
            <a:r>
              <a:rPr lang="en-GB" dirty="0"/>
              <a:t>National Curriculum: </a:t>
            </a:r>
            <a:r>
              <a:rPr lang="en-GB" dirty="0">
                <a:hlinkClick r:id="rId6"/>
              </a:rPr>
              <a:t>https://www.gov.uk/government/uploads/system/uploads/attachment_data/file/239042/PRIMARY_national_curriculum_-</a:t>
            </a:r>
            <a:r>
              <a:rPr lang="en-GB" dirty="0" smtClean="0">
                <a:hlinkClick r:id="rId6"/>
              </a:rPr>
              <a:t>_Languages.pdf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93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72820" y="784719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38622" y="324319"/>
            <a:ext cx="8420100" cy="2271787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Sylvie Bartlett-Rawlings</a:t>
            </a:r>
            <a:endParaRPr lang="en-US" dirty="0"/>
          </a:p>
        </p:txBody>
      </p:sp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703" y="110515"/>
            <a:ext cx="2286349" cy="13484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800" y="4002012"/>
            <a:ext cx="977900" cy="977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6460" y="3779583"/>
            <a:ext cx="6186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charset="2"/>
              <a:buChar char="Ø"/>
            </a:pPr>
            <a:r>
              <a:rPr lang="en-GB" sz="3600" dirty="0" smtClean="0"/>
              <a:t>ALL Kent</a:t>
            </a:r>
          </a:p>
          <a:p>
            <a:pPr marL="571500" indent="-571500">
              <a:buFont typeface="Wingdings" charset="2"/>
              <a:buChar char="Ø"/>
            </a:pPr>
            <a:r>
              <a:rPr lang="en-GB" sz="3600" dirty="0" smtClean="0"/>
              <a:t>Languages in Primary Schools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5410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149836" y="5477132"/>
            <a:ext cx="3469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@</a:t>
            </a:r>
            <a:r>
              <a:rPr lang="en-GB" sz="3600" dirty="0" err="1" smtClean="0"/>
              <a:t>SylvieBRawlings</a:t>
            </a:r>
            <a:endParaRPr lang="en-GB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07" y="5314581"/>
            <a:ext cx="1115193" cy="109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2199" y="5410200"/>
            <a:ext cx="927100" cy="927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49836" y="6337300"/>
            <a:ext cx="3765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scbartlettrawlings@gmail.com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63603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Progression through story telling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818" y="1769541"/>
            <a:ext cx="2628136" cy="3373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466" y="1377960"/>
            <a:ext cx="2847553" cy="2847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03" y="1377960"/>
            <a:ext cx="2078561" cy="2078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102" y="3652310"/>
            <a:ext cx="2216378" cy="298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1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Progression at KS2…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17600"/>
            <a:ext cx="7923081" cy="5334000"/>
          </a:xfrm>
        </p:spPr>
        <p:txBody>
          <a:bodyPr>
            <a:normAutofit fontScale="62500" lnSpcReduction="200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sz="3300" dirty="0"/>
              <a:t> </a:t>
            </a:r>
            <a:r>
              <a:rPr lang="en-GB" sz="3300" b="1" dirty="0"/>
              <a:t>The national curriculum for languages aims to ensure that all pupils: </a:t>
            </a:r>
          </a:p>
          <a:p>
            <a:r>
              <a:rPr lang="en-GB" sz="3300" dirty="0">
                <a:latin typeface="Wingdings"/>
              </a:rPr>
              <a:t> </a:t>
            </a:r>
            <a:r>
              <a:rPr lang="en-GB" sz="3300" b="1" dirty="0">
                <a:latin typeface="Wingdings"/>
              </a:rPr>
              <a:t>?</a:t>
            </a:r>
            <a:r>
              <a:rPr lang="en-GB" sz="3300" b="1" dirty="0"/>
              <a:t>understand and respond to spoken and written language from a variety of authentic sources </a:t>
            </a:r>
          </a:p>
          <a:p>
            <a:r>
              <a:rPr lang="en-GB" sz="3300" dirty="0">
                <a:latin typeface="Wingdings"/>
              </a:rPr>
              <a:t> ?</a:t>
            </a:r>
            <a:r>
              <a:rPr lang="en-GB" sz="3300" b="1" dirty="0"/>
              <a:t>speak with increasing confidence, fluency and spontaneity</a:t>
            </a:r>
            <a:r>
              <a:rPr lang="en-GB" sz="3300" dirty="0"/>
              <a:t>, finding ways of communicating what they want to say, including through discussion and asking questions, and continually improving the accuracy of their pronunciation and intonation </a:t>
            </a:r>
          </a:p>
          <a:p>
            <a:r>
              <a:rPr lang="en-GB" sz="3300" dirty="0">
                <a:latin typeface="Wingdings"/>
              </a:rPr>
              <a:t> ?</a:t>
            </a:r>
            <a:r>
              <a:rPr lang="en-GB" sz="3300" b="1" dirty="0"/>
              <a:t>can write at varying length</a:t>
            </a:r>
            <a:r>
              <a:rPr lang="en-GB" sz="3300" dirty="0"/>
              <a:t>, for different purposes and audiences, using the variety of grammatical structures that they have learnt </a:t>
            </a:r>
          </a:p>
          <a:p>
            <a:r>
              <a:rPr lang="en-GB" sz="3300" dirty="0">
                <a:latin typeface="Wingdings"/>
              </a:rPr>
              <a:t> ?</a:t>
            </a:r>
            <a:r>
              <a:rPr lang="en-GB" sz="3300" b="1" dirty="0"/>
              <a:t>discover and develop an appreciation of a range of writing in the language studied. </a:t>
            </a:r>
          </a:p>
        </p:txBody>
      </p:sp>
    </p:spTree>
    <p:extLst>
      <p:ext uri="{BB962C8B-B14F-4D97-AF65-F5344CB8AC3E}">
        <p14:creationId xmlns:p14="http://schemas.microsoft.com/office/powerpoint/2010/main" val="335654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Progression through story telling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32703" y="2357695"/>
            <a:ext cx="917009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 smtClean="0"/>
              <a:t>Story is told </a:t>
            </a:r>
            <a:r>
              <a:rPr lang="en-US" sz="3200" dirty="0"/>
              <a:t>very slowly with </a:t>
            </a:r>
            <a:r>
              <a:rPr lang="en-US" sz="3200" dirty="0" smtClean="0"/>
              <a:t>actions and the</a:t>
            </a:r>
          </a:p>
          <a:p>
            <a:pPr lvl="0"/>
            <a:r>
              <a:rPr lang="en-US" sz="3200" dirty="0" smtClean="0"/>
              <a:t> children then join in.  </a:t>
            </a:r>
          </a:p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2. In  the second session, they listen to the story </a:t>
            </a:r>
          </a:p>
          <a:p>
            <a:pPr lvl="0"/>
            <a:r>
              <a:rPr lang="en-US" sz="3200" dirty="0" smtClean="0"/>
              <a:t>on You Tube read by a child of </a:t>
            </a:r>
            <a:r>
              <a:rPr lang="en-US" sz="3200" dirty="0"/>
              <a:t>their </a:t>
            </a:r>
            <a:r>
              <a:rPr lang="en-US" sz="3200" dirty="0" smtClean="0"/>
              <a:t>age:</a:t>
            </a:r>
          </a:p>
          <a:p>
            <a:pPr lvl="0"/>
            <a:r>
              <a:rPr lang="en-US" sz="3200" dirty="0" smtClean="0">
                <a:hlinkClick r:id="rId3"/>
              </a:rPr>
              <a:t>https</a:t>
            </a:r>
            <a:r>
              <a:rPr lang="en-US" sz="3200" dirty="0">
                <a:hlinkClick r:id="rId3"/>
              </a:rPr>
              <a:t>://www.youtube.com/watch?v=</a:t>
            </a:r>
            <a:r>
              <a:rPr lang="en-US" sz="3200" dirty="0" smtClean="0">
                <a:hlinkClick r:id="rId3"/>
              </a:rPr>
              <a:t>Rg7mTm2UHWU</a:t>
            </a: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962" y="1811866"/>
            <a:ext cx="1157438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3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86479"/>
            <a:ext cx="7923081" cy="530472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 smtClean="0"/>
              <a:t>3. They </a:t>
            </a:r>
            <a:r>
              <a:rPr lang="en-US" sz="3200" dirty="0"/>
              <a:t>then reorder the story from cards and </a:t>
            </a:r>
            <a:r>
              <a:rPr lang="en-US" sz="3200" dirty="0" smtClean="0"/>
              <a:t> read </a:t>
            </a:r>
            <a:r>
              <a:rPr lang="en-US" sz="3200" dirty="0"/>
              <a:t>it in pairs. (peer assessing and then filmed). </a:t>
            </a:r>
            <a:endParaRPr lang="en-US" sz="3200" dirty="0" smtClean="0"/>
          </a:p>
          <a:p>
            <a:pPr lvl="0">
              <a:buFont typeface="Arial"/>
              <a:buChar char="•"/>
            </a:pPr>
            <a:endParaRPr lang="en-US" sz="3200" dirty="0" smtClean="0"/>
          </a:p>
          <a:p>
            <a:pPr lvl="0">
              <a:buFont typeface="Arial"/>
              <a:buChar char="•"/>
            </a:pPr>
            <a:endParaRPr lang="en-US" sz="3200" dirty="0" smtClean="0"/>
          </a:p>
          <a:p>
            <a:pPr lvl="0">
              <a:buFont typeface="Arial"/>
              <a:buChar char="•"/>
            </a:pPr>
            <a:endParaRPr lang="en-US" sz="3200" dirty="0" smtClean="0"/>
          </a:p>
          <a:p>
            <a:pPr marL="0" lv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177" y="1782801"/>
            <a:ext cx="4106954" cy="478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7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02692"/>
            <a:ext cx="7923081" cy="5088508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They make their </a:t>
            </a:r>
            <a:r>
              <a:rPr lang="en-US" dirty="0" err="1"/>
              <a:t>minibook</a:t>
            </a:r>
            <a:r>
              <a:rPr lang="en-US" dirty="0"/>
              <a:t> and tell the story to their parents at home.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5. They </a:t>
            </a:r>
            <a:r>
              <a:rPr lang="en-US" dirty="0"/>
              <a:t>write a description of their own wolf on white </a:t>
            </a:r>
            <a:r>
              <a:rPr lang="en-US" dirty="0" smtClean="0"/>
              <a:t>board  </a:t>
            </a:r>
            <a:r>
              <a:rPr lang="en-US" dirty="0"/>
              <a:t>and then type it in Book Creator</a:t>
            </a:r>
            <a:r>
              <a:rPr lang="en-US" dirty="0" smtClean="0"/>
              <a:t>. </a:t>
            </a:r>
            <a:endParaRPr lang="en-US" dirty="0"/>
          </a:p>
          <a:p>
            <a:pPr marL="571500" lvl="0" indent="-571500">
              <a:buFont typeface="Arial"/>
              <a:buChar char="•"/>
            </a:pPr>
            <a:endParaRPr lang="en-US" dirty="0" smtClean="0"/>
          </a:p>
          <a:p>
            <a:pPr marL="571500" lvl="0" indent="-571500">
              <a:buFont typeface="Arial"/>
              <a:buChar char="•"/>
            </a:pPr>
            <a:endParaRPr lang="en-US" dirty="0"/>
          </a:p>
          <a:p>
            <a:pPr marL="571500" lvl="0" indent="-571500">
              <a:buFont typeface="Arial"/>
              <a:buChar char="•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4" name="Picture 3" descr="petit_livre_sans_illustration_-_PS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133" y="1232707"/>
            <a:ext cx="4457044" cy="3044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378" y="5324240"/>
            <a:ext cx="1324303" cy="132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19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246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5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46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906000" cy="698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3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47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759" y="430254"/>
            <a:ext cx="8812640" cy="553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29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741</TotalTime>
  <Words>611</Words>
  <Application>Microsoft Macintosh PowerPoint</Application>
  <PresentationFormat>A4 Paper (210x297 mm)</PresentationFormat>
  <Paragraphs>88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Inkwell</vt:lpstr>
      <vt:lpstr>3 ways to support progression at KS2</vt:lpstr>
      <vt:lpstr>Progression through story telling</vt:lpstr>
      <vt:lpstr>Progression at KS2…</vt:lpstr>
      <vt:lpstr>Progression through story telling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Book creator</vt:lpstr>
      <vt:lpstr>What I used it for? Who with? </vt:lpstr>
      <vt:lpstr>Other Apps </vt:lpstr>
      <vt:lpstr>PowerPoint Presentation</vt:lpstr>
      <vt:lpstr>Post it notes</vt:lpstr>
      <vt:lpstr>Further reading on progression</vt:lpstr>
      <vt:lpstr>             Sylvie Bartlett-Rawlings</vt:lpstr>
    </vt:vector>
  </TitlesOfParts>
  <Company>Viewpoint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Autorap</dc:title>
  <dc:creator>Ben Woodroffe</dc:creator>
  <cp:lastModifiedBy>Marcus Bartlett-Rawlings</cp:lastModifiedBy>
  <cp:revision>74</cp:revision>
  <cp:lastPrinted>2015-01-15T10:02:44Z</cp:lastPrinted>
  <dcterms:created xsi:type="dcterms:W3CDTF">2014-06-13T11:29:18Z</dcterms:created>
  <dcterms:modified xsi:type="dcterms:W3CDTF">2015-01-15T10:31:46Z</dcterms:modified>
</cp:coreProperties>
</file>