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73" r:id="rId4"/>
    <p:sldId id="274" r:id="rId5"/>
    <p:sldId id="272" r:id="rId6"/>
    <p:sldId id="259" r:id="rId7"/>
    <p:sldId id="271" r:id="rId8"/>
    <p:sldId id="260" r:id="rId9"/>
    <p:sldId id="261" r:id="rId10"/>
    <p:sldId id="262" r:id="rId11"/>
    <p:sldId id="263" r:id="rId12"/>
    <p:sldId id="264" r:id="rId13"/>
    <p:sldId id="265" r:id="rId14"/>
    <p:sldId id="266" r:id="rId15"/>
    <p:sldId id="268" r:id="rId16"/>
    <p:sldId id="270" r:id="rId17"/>
    <p:sldId id="267" r:id="rId18"/>
    <p:sldId id="275" r:id="rId19"/>
    <p:sldId id="285" r:id="rId20"/>
    <p:sldId id="284" r:id="rId21"/>
    <p:sldId id="276" r:id="rId22"/>
    <p:sldId id="286" r:id="rId23"/>
    <p:sldId id="283" r:id="rId24"/>
    <p:sldId id="279" r:id="rId25"/>
    <p:sldId id="280" r:id="rId26"/>
    <p:sldId id="281" r:id="rId27"/>
    <p:sldId id="292" r:id="rId28"/>
    <p:sldId id="293" r:id="rId29"/>
    <p:sldId id="294" r:id="rId30"/>
    <p:sldId id="287" r:id="rId31"/>
    <p:sldId id="301" r:id="rId32"/>
    <p:sldId id="302" r:id="rId33"/>
    <p:sldId id="303" r:id="rId34"/>
    <p:sldId id="282" r:id="rId35"/>
    <p:sldId id="288" r:id="rId36"/>
    <p:sldId id="304" r:id="rId37"/>
    <p:sldId id="305" r:id="rId38"/>
    <p:sldId id="295" r:id="rId39"/>
    <p:sldId id="277" r:id="rId40"/>
    <p:sldId id="278" r:id="rId41"/>
    <p:sldId id="289" r:id="rId42"/>
    <p:sldId id="296" r:id="rId43"/>
    <p:sldId id="297" r:id="rId44"/>
    <p:sldId id="298" r:id="rId45"/>
    <p:sldId id="299" r:id="rId46"/>
    <p:sldId id="300" r:id="rId47"/>
    <p:sldId id="290" r:id="rId48"/>
    <p:sldId id="2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6980E"/>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382" autoAdjust="0"/>
  </p:normalViewPr>
  <p:slideViewPr>
    <p:cSldViewPr>
      <p:cViewPr varScale="1">
        <p:scale>
          <a:sx n="69" d="100"/>
          <a:sy n="69" d="100"/>
        </p:scale>
        <p:origin x="2814" y="66"/>
      </p:cViewPr>
      <p:guideLst>
        <p:guide orient="horz" pos="2160"/>
        <p:guide pos="2880"/>
      </p:guideLst>
    </p:cSldViewPr>
  </p:slideViewPr>
  <p:notesTextViewPr>
    <p:cViewPr>
      <p:scale>
        <a:sx n="1" d="1"/>
        <a:sy n="1" d="1"/>
      </p:scale>
      <p:origin x="0" y="0"/>
    </p:cViewPr>
  </p:notesTextViewPr>
  <p:sorterViewPr>
    <p:cViewPr>
      <p:scale>
        <a:sx n="100" d="100"/>
        <a:sy n="100" d="100"/>
      </p:scale>
      <p:origin x="0" y="3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70828-0147-4491-9477-DACEFD6AB0E5}" type="doc">
      <dgm:prSet loTypeId="urn:microsoft.com/office/officeart/2005/8/layout/cycle2" loCatId="cycle" qsTypeId="urn:microsoft.com/office/officeart/2005/8/quickstyle/3d3" qsCatId="3D" csTypeId="urn:microsoft.com/office/officeart/2005/8/colors/accent0_1" csCatId="mainScheme" phldr="1"/>
      <dgm:spPr/>
      <dgm:t>
        <a:bodyPr/>
        <a:lstStyle/>
        <a:p>
          <a:endParaRPr lang="en-GB"/>
        </a:p>
      </dgm:t>
    </dgm:pt>
    <dgm:pt modelId="{339E94D1-80BD-48F7-9D39-F6C01C86F767}">
      <dgm:prSet phldrT="[Text]" custT="1"/>
      <dgm:spPr>
        <a:solidFill>
          <a:srgbClr val="FFFF00"/>
        </a:solidFill>
      </dgm:spPr>
      <dgm:t>
        <a:bodyPr/>
        <a:lstStyle/>
        <a:p>
          <a:r>
            <a:rPr lang="en-GB" sz="2400" b="1" dirty="0" smtClean="0"/>
            <a:t>Presentation</a:t>
          </a:r>
          <a:endParaRPr lang="en-GB" sz="2400" b="1" dirty="0"/>
        </a:p>
      </dgm:t>
    </dgm:pt>
    <dgm:pt modelId="{FDCA3EDB-C2B0-432E-B919-030637145FB1}" type="parTrans" cxnId="{7F6915F2-74FE-4F48-A744-763BAE55FB2F}">
      <dgm:prSet/>
      <dgm:spPr/>
      <dgm:t>
        <a:bodyPr/>
        <a:lstStyle/>
        <a:p>
          <a:endParaRPr lang="en-GB"/>
        </a:p>
      </dgm:t>
    </dgm:pt>
    <dgm:pt modelId="{B239BC17-B934-47F4-AA88-E6E71E64D2E0}" type="sibTrans" cxnId="{7F6915F2-74FE-4F48-A744-763BAE55FB2F}">
      <dgm:prSet/>
      <dgm:spPr/>
      <dgm:t>
        <a:bodyPr/>
        <a:lstStyle/>
        <a:p>
          <a:endParaRPr lang="en-GB"/>
        </a:p>
      </dgm:t>
    </dgm:pt>
    <dgm:pt modelId="{BB8791BB-F642-493E-8BCB-464EE8864D69}">
      <dgm:prSet phldrT="[Text]"/>
      <dgm:spPr>
        <a:solidFill>
          <a:srgbClr val="FFFF00"/>
        </a:solidFill>
      </dgm:spPr>
      <dgm:t>
        <a:bodyPr/>
        <a:lstStyle/>
        <a:p>
          <a:r>
            <a:rPr lang="en-GB" b="1" dirty="0" smtClean="0"/>
            <a:t>Practice</a:t>
          </a:r>
          <a:endParaRPr lang="en-GB" b="1" dirty="0"/>
        </a:p>
      </dgm:t>
    </dgm:pt>
    <dgm:pt modelId="{288A414F-AD60-48F7-B3A0-CD748E985531}" type="parTrans" cxnId="{59ABBD62-9CB8-4AA3-83BF-5AF5E371C126}">
      <dgm:prSet/>
      <dgm:spPr/>
      <dgm:t>
        <a:bodyPr/>
        <a:lstStyle/>
        <a:p>
          <a:endParaRPr lang="en-GB"/>
        </a:p>
      </dgm:t>
    </dgm:pt>
    <dgm:pt modelId="{0B17B7BF-AD9C-46FB-A1F0-CD1C79141536}" type="sibTrans" cxnId="{59ABBD62-9CB8-4AA3-83BF-5AF5E371C126}">
      <dgm:prSet/>
      <dgm:spPr/>
      <dgm:t>
        <a:bodyPr/>
        <a:lstStyle/>
        <a:p>
          <a:endParaRPr lang="en-GB"/>
        </a:p>
      </dgm:t>
    </dgm:pt>
    <dgm:pt modelId="{A07F96D1-1CF9-4800-9B98-498739272571}">
      <dgm:prSet phldrT="[Text]"/>
      <dgm:spPr>
        <a:solidFill>
          <a:srgbClr val="FFFF00"/>
        </a:solidFill>
      </dgm:spPr>
      <dgm:t>
        <a:bodyPr/>
        <a:lstStyle/>
        <a:p>
          <a:r>
            <a:rPr lang="en-GB" b="1" dirty="0" smtClean="0"/>
            <a:t>Production</a:t>
          </a:r>
          <a:endParaRPr lang="en-GB" b="1" dirty="0"/>
        </a:p>
      </dgm:t>
    </dgm:pt>
    <dgm:pt modelId="{F82B4270-12D0-484B-A9BC-99138437B018}" type="parTrans" cxnId="{FE6194AF-8B24-47AD-BF3F-E7B4CC4CD994}">
      <dgm:prSet/>
      <dgm:spPr/>
      <dgm:t>
        <a:bodyPr/>
        <a:lstStyle/>
        <a:p>
          <a:endParaRPr lang="en-GB"/>
        </a:p>
      </dgm:t>
    </dgm:pt>
    <dgm:pt modelId="{6EC641E3-658F-4010-9C75-A444233D6299}" type="sibTrans" cxnId="{FE6194AF-8B24-47AD-BF3F-E7B4CC4CD994}">
      <dgm:prSet/>
      <dgm:spPr/>
      <dgm:t>
        <a:bodyPr/>
        <a:lstStyle/>
        <a:p>
          <a:endParaRPr lang="en-GB"/>
        </a:p>
      </dgm:t>
    </dgm:pt>
    <dgm:pt modelId="{C3B2BBB0-5014-42A2-A3F4-62742612CA7D}" type="pres">
      <dgm:prSet presAssocID="{EA370828-0147-4491-9477-DACEFD6AB0E5}" presName="cycle" presStyleCnt="0">
        <dgm:presLayoutVars>
          <dgm:dir/>
          <dgm:resizeHandles val="exact"/>
        </dgm:presLayoutVars>
      </dgm:prSet>
      <dgm:spPr/>
      <dgm:t>
        <a:bodyPr/>
        <a:lstStyle/>
        <a:p>
          <a:endParaRPr lang="en-GB"/>
        </a:p>
      </dgm:t>
    </dgm:pt>
    <dgm:pt modelId="{EC7B5663-9137-4A23-887F-F43168D745E4}" type="pres">
      <dgm:prSet presAssocID="{339E94D1-80BD-48F7-9D39-F6C01C86F767}" presName="node" presStyleLbl="node1" presStyleIdx="0" presStyleCnt="3" custScaleX="146473" custScaleY="148196">
        <dgm:presLayoutVars>
          <dgm:bulletEnabled val="1"/>
        </dgm:presLayoutVars>
      </dgm:prSet>
      <dgm:spPr/>
      <dgm:t>
        <a:bodyPr/>
        <a:lstStyle/>
        <a:p>
          <a:endParaRPr lang="en-GB"/>
        </a:p>
      </dgm:t>
    </dgm:pt>
    <dgm:pt modelId="{9D3D0593-E998-4A51-808C-EF52E4071349}" type="pres">
      <dgm:prSet presAssocID="{B239BC17-B934-47F4-AA88-E6E71E64D2E0}" presName="sibTrans" presStyleLbl="sibTrans2D1" presStyleIdx="0" presStyleCnt="3"/>
      <dgm:spPr/>
      <dgm:t>
        <a:bodyPr/>
        <a:lstStyle/>
        <a:p>
          <a:endParaRPr lang="en-GB"/>
        </a:p>
      </dgm:t>
    </dgm:pt>
    <dgm:pt modelId="{798FE10E-DABF-43B4-AAFF-FCD4E6E6AEC3}" type="pres">
      <dgm:prSet presAssocID="{B239BC17-B934-47F4-AA88-E6E71E64D2E0}" presName="connectorText" presStyleLbl="sibTrans2D1" presStyleIdx="0" presStyleCnt="3"/>
      <dgm:spPr/>
      <dgm:t>
        <a:bodyPr/>
        <a:lstStyle/>
        <a:p>
          <a:endParaRPr lang="en-GB"/>
        </a:p>
      </dgm:t>
    </dgm:pt>
    <dgm:pt modelId="{85D89370-7535-4937-8670-8890BFEE44D0}" type="pres">
      <dgm:prSet presAssocID="{BB8791BB-F642-493E-8BCB-464EE8864D69}" presName="node" presStyleLbl="node1" presStyleIdx="1" presStyleCnt="3" custScaleX="150129" custScaleY="140729" custRadScaleRad="169616" custRadScaleInc="-2887">
        <dgm:presLayoutVars>
          <dgm:bulletEnabled val="1"/>
        </dgm:presLayoutVars>
      </dgm:prSet>
      <dgm:spPr/>
      <dgm:t>
        <a:bodyPr/>
        <a:lstStyle/>
        <a:p>
          <a:endParaRPr lang="en-GB"/>
        </a:p>
      </dgm:t>
    </dgm:pt>
    <dgm:pt modelId="{E04454D2-1990-4F22-B467-0E241A07D448}" type="pres">
      <dgm:prSet presAssocID="{0B17B7BF-AD9C-46FB-A1F0-CD1C79141536}" presName="sibTrans" presStyleLbl="sibTrans2D1" presStyleIdx="1" presStyleCnt="3"/>
      <dgm:spPr/>
      <dgm:t>
        <a:bodyPr/>
        <a:lstStyle/>
        <a:p>
          <a:endParaRPr lang="en-GB"/>
        </a:p>
      </dgm:t>
    </dgm:pt>
    <dgm:pt modelId="{00033A80-B02A-4BA5-8FE3-E88D1F7B771C}" type="pres">
      <dgm:prSet presAssocID="{0B17B7BF-AD9C-46FB-A1F0-CD1C79141536}" presName="connectorText" presStyleLbl="sibTrans2D1" presStyleIdx="1" presStyleCnt="3"/>
      <dgm:spPr/>
      <dgm:t>
        <a:bodyPr/>
        <a:lstStyle/>
        <a:p>
          <a:endParaRPr lang="en-GB"/>
        </a:p>
      </dgm:t>
    </dgm:pt>
    <dgm:pt modelId="{4106EEA3-D47D-4ABA-BAB2-61EB935490B7}" type="pres">
      <dgm:prSet presAssocID="{A07F96D1-1CF9-4800-9B98-498739272571}" presName="node" presStyleLbl="node1" presStyleIdx="2" presStyleCnt="3" custScaleX="150208" custScaleY="143272" custRadScaleRad="159624" custRadScaleInc="14157">
        <dgm:presLayoutVars>
          <dgm:bulletEnabled val="1"/>
        </dgm:presLayoutVars>
      </dgm:prSet>
      <dgm:spPr/>
      <dgm:t>
        <a:bodyPr/>
        <a:lstStyle/>
        <a:p>
          <a:endParaRPr lang="en-GB"/>
        </a:p>
      </dgm:t>
    </dgm:pt>
    <dgm:pt modelId="{A6220037-6EDB-43DD-A643-B07017B28899}" type="pres">
      <dgm:prSet presAssocID="{6EC641E3-658F-4010-9C75-A444233D6299}" presName="sibTrans" presStyleLbl="sibTrans2D1" presStyleIdx="2" presStyleCnt="3"/>
      <dgm:spPr/>
      <dgm:t>
        <a:bodyPr/>
        <a:lstStyle/>
        <a:p>
          <a:endParaRPr lang="en-GB"/>
        </a:p>
      </dgm:t>
    </dgm:pt>
    <dgm:pt modelId="{A1F7EFD4-5E81-41A4-8681-D9A6C956D183}" type="pres">
      <dgm:prSet presAssocID="{6EC641E3-658F-4010-9C75-A444233D6299}" presName="connectorText" presStyleLbl="sibTrans2D1" presStyleIdx="2" presStyleCnt="3"/>
      <dgm:spPr/>
      <dgm:t>
        <a:bodyPr/>
        <a:lstStyle/>
        <a:p>
          <a:endParaRPr lang="en-GB"/>
        </a:p>
      </dgm:t>
    </dgm:pt>
  </dgm:ptLst>
  <dgm:cxnLst>
    <dgm:cxn modelId="{656C6C52-E70B-4D90-804D-0265BB990B26}" type="presOf" srcId="{0B17B7BF-AD9C-46FB-A1F0-CD1C79141536}" destId="{00033A80-B02A-4BA5-8FE3-E88D1F7B771C}" srcOrd="1" destOrd="0" presId="urn:microsoft.com/office/officeart/2005/8/layout/cycle2"/>
    <dgm:cxn modelId="{B09C1796-05FE-4657-9292-4AED28A68F8D}" type="presOf" srcId="{0B17B7BF-AD9C-46FB-A1F0-CD1C79141536}" destId="{E04454D2-1990-4F22-B467-0E241A07D448}" srcOrd="0" destOrd="0" presId="urn:microsoft.com/office/officeart/2005/8/layout/cycle2"/>
    <dgm:cxn modelId="{F9FD77F1-2393-46F9-9F89-FB7062785E37}" type="presOf" srcId="{6EC641E3-658F-4010-9C75-A444233D6299}" destId="{A6220037-6EDB-43DD-A643-B07017B28899}" srcOrd="0" destOrd="0" presId="urn:microsoft.com/office/officeart/2005/8/layout/cycle2"/>
    <dgm:cxn modelId="{DCD8A4CC-3999-4AC0-8158-32F0041D1AD8}" type="presOf" srcId="{6EC641E3-658F-4010-9C75-A444233D6299}" destId="{A1F7EFD4-5E81-41A4-8681-D9A6C956D183}" srcOrd="1" destOrd="0" presId="urn:microsoft.com/office/officeart/2005/8/layout/cycle2"/>
    <dgm:cxn modelId="{3D78C97B-3BCE-4C7F-863F-10E4415F596A}" type="presOf" srcId="{EA370828-0147-4491-9477-DACEFD6AB0E5}" destId="{C3B2BBB0-5014-42A2-A3F4-62742612CA7D}" srcOrd="0" destOrd="0" presId="urn:microsoft.com/office/officeart/2005/8/layout/cycle2"/>
    <dgm:cxn modelId="{3463564F-7600-4D1B-90B4-08AB4C4687A0}" type="presOf" srcId="{A07F96D1-1CF9-4800-9B98-498739272571}" destId="{4106EEA3-D47D-4ABA-BAB2-61EB935490B7}" srcOrd="0" destOrd="0" presId="urn:microsoft.com/office/officeart/2005/8/layout/cycle2"/>
    <dgm:cxn modelId="{0BB03AD5-8144-4F6D-8AE8-1885D24CD48B}" type="presOf" srcId="{B239BC17-B934-47F4-AA88-E6E71E64D2E0}" destId="{9D3D0593-E998-4A51-808C-EF52E4071349}" srcOrd="0" destOrd="0" presId="urn:microsoft.com/office/officeart/2005/8/layout/cycle2"/>
    <dgm:cxn modelId="{82567E72-9DD4-4418-A72B-FA5CDAAAAB6F}" type="presOf" srcId="{BB8791BB-F642-493E-8BCB-464EE8864D69}" destId="{85D89370-7535-4937-8670-8890BFEE44D0}" srcOrd="0" destOrd="0" presId="urn:microsoft.com/office/officeart/2005/8/layout/cycle2"/>
    <dgm:cxn modelId="{67B561C4-4598-42CF-92EE-D589F690F0D1}" type="presOf" srcId="{339E94D1-80BD-48F7-9D39-F6C01C86F767}" destId="{EC7B5663-9137-4A23-887F-F43168D745E4}" srcOrd="0" destOrd="0" presId="urn:microsoft.com/office/officeart/2005/8/layout/cycle2"/>
    <dgm:cxn modelId="{7F6915F2-74FE-4F48-A744-763BAE55FB2F}" srcId="{EA370828-0147-4491-9477-DACEFD6AB0E5}" destId="{339E94D1-80BD-48F7-9D39-F6C01C86F767}" srcOrd="0" destOrd="0" parTransId="{FDCA3EDB-C2B0-432E-B919-030637145FB1}" sibTransId="{B239BC17-B934-47F4-AA88-E6E71E64D2E0}"/>
    <dgm:cxn modelId="{59ABBD62-9CB8-4AA3-83BF-5AF5E371C126}" srcId="{EA370828-0147-4491-9477-DACEFD6AB0E5}" destId="{BB8791BB-F642-493E-8BCB-464EE8864D69}" srcOrd="1" destOrd="0" parTransId="{288A414F-AD60-48F7-B3A0-CD748E985531}" sibTransId="{0B17B7BF-AD9C-46FB-A1F0-CD1C79141536}"/>
    <dgm:cxn modelId="{359DF191-F478-4B71-B118-36E12575FADA}" type="presOf" srcId="{B239BC17-B934-47F4-AA88-E6E71E64D2E0}" destId="{798FE10E-DABF-43B4-AAFF-FCD4E6E6AEC3}" srcOrd="1" destOrd="0" presId="urn:microsoft.com/office/officeart/2005/8/layout/cycle2"/>
    <dgm:cxn modelId="{FE6194AF-8B24-47AD-BF3F-E7B4CC4CD994}" srcId="{EA370828-0147-4491-9477-DACEFD6AB0E5}" destId="{A07F96D1-1CF9-4800-9B98-498739272571}" srcOrd="2" destOrd="0" parTransId="{F82B4270-12D0-484B-A9BC-99138437B018}" sibTransId="{6EC641E3-658F-4010-9C75-A444233D6299}"/>
    <dgm:cxn modelId="{C71280C1-DE42-4C51-A0DF-4317D3D575D9}" type="presParOf" srcId="{C3B2BBB0-5014-42A2-A3F4-62742612CA7D}" destId="{EC7B5663-9137-4A23-887F-F43168D745E4}" srcOrd="0" destOrd="0" presId="urn:microsoft.com/office/officeart/2005/8/layout/cycle2"/>
    <dgm:cxn modelId="{6690E8ED-F514-4168-AEA5-639F87CC5A0D}" type="presParOf" srcId="{C3B2BBB0-5014-42A2-A3F4-62742612CA7D}" destId="{9D3D0593-E998-4A51-808C-EF52E4071349}" srcOrd="1" destOrd="0" presId="urn:microsoft.com/office/officeart/2005/8/layout/cycle2"/>
    <dgm:cxn modelId="{A160A576-3BC3-4BD7-BF0E-17A65AE5DA79}" type="presParOf" srcId="{9D3D0593-E998-4A51-808C-EF52E4071349}" destId="{798FE10E-DABF-43B4-AAFF-FCD4E6E6AEC3}" srcOrd="0" destOrd="0" presId="urn:microsoft.com/office/officeart/2005/8/layout/cycle2"/>
    <dgm:cxn modelId="{52511E81-84C3-4EF9-9AF7-9608F69A605E}" type="presParOf" srcId="{C3B2BBB0-5014-42A2-A3F4-62742612CA7D}" destId="{85D89370-7535-4937-8670-8890BFEE44D0}" srcOrd="2" destOrd="0" presId="urn:microsoft.com/office/officeart/2005/8/layout/cycle2"/>
    <dgm:cxn modelId="{F416CDF6-E893-434F-B089-76F91EBC4E94}" type="presParOf" srcId="{C3B2BBB0-5014-42A2-A3F4-62742612CA7D}" destId="{E04454D2-1990-4F22-B467-0E241A07D448}" srcOrd="3" destOrd="0" presId="urn:microsoft.com/office/officeart/2005/8/layout/cycle2"/>
    <dgm:cxn modelId="{FAF8BA0D-246A-47E3-8DE0-0FF7073AEEF9}" type="presParOf" srcId="{E04454D2-1990-4F22-B467-0E241A07D448}" destId="{00033A80-B02A-4BA5-8FE3-E88D1F7B771C}" srcOrd="0" destOrd="0" presId="urn:microsoft.com/office/officeart/2005/8/layout/cycle2"/>
    <dgm:cxn modelId="{36A856EF-15B3-4085-9190-6DD07AE81A44}" type="presParOf" srcId="{C3B2BBB0-5014-42A2-A3F4-62742612CA7D}" destId="{4106EEA3-D47D-4ABA-BAB2-61EB935490B7}" srcOrd="4" destOrd="0" presId="urn:microsoft.com/office/officeart/2005/8/layout/cycle2"/>
    <dgm:cxn modelId="{3AE1CDE7-436F-4D22-9433-3A8A57C4F403}" type="presParOf" srcId="{C3B2BBB0-5014-42A2-A3F4-62742612CA7D}" destId="{A6220037-6EDB-43DD-A643-B07017B28899}" srcOrd="5" destOrd="0" presId="urn:microsoft.com/office/officeart/2005/8/layout/cycle2"/>
    <dgm:cxn modelId="{100D55C9-90BB-499D-A0BD-745B66BC62F0}" type="presParOf" srcId="{A6220037-6EDB-43DD-A643-B07017B28899}" destId="{A1F7EFD4-5E81-41A4-8681-D9A6C956D183}"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B5663-9137-4A23-887F-F43168D745E4}">
      <dsp:nvSpPr>
        <dsp:cNvPr id="0" name=""/>
        <dsp:cNvSpPr/>
      </dsp:nvSpPr>
      <dsp:spPr>
        <a:xfrm>
          <a:off x="2186413" y="-407580"/>
          <a:ext cx="2612653" cy="2643386"/>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t>Presentation</a:t>
          </a:r>
          <a:endParaRPr lang="en-GB" sz="2400" b="1" kern="1200" dirty="0"/>
        </a:p>
      </dsp:txBody>
      <dsp:txXfrm>
        <a:off x="2569027" y="-20465"/>
        <a:ext cx="1847425" cy="1869156"/>
      </dsp:txXfrm>
    </dsp:sp>
    <dsp:sp modelId="{9D3D0593-E998-4A51-808C-EF52E4071349}">
      <dsp:nvSpPr>
        <dsp:cNvPr id="0" name=""/>
        <dsp:cNvSpPr/>
      </dsp:nvSpPr>
      <dsp:spPr>
        <a:xfrm rot="2828314">
          <a:off x="4423187" y="1775336"/>
          <a:ext cx="296203" cy="602002"/>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4437395" y="1863168"/>
        <a:ext cx="207342" cy="361202"/>
      </dsp:txXfrm>
    </dsp:sp>
    <dsp:sp modelId="{85D89370-7535-4937-8670-8890BFEE44D0}">
      <dsp:nvSpPr>
        <dsp:cNvPr id="0" name=""/>
        <dsp:cNvSpPr/>
      </dsp:nvSpPr>
      <dsp:spPr>
        <a:xfrm>
          <a:off x="4306910" y="1979159"/>
          <a:ext cx="2677865" cy="2510197"/>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GB" sz="3100" b="1" kern="1200" dirty="0" smtClean="0"/>
            <a:t>Practice</a:t>
          </a:r>
          <a:endParaRPr lang="en-GB" sz="3100" b="1" kern="1200" dirty="0"/>
        </a:p>
      </dsp:txBody>
      <dsp:txXfrm>
        <a:off x="4699074" y="2346769"/>
        <a:ext cx="1893537" cy="1774977"/>
      </dsp:txXfrm>
    </dsp:sp>
    <dsp:sp modelId="{E04454D2-1990-4F22-B467-0E241A07D448}">
      <dsp:nvSpPr>
        <dsp:cNvPr id="0" name=""/>
        <dsp:cNvSpPr/>
      </dsp:nvSpPr>
      <dsp:spPr>
        <a:xfrm rot="10800000">
          <a:off x="3086183" y="2933256"/>
          <a:ext cx="862646" cy="602002"/>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266784" y="3053656"/>
        <a:ext cx="682045" cy="361202"/>
      </dsp:txXfrm>
    </dsp:sp>
    <dsp:sp modelId="{4106EEA3-D47D-4ABA-BAB2-61EB935490B7}">
      <dsp:nvSpPr>
        <dsp:cNvPr id="0" name=""/>
        <dsp:cNvSpPr/>
      </dsp:nvSpPr>
      <dsp:spPr>
        <a:xfrm>
          <a:off x="0" y="1956479"/>
          <a:ext cx="2679274" cy="2555556"/>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GB" sz="3100" b="1" kern="1200" dirty="0" smtClean="0"/>
            <a:t>Production</a:t>
          </a:r>
          <a:endParaRPr lang="en-GB" sz="3100" b="1" kern="1200" dirty="0"/>
        </a:p>
      </dsp:txBody>
      <dsp:txXfrm>
        <a:off x="392371" y="2330732"/>
        <a:ext cx="1894532" cy="1807050"/>
      </dsp:txXfrm>
    </dsp:sp>
    <dsp:sp modelId="{A6220037-6EDB-43DD-A643-B07017B28899}">
      <dsp:nvSpPr>
        <dsp:cNvPr id="0" name=""/>
        <dsp:cNvSpPr/>
      </dsp:nvSpPr>
      <dsp:spPr>
        <a:xfrm rot="18771686">
          <a:off x="2262952" y="1782553"/>
          <a:ext cx="289081" cy="602002"/>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2276818" y="1934737"/>
        <a:ext cx="202357" cy="3612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0F42F-2EDF-4381-B1D4-4AD53768EBD0}" type="datetimeFigureOut">
              <a:rPr lang="en-GB" smtClean="0"/>
              <a:t>27/11/2013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D3B07-D622-4E0F-8984-6DB175B9E178}" type="slidenum">
              <a:rPr lang="en-GB" smtClean="0"/>
              <a:t>‹#›</a:t>
            </a:fld>
            <a:endParaRPr lang="en-GB"/>
          </a:p>
        </p:txBody>
      </p:sp>
    </p:spTree>
    <p:extLst>
      <p:ext uri="{BB962C8B-B14F-4D97-AF65-F5344CB8AC3E}">
        <p14:creationId xmlns:p14="http://schemas.microsoft.com/office/powerpoint/2010/main" val="92311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c.tynt.com/b/rf?id=dndq0sFGyr34avadbi-bnq&amp;u=DailyMirror" TargetMode="External"/><Relationship Id="rId3" Type="http://schemas.openxmlformats.org/officeDocument/2006/relationships/hyperlink" Target="http://www.mirror.co.uk/all-about/sainsbury's" TargetMode="External"/><Relationship Id="rId7" Type="http://schemas.openxmlformats.org/officeDocument/2006/relationships/hyperlink" Target="http://ec.tynt.com/b/rw?id=dndq0sFGyr34avadbi-bnq&amp;u=DailyMirror"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mirror.co.uk/news/weird-news/video-newt-sainsburys-salad-strict-2715607#ixzz2kDlYRPl9" TargetMode="External"/><Relationship Id="rId5" Type="http://schemas.openxmlformats.org/officeDocument/2006/relationships/hyperlink" Target="http://www.mirror.co.uk/all-about/animals" TargetMode="External"/><Relationship Id="rId4" Type="http://schemas.openxmlformats.org/officeDocument/2006/relationships/hyperlink" Target="http://www.mirror.co.uk/news/weird-news/rare-great-crested-newts-put-268890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steps can you take to increase the activity level in your classroom? Approaches to KS3/KS4 and structuring different learning activities for different levels of knowledge.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is so much that we could look at within this very broad title, but we only have an hour or so, so to chart our way through with a little bit of coherence, I just want us to consider three ideas as a starting point:</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1.  The standard approaches at KS2 and KS3, and the implications of a potential mismatch in methodology and its impact at transition (if we are not careful).</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2.  The typical P-P-P model for introducing new language and when / when not appropriate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3.  Bloom’s Taxonomy and implications for the way we might want to think about structuring learning sequences.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a:t>
            </a:fld>
            <a:endParaRPr lang="en-GB"/>
          </a:p>
        </p:txBody>
      </p:sp>
    </p:spTree>
    <p:extLst>
      <p:ext uri="{BB962C8B-B14F-4D97-AF65-F5344CB8AC3E}">
        <p14:creationId xmlns:p14="http://schemas.microsoft.com/office/powerpoint/2010/main" val="21797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10</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After the listening / transcription tasks, there are some next steps that focus further</a:t>
            </a:r>
            <a:r>
              <a:rPr lang="en-GB" baseline="0" dirty="0" smtClean="0"/>
              <a:t> on meaning and/or structure.  The teacher may need to choose here, rather than do everything with one text in one lesson!  </a:t>
            </a:r>
            <a:br>
              <a:rPr lang="en-GB" baseline="0" dirty="0" smtClean="0"/>
            </a:br>
            <a:r>
              <a:rPr lang="en-GB" baseline="0" dirty="0" smtClean="0"/>
              <a:t/>
            </a:r>
            <a:br>
              <a:rPr lang="en-GB" baseline="0" dirty="0" smtClean="0"/>
            </a:br>
            <a:r>
              <a:rPr lang="en-GB" baseline="0" dirty="0" smtClean="0"/>
              <a:t>With this text there are 3 x obvious possibilities:</a:t>
            </a:r>
            <a:br>
              <a:rPr lang="en-GB" baseline="0" dirty="0" smtClean="0"/>
            </a:br>
            <a:r>
              <a:rPr lang="en-GB" baseline="0" dirty="0" smtClean="0"/>
              <a:t/>
            </a:r>
            <a:br>
              <a:rPr lang="en-GB" baseline="0" dirty="0" smtClean="0"/>
            </a:br>
            <a:r>
              <a:rPr lang="en-GB" baseline="0" dirty="0" smtClean="0"/>
              <a:t>1.  Focus on verb forms.</a:t>
            </a:r>
            <a:br>
              <a:rPr lang="en-GB" baseline="0" dirty="0" smtClean="0"/>
            </a:br>
            <a:r>
              <a:rPr lang="en-GB" baseline="0" dirty="0" smtClean="0"/>
              <a:t>2.  Focus on country / nationality / place vocabulary</a:t>
            </a:r>
            <a:br>
              <a:rPr lang="en-GB" baseline="0" dirty="0" smtClean="0"/>
            </a:br>
            <a:r>
              <a:rPr lang="en-GB" baseline="0" dirty="0" smtClean="0"/>
              <a:t>3.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baseline="0" dirty="0" smtClean="0"/>
          </a:p>
          <a:p>
            <a:r>
              <a:rPr lang="en-GB" baseline="0" dirty="0" smtClean="0"/>
              <a:t>I would be most tempted to start with the verb forms, to tease out prior knowledge but also work on inference skills.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11</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  Focus on country / nationality + language / place vocabulary</a:t>
            </a:r>
            <a:br>
              <a:rPr lang="en-GB" baseline="0" dirty="0" smtClean="0"/>
            </a:br>
            <a:endParaRPr lang="en-GB" baseline="0" dirty="0" smtClean="0"/>
          </a:p>
          <a:p>
            <a:r>
              <a:rPr lang="en-GB" baseline="0" dirty="0" smtClean="0"/>
              <a:t>I would expect that before doing this activity, the teacher will need to explain the categories.  </a:t>
            </a:r>
            <a:br>
              <a:rPr lang="en-GB" baseline="0" dirty="0" smtClean="0"/>
            </a:br>
            <a:r>
              <a:rPr lang="en-GB" baseline="0" dirty="0" smtClean="0"/>
              <a:t>The idea would be to try to do this in the TL – this provides additional linguistic input through listening, and has the advantage of dealing with one of the words most pupils are unlikely to know – i.e. </a:t>
            </a:r>
            <a:r>
              <a:rPr lang="en-GB" baseline="0" dirty="0" err="1" smtClean="0"/>
              <a:t>país</a:t>
            </a:r>
            <a:r>
              <a:rPr lang="en-GB" baseline="0" dirty="0" smtClean="0"/>
              <a:t/>
            </a:r>
            <a:br>
              <a:rPr lang="en-GB" baseline="0" dirty="0" smtClean="0"/>
            </a:br>
            <a:r>
              <a:rPr lang="en-GB" baseline="0" dirty="0" smtClean="0"/>
              <a:t>It highlights the all important category words, too, which often get overlooked.</a:t>
            </a:r>
            <a:br>
              <a:rPr lang="en-GB" baseline="0" dirty="0" smtClean="0"/>
            </a:br>
            <a:r>
              <a:rPr lang="en-GB" baseline="0" dirty="0" smtClean="0"/>
              <a:t>Many pupils can name lots of individual countries but don’t know the word for country itself.  Try this out on your classes…</a:t>
            </a:r>
          </a:p>
          <a:p>
            <a:endParaRPr lang="en-GB" baseline="0" dirty="0" smtClean="0"/>
          </a:p>
          <a:p>
            <a:r>
              <a:rPr lang="en-GB" baseline="0" dirty="0" smtClean="0"/>
              <a:t>How to </a:t>
            </a:r>
            <a:r>
              <a:rPr lang="en-GB" baseline="0" dirty="0" err="1" smtClean="0"/>
              <a:t>circumlocute</a:t>
            </a:r>
            <a:r>
              <a:rPr lang="en-GB" baseline="0" dirty="0" smtClean="0"/>
              <a:t> these words?</a:t>
            </a:r>
            <a:br>
              <a:rPr lang="en-GB" baseline="0" dirty="0" smtClean="0"/>
            </a:br>
            <a:r>
              <a:rPr lang="en-GB" baseline="0" dirty="0" smtClean="0"/>
              <a:t/>
            </a:r>
            <a:br>
              <a:rPr lang="en-GB" baseline="0" dirty="0" smtClean="0"/>
            </a:br>
            <a:r>
              <a:rPr lang="en-GB" baseline="0" dirty="0" smtClean="0"/>
              <a:t>1.  País –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España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a:t>
            </a:r>
            <a:r>
              <a:rPr lang="en-GB" baseline="0" dirty="0" err="1" smtClean="0"/>
              <a:t>Inglaterra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Italia </a:t>
            </a:r>
            <a:r>
              <a:rPr lang="en-GB" baseline="0" dirty="0" err="1" smtClean="0"/>
              <a:t>es</a:t>
            </a:r>
            <a:r>
              <a:rPr lang="en-GB" baseline="0" dirty="0" smtClean="0"/>
              <a:t> un </a:t>
            </a:r>
            <a:r>
              <a:rPr lang="en-GB" baseline="0" dirty="0" err="1" smtClean="0"/>
              <a:t>país</a:t>
            </a:r>
            <a:r>
              <a:rPr lang="en-GB" baseline="0" dirty="0" smtClean="0"/>
              <a:t>.  Birmingham no </a:t>
            </a:r>
            <a:r>
              <a:rPr lang="en-GB" baseline="0" dirty="0" err="1" smtClean="0"/>
              <a:t>es</a:t>
            </a:r>
            <a:r>
              <a:rPr lang="en-GB" baseline="0" dirty="0" smtClean="0"/>
              <a:t> un </a:t>
            </a:r>
            <a:r>
              <a:rPr lang="en-GB" baseline="0" dirty="0" err="1" smtClean="0"/>
              <a:t>país</a:t>
            </a:r>
            <a:r>
              <a:rPr lang="en-GB" baseline="0" dirty="0" smtClean="0"/>
              <a:t>.  País?...</a:t>
            </a:r>
            <a:br>
              <a:rPr lang="en-GB" baseline="0" dirty="0" smtClean="0"/>
            </a:br>
            <a:r>
              <a:rPr lang="en-GB" baseline="0" dirty="0" smtClean="0"/>
              <a:t/>
            </a:r>
            <a:br>
              <a:rPr lang="en-GB" baseline="0" dirty="0" smtClean="0"/>
            </a:br>
            <a:r>
              <a:rPr lang="en-GB" baseline="0" dirty="0" smtClean="0"/>
              <a:t>2.  </a:t>
            </a:r>
            <a:r>
              <a:rPr lang="en-GB" baseline="0" dirty="0" err="1" smtClean="0"/>
              <a:t>Nacionalidad</a:t>
            </a:r>
            <a:r>
              <a:rPr lang="en-GB" baseline="0" dirty="0" smtClean="0"/>
              <a:t> / </a:t>
            </a:r>
            <a:r>
              <a:rPr lang="en-GB" baseline="0" dirty="0" err="1" smtClean="0"/>
              <a:t>Idioma</a:t>
            </a:r>
            <a:r>
              <a:rPr lang="en-GB" baseline="0" dirty="0" smtClean="0"/>
              <a:t/>
            </a:r>
            <a:br>
              <a:rPr lang="en-GB" baseline="0" dirty="0" smtClean="0"/>
            </a:br>
            <a:r>
              <a:rPr lang="en-GB" baseline="0" dirty="0" smtClean="0"/>
              <a:t/>
            </a:r>
            <a:br>
              <a:rPr lang="en-GB" baseline="0" dirty="0" smtClean="0"/>
            </a:br>
            <a:r>
              <a:rPr lang="en-GB" baseline="0" dirty="0" smtClean="0"/>
              <a:t>Soy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nacionalidad</a:t>
            </a:r>
            <a:r>
              <a:rPr lang="en-GB" baseline="0" dirty="0" smtClean="0"/>
              <a:t>.</a:t>
            </a:r>
            <a:br>
              <a:rPr lang="en-GB" baseline="0" dirty="0" smtClean="0"/>
            </a:br>
            <a:r>
              <a:rPr lang="en-GB" baseline="0" dirty="0" err="1" smtClean="0"/>
              <a:t>Hablo</a:t>
            </a:r>
            <a:r>
              <a:rPr lang="en-GB" baseline="0" dirty="0" smtClean="0"/>
              <a:t> (showing hand gesture for talk, as necessary)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idioma</a:t>
            </a:r>
            <a:r>
              <a:rPr lang="en-GB" baseline="0" dirty="0" smtClean="0"/>
              <a:t> </a:t>
            </a:r>
            <a:r>
              <a:rPr lang="en-GB" baseline="0" dirty="0" err="1" smtClean="0"/>
              <a:t>nativo</a:t>
            </a:r>
            <a:r>
              <a:rPr lang="en-GB" baseline="0" dirty="0" smtClean="0"/>
              <a:t>.</a:t>
            </a:r>
            <a:br>
              <a:rPr lang="en-GB" baseline="0" dirty="0" smtClean="0"/>
            </a:br>
            <a:r>
              <a:rPr lang="en-GB" baseline="0" dirty="0" smtClean="0"/>
              <a:t/>
            </a:r>
            <a:br>
              <a:rPr lang="en-GB" baseline="0" dirty="0" smtClean="0"/>
            </a:br>
            <a:r>
              <a:rPr lang="en-GB" baseline="0" dirty="0" smtClean="0"/>
              <a:t>3.  Ciudad</a:t>
            </a:r>
            <a:br>
              <a:rPr lang="en-GB" baseline="0" dirty="0" smtClean="0"/>
            </a:br>
            <a:r>
              <a:rPr lang="en-GB" baseline="0" dirty="0" smtClean="0"/>
              <a:t>Birmingham no </a:t>
            </a:r>
            <a:r>
              <a:rPr lang="en-GB" baseline="0" dirty="0" err="1" smtClean="0"/>
              <a:t>es</a:t>
            </a:r>
            <a:r>
              <a:rPr lang="en-GB" baseline="0" dirty="0" smtClean="0"/>
              <a:t> un </a:t>
            </a:r>
            <a:r>
              <a:rPr lang="en-GB" baseline="0" dirty="0" err="1" smtClean="0"/>
              <a:t>país</a:t>
            </a:r>
            <a:r>
              <a:rPr lang="en-GB" baseline="0" dirty="0" smtClean="0"/>
              <a:t>.  Birmingham </a:t>
            </a:r>
            <a:r>
              <a:rPr lang="en-GB" baseline="0" dirty="0" err="1" smtClean="0"/>
              <a:t>es</a:t>
            </a:r>
            <a:r>
              <a:rPr lang="en-GB" baseline="0" dirty="0" smtClean="0"/>
              <a:t> </a:t>
            </a:r>
            <a:r>
              <a:rPr lang="en-GB" baseline="0" dirty="0" err="1" smtClean="0"/>
              <a:t>una</a:t>
            </a:r>
            <a:r>
              <a:rPr lang="en-GB" baseline="0" dirty="0" smtClean="0"/>
              <a:t> ciudad.  Liverpool </a:t>
            </a:r>
            <a:r>
              <a:rPr lang="en-GB" baseline="0" dirty="0" err="1" smtClean="0"/>
              <a:t>es</a:t>
            </a:r>
            <a:r>
              <a:rPr lang="en-GB" baseline="0" dirty="0" smtClean="0"/>
              <a:t> </a:t>
            </a:r>
            <a:r>
              <a:rPr lang="en-GB" baseline="0" dirty="0" err="1" smtClean="0"/>
              <a:t>una</a:t>
            </a:r>
            <a:r>
              <a:rPr lang="en-GB" baseline="0" dirty="0" smtClean="0"/>
              <a:t> ciudad.  Cambridge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Londres</a:t>
            </a:r>
            <a:r>
              <a:rPr lang="en-GB" baseline="0" dirty="0" smtClean="0"/>
              <a:t> </a:t>
            </a:r>
            <a:r>
              <a:rPr lang="en-GB" baseline="0" dirty="0" err="1" smtClean="0"/>
              <a:t>es</a:t>
            </a:r>
            <a:r>
              <a:rPr lang="en-GB" baseline="0" dirty="0" smtClean="0"/>
              <a:t> </a:t>
            </a:r>
            <a:r>
              <a:rPr lang="en-GB" baseline="0" dirty="0" err="1" smtClean="0"/>
              <a:t>una</a:t>
            </a:r>
            <a:r>
              <a:rPr lang="en-GB" baseline="0" dirty="0" smtClean="0"/>
              <a:t> ciudad.  Madrid </a:t>
            </a:r>
            <a:r>
              <a:rPr lang="en-GB" baseline="0" dirty="0" err="1" smtClean="0"/>
              <a:t>es</a:t>
            </a:r>
            <a:r>
              <a:rPr lang="en-GB" baseline="0" dirty="0" smtClean="0"/>
              <a:t> </a:t>
            </a:r>
            <a:r>
              <a:rPr lang="en-GB" baseline="0" dirty="0" err="1" smtClean="0"/>
              <a:t>una</a:t>
            </a:r>
            <a:r>
              <a:rPr lang="en-GB" baseline="0" dirty="0" smtClean="0"/>
              <a:t> ciudad….</a:t>
            </a:r>
            <a:br>
              <a:rPr lang="en-GB" baseline="0" dirty="0" smtClean="0"/>
            </a:br>
            <a:r>
              <a:rPr lang="en-GB" baseline="0" dirty="0" smtClean="0"/>
              <a:t/>
            </a:r>
            <a:br>
              <a:rPr lang="en-GB" baseline="0" dirty="0" smtClean="0"/>
            </a:br>
            <a:r>
              <a:rPr lang="en-GB" baseline="0" dirty="0" smtClean="0"/>
              <a:t>Then give students a few moments to identify the words from the text in each category and take whole class feedback.</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12</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a:t>
            </a:r>
            <a:br>
              <a:rPr lang="en-GB" baseline="0" dirty="0" smtClean="0"/>
            </a:br>
            <a:r>
              <a:rPr lang="en-GB" baseline="0" dirty="0" smtClean="0"/>
              <a:t>2</a:t>
            </a:r>
          </a:p>
          <a:p>
            <a:endParaRPr lang="en-GB" baseline="0" dirty="0" smtClean="0"/>
          </a:p>
          <a:p>
            <a:r>
              <a:rPr lang="en-GB" baseline="0" dirty="0" smtClean="0"/>
              <a:t>It’s also always useful to see what other knowledge they bring to the table, so an additional oral prompt to name any other countries in Spanish and / or languages and/or cities in Spain is a really good way to extend / differentiate and get to know the prior knowledge of learners.  Opening out each task to prior knowledge is a useful principle to keep in mind at each stage of lesson planning.</a:t>
            </a:r>
            <a:br>
              <a:rPr lang="en-GB" baseline="0" dirty="0" smtClean="0"/>
            </a:br>
            <a:endParaRPr lang="en-GB" baseline="0" dirty="0" smtClean="0"/>
          </a:p>
          <a:p>
            <a:endParaRPr lang="en-GB" baseline="0" dirty="0" smtClean="0"/>
          </a:p>
          <a:p>
            <a:r>
              <a:rPr lang="en-GB" baseline="0" dirty="0" smtClean="0"/>
              <a:t>When taking whole class feedback it would be a lovely opportunity (if you have not already done this with the new Y7 class to ask them to tell you other languages that they speak or if their parents are different nationalities.  That’s one reason for choosing a text where the character has parents from a different country).  This can be done using the text for reference.</a:t>
            </a:r>
            <a:br>
              <a:rPr lang="en-GB" baseline="0" dirty="0" smtClean="0"/>
            </a:br>
            <a:r>
              <a:rPr lang="en-GB" baseline="0" dirty="0" smtClean="0"/>
              <a:t/>
            </a:r>
            <a:br>
              <a:rPr lang="en-GB" baseline="0" dirty="0" smtClean="0"/>
            </a:br>
            <a:r>
              <a:rPr lang="en-GB" baseline="0" dirty="0" smtClean="0"/>
              <a:t>Ok, </a:t>
            </a:r>
            <a:r>
              <a:rPr lang="en-GB" baseline="0" dirty="0" err="1" smtClean="0"/>
              <a:t>todos</a:t>
            </a:r>
            <a:r>
              <a:rPr lang="en-GB" baseline="0" dirty="0" smtClean="0"/>
              <a:t>.  </a:t>
            </a:r>
            <a:r>
              <a:rPr lang="en-GB" baseline="0" dirty="0" err="1" smtClean="0"/>
              <a:t>Escuchad</a:t>
            </a:r>
            <a:r>
              <a:rPr lang="en-GB" baseline="0" dirty="0" smtClean="0"/>
              <a:t>.  Carlos </a:t>
            </a:r>
            <a:r>
              <a:rPr lang="en-GB" baseline="0" dirty="0" err="1" smtClean="0"/>
              <a:t>es</a:t>
            </a:r>
            <a:r>
              <a:rPr lang="en-GB" baseline="0" dirty="0" smtClean="0"/>
              <a:t> de </a:t>
            </a:r>
            <a:r>
              <a:rPr lang="en-GB" baseline="0" dirty="0" err="1" smtClean="0"/>
              <a:t>España</a:t>
            </a:r>
            <a:r>
              <a:rPr lang="en-GB" baseline="0" dirty="0" smtClean="0"/>
              <a:t>.  Vive en </a:t>
            </a:r>
            <a:r>
              <a:rPr lang="en-GB" baseline="0" dirty="0" err="1" smtClean="0"/>
              <a:t>España</a:t>
            </a:r>
            <a:r>
              <a:rPr lang="en-GB" baseline="0" dirty="0" smtClean="0"/>
              <a:t>, no </a:t>
            </a:r>
            <a:r>
              <a:rPr lang="en-GB" baseline="0" dirty="0" err="1" smtClean="0"/>
              <a:t>es</a:t>
            </a:r>
            <a:r>
              <a:rPr lang="en-GB" baseline="0" dirty="0" smtClean="0"/>
              <a:t> </a:t>
            </a:r>
            <a:r>
              <a:rPr lang="en-GB" baseline="0" dirty="0" err="1" smtClean="0"/>
              <a:t>así</a:t>
            </a:r>
            <a:r>
              <a:rPr lang="en-GB" baseline="0" dirty="0" smtClean="0"/>
              <a:t>?  </a:t>
            </a:r>
            <a:r>
              <a:rPr lang="en-GB" baseline="0" dirty="0" err="1" smtClean="0"/>
              <a:t>Pero</a:t>
            </a:r>
            <a:r>
              <a:rPr lang="en-GB" baseline="0" dirty="0" smtClean="0"/>
              <a:t> sus padres son de Argentina, </a:t>
            </a:r>
            <a:r>
              <a:rPr lang="en-GB" baseline="0" dirty="0" err="1" smtClean="0"/>
              <a:t>verdad</a:t>
            </a:r>
            <a:r>
              <a:rPr lang="en-GB" baseline="0" dirty="0" smtClean="0"/>
              <a:t>?</a:t>
            </a:r>
            <a:br>
              <a:rPr lang="en-GB" baseline="0" dirty="0" smtClean="0"/>
            </a:br>
            <a:r>
              <a:rPr lang="en-GB" baseline="0" dirty="0" smtClean="0"/>
              <a:t/>
            </a:r>
            <a:br>
              <a:rPr lang="en-GB" baseline="0" dirty="0" smtClean="0"/>
            </a:br>
            <a:r>
              <a:rPr lang="en-GB" baseline="0" dirty="0" smtClean="0"/>
              <a:t>Y </a:t>
            </a:r>
            <a:r>
              <a:rPr lang="en-GB" baseline="0" dirty="0" err="1" smtClean="0"/>
              <a:t>vosotros</a:t>
            </a:r>
            <a:r>
              <a:rPr lang="en-GB" baseline="0" dirty="0" smtClean="0"/>
              <a:t>?  </a:t>
            </a:r>
            <a:r>
              <a:rPr lang="en-GB" baseline="0" dirty="0" err="1" smtClean="0"/>
              <a:t>Vuestros</a:t>
            </a:r>
            <a:r>
              <a:rPr lang="en-GB" baseline="0" dirty="0" smtClean="0"/>
              <a:t> padres son de </a:t>
            </a:r>
            <a:r>
              <a:rPr lang="en-GB" baseline="0" dirty="0" err="1" smtClean="0"/>
              <a:t>Inglaterra</a:t>
            </a:r>
            <a:r>
              <a:rPr lang="en-GB" baseline="0" dirty="0" smtClean="0"/>
              <a:t> or de </a:t>
            </a:r>
            <a:r>
              <a:rPr lang="en-GB" baseline="0" dirty="0" err="1" smtClean="0"/>
              <a:t>otro</a:t>
            </a:r>
            <a:r>
              <a:rPr lang="en-GB" baseline="0" dirty="0" smtClean="0"/>
              <a:t> </a:t>
            </a:r>
            <a:r>
              <a:rPr lang="en-GB" baseline="0" dirty="0" err="1" smtClean="0"/>
              <a:t>país</a:t>
            </a:r>
            <a:r>
              <a:rPr lang="en-GB" baseline="0" dirty="0" smtClean="0"/>
              <a:t>?  De </a:t>
            </a:r>
            <a:r>
              <a:rPr lang="en-GB" baseline="0" dirty="0" err="1" smtClean="0"/>
              <a:t>Holanda</a:t>
            </a:r>
            <a:r>
              <a:rPr lang="en-GB" baseline="0" dirty="0" smtClean="0"/>
              <a:t>?  De un </a:t>
            </a:r>
            <a:r>
              <a:rPr lang="en-GB" baseline="0" dirty="0" err="1" smtClean="0"/>
              <a:t>país</a:t>
            </a:r>
            <a:r>
              <a:rPr lang="en-GB" baseline="0" dirty="0" smtClean="0"/>
              <a:t> en Africa?  O Italia?</a:t>
            </a:r>
            <a:br>
              <a:rPr lang="en-GB" baseline="0" dirty="0" smtClean="0"/>
            </a:br>
            <a:r>
              <a:rPr lang="en-GB" baseline="0" dirty="0" smtClean="0"/>
              <a:t/>
            </a:r>
            <a:br>
              <a:rPr lang="en-GB" baseline="0" dirty="0" smtClean="0"/>
            </a:br>
            <a:r>
              <a:rPr lang="en-GB" baseline="0" dirty="0" smtClean="0"/>
              <a:t>If they volunteer some different countries, collect them on a list on the board.  Ask about languages?  En casa (gesture for house if necessary), </a:t>
            </a:r>
            <a:r>
              <a:rPr lang="en-GB" baseline="0" dirty="0" err="1" smtClean="0"/>
              <a:t>habláis</a:t>
            </a:r>
            <a:r>
              <a:rPr lang="en-GB" baseline="0" dirty="0" smtClean="0"/>
              <a:t> </a:t>
            </a:r>
            <a:r>
              <a:rPr lang="en-GB" baseline="0" dirty="0" err="1" smtClean="0"/>
              <a:t>inglés</a:t>
            </a:r>
            <a:r>
              <a:rPr lang="en-GB" baseline="0" dirty="0" smtClean="0"/>
              <a:t>?  No?  </a:t>
            </a:r>
            <a:r>
              <a:rPr lang="en-GB" baseline="0" dirty="0" err="1" smtClean="0"/>
              <a:t>Qué</a:t>
            </a:r>
            <a:r>
              <a:rPr lang="en-GB" baseline="0" dirty="0" smtClean="0"/>
              <a:t> </a:t>
            </a:r>
            <a:r>
              <a:rPr lang="en-GB" baseline="0" dirty="0" err="1" smtClean="0"/>
              <a:t>idioma</a:t>
            </a:r>
            <a:r>
              <a:rPr lang="en-GB" baseline="0" dirty="0" smtClean="0"/>
              <a:t> </a:t>
            </a:r>
            <a:r>
              <a:rPr lang="en-GB" baseline="0" dirty="0" err="1" smtClean="0"/>
              <a:t>habláis</a:t>
            </a:r>
            <a:r>
              <a:rPr lang="en-GB" baseline="0" dirty="0" smtClean="0"/>
              <a:t>?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13</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dirty="0" smtClean="0"/>
          </a:p>
          <a:p>
            <a:r>
              <a:rPr lang="en-GB" dirty="0" smtClean="0"/>
              <a:t>It is really up to the teacher (and to time) how many high frequency</a:t>
            </a:r>
            <a:r>
              <a:rPr lang="en-GB" baseline="0" dirty="0" smtClean="0"/>
              <a:t> words to focus on in one lesson.</a:t>
            </a:r>
            <a:br>
              <a:rPr lang="en-GB" baseline="0" dirty="0" smtClean="0"/>
            </a:br>
            <a:r>
              <a:rPr lang="en-GB" baseline="0" dirty="0" smtClean="0"/>
              <a:t>At the start of the year with year 7 we will not know which words they know. </a:t>
            </a:r>
            <a:br>
              <a:rPr lang="en-GB" baseline="0" dirty="0" smtClean="0"/>
            </a:br>
            <a:r>
              <a:rPr lang="en-GB" baseline="0" dirty="0" smtClean="0"/>
              <a:t>One thing is sure, though, high frequency words can and should be a priority as they will be needed in every lesson, for understanding but also for sentence-building.</a:t>
            </a:r>
            <a:br>
              <a:rPr lang="en-GB" baseline="0" dirty="0" smtClean="0"/>
            </a:br>
            <a:r>
              <a:rPr lang="en-GB" baseline="0" dirty="0" smtClean="0"/>
              <a:t/>
            </a:r>
            <a:br>
              <a:rPr lang="en-GB" baseline="0" dirty="0" smtClean="0"/>
            </a:br>
            <a:r>
              <a:rPr lang="en-GB" baseline="0" dirty="0" smtClean="0"/>
              <a:t>It doesn’t matter if there are some students in the class for whom these are all new.  They have by now had so much exposure to the text that the overall content meaning of most of it will be familiar.  They will in many cases now be able to infer the meaning of these high-frequency words.</a:t>
            </a:r>
          </a:p>
          <a:p>
            <a:endParaRPr lang="en-GB" baseline="0" dirty="0" smtClean="0"/>
          </a:p>
          <a:p>
            <a:r>
              <a:rPr lang="en-GB" baseline="0" dirty="0" smtClean="0"/>
              <a:t>Inference from the other words in the sentence, leading to a conclusion as to ‘what makes sense here?’ and ‘what sounds right?’ is a linguistic skill that we want to promote from day 1.</a:t>
            </a:r>
            <a:br>
              <a:rPr lang="en-GB" baseline="0" dirty="0" smtClean="0"/>
            </a:br>
            <a:r>
              <a:rPr lang="en-GB" baseline="0" dirty="0" smtClean="0"/>
              <a:t/>
            </a:r>
            <a:br>
              <a:rPr lang="en-GB" baseline="0" dirty="0" smtClean="0"/>
            </a:br>
            <a:r>
              <a:rPr lang="en-GB" baseline="0" dirty="0" smtClean="0"/>
              <a:t>Give students some time in their group – get them to use the group talk routine again to discuss meanings.</a:t>
            </a:r>
            <a:br>
              <a:rPr lang="en-GB" baseline="0" dirty="0" smtClean="0"/>
            </a:br>
            <a:r>
              <a:rPr lang="en-GB" baseline="0" dirty="0" smtClean="0"/>
              <a:t/>
            </a:r>
            <a:br>
              <a:rPr lang="en-GB" baseline="0" dirty="0" smtClean="0"/>
            </a:br>
            <a:r>
              <a:rPr lang="en-GB" baseline="0" dirty="0" smtClean="0"/>
              <a:t>Then take feedback.  Draw out the dual meaning of ‘de’ in particular.  Do all this orally, without writing up the English on the board.</a:t>
            </a:r>
            <a:br>
              <a:rPr lang="en-GB" baseline="0" dirty="0" smtClean="0"/>
            </a:br>
            <a:r>
              <a:rPr lang="en-GB" baseline="0" dirty="0" smtClean="0"/>
              <a:t>There may be some that you have to ‘model’ with the correct intonation (e.g.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ahora</a:t>
            </a:r>
            <a:r>
              <a:rPr lang="en-GB" baseline="0" dirty="0" smtClean="0"/>
              <a:t> / </a:t>
            </a:r>
            <a:r>
              <a:rPr lang="en-GB" baseline="0" dirty="0" err="1" smtClean="0"/>
              <a:t>allí</a:t>
            </a:r>
            <a:r>
              <a:rPr lang="en-GB" baseline="0" dirty="0" smtClean="0"/>
              <a:t> ) or help to define but pupils will get there.</a:t>
            </a:r>
            <a:br>
              <a:rPr lang="en-GB" baseline="0" dirty="0" smtClean="0"/>
            </a:br>
            <a:r>
              <a:rPr lang="en-GB" baseline="0" dirty="0" smtClean="0"/>
              <a:t/>
            </a:r>
            <a:br>
              <a:rPr lang="en-GB" baseline="0" dirty="0" smtClean="0"/>
            </a:br>
            <a:r>
              <a:rPr lang="en-GB" baseline="0" dirty="0" smtClean="0"/>
              <a:t>At the end of this task, perhaps get students to add these words to the back of their exercise books in a ‘high – frequency words’ list. </a:t>
            </a:r>
          </a:p>
          <a:p>
            <a:endParaRPr lang="en-GB" baseline="0" dirty="0" smtClean="0"/>
          </a:p>
          <a:p>
            <a:r>
              <a:rPr lang="en-GB" baseline="0" dirty="0" smtClean="0"/>
              <a:t>It might not be a dreadful idea, at the conclusion of these 3 x text-focused tasks to ask each group to translate one sentence each from the text into English!</a:t>
            </a:r>
          </a:p>
          <a:p>
            <a:r>
              <a:rPr lang="en-GB" baseline="0" dirty="0" smtClean="0"/>
              <a:t>This is just an indication of how I might include transcription and translation into one teaching sequence, rather than ever having one whole lesson on either.</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14</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6  Reading into speaking </a:t>
            </a:r>
            <a:r>
              <a:rPr lang="en-GB" dirty="0" smtClean="0">
                <a:sym typeface="Wingdings" panose="05000000000000000000" pitchFamily="2" charset="2"/>
              </a:rPr>
              <a:t> </a:t>
            </a:r>
            <a:r>
              <a:rPr lang="en-GB" dirty="0" err="1" smtClean="0">
                <a:sym typeface="Wingdings" panose="05000000000000000000" pitchFamily="2" charset="2"/>
              </a:rPr>
              <a:t>hotseating</a:t>
            </a:r>
            <a:r>
              <a:rPr lang="en-GB" dirty="0" smtClean="0">
                <a:sym typeface="Wingdings" panose="05000000000000000000" pitchFamily="2" charset="2"/>
              </a:rPr>
              <a:t> task</a:t>
            </a:r>
          </a:p>
          <a:p>
            <a:pPr marL="0" indent="0">
              <a:buNone/>
            </a:pPr>
            <a:r>
              <a:rPr lang="en-GB" dirty="0" smtClean="0">
                <a:sym typeface="Wingdings" panose="05000000000000000000" pitchFamily="2" charset="2"/>
              </a:rPr>
              <a:t>We</a:t>
            </a:r>
            <a:r>
              <a:rPr lang="en-GB" baseline="0" dirty="0" smtClean="0">
                <a:sym typeface="Wingdings" panose="05000000000000000000" pitchFamily="2" charset="2"/>
              </a:rPr>
              <a:t> can guess that most students will know the question </a:t>
            </a:r>
            <a:r>
              <a:rPr lang="en-GB" baseline="0" dirty="0" err="1" smtClean="0">
                <a:sym typeface="Wingdings" panose="05000000000000000000" pitchFamily="2" charset="2"/>
              </a:rPr>
              <a:t>como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It may be (perhaps is most likely) that they will not know the others, except perhaps ‘</a:t>
            </a:r>
            <a:r>
              <a:rPr lang="en-GB" baseline="0" dirty="0" err="1" smtClean="0">
                <a:sym typeface="Wingdings" panose="05000000000000000000" pitchFamily="2" charset="2"/>
              </a:rPr>
              <a:t>donde</a:t>
            </a:r>
            <a:r>
              <a:rPr lang="en-GB" baseline="0" dirty="0" smtClean="0">
                <a:sym typeface="Wingdings" panose="05000000000000000000" pitchFamily="2" charset="2"/>
              </a:rPr>
              <a:t> </a:t>
            </a:r>
            <a:r>
              <a:rPr lang="en-GB" baseline="0" dirty="0" err="1" smtClean="0">
                <a:sym typeface="Wingdings" panose="05000000000000000000" pitchFamily="2" charset="2"/>
              </a:rPr>
              <a:t>vives</a:t>
            </a:r>
            <a:r>
              <a:rPr lang="en-GB" baseline="0" dirty="0" smtClean="0">
                <a:sym typeface="Wingdings" panose="05000000000000000000" pitchFamily="2" charset="2"/>
              </a:rPr>
              <a:t>’.</a:t>
            </a:r>
            <a:br>
              <a:rPr lang="en-GB" baseline="0" dirty="0" smtClean="0">
                <a:sym typeface="Wingdings" panose="05000000000000000000" pitchFamily="2" charset="2"/>
              </a:rPr>
            </a:b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In this lesson, the focus is mainly on them answering, but clearly we will need soon to do a lot of work on asking questions.  At this point the skills we are focusing on are:</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1.  Understanding the questions</a:t>
            </a:r>
            <a:br>
              <a:rPr lang="en-GB" baseline="0" dirty="0" smtClean="0">
                <a:sym typeface="Wingdings" panose="05000000000000000000" pitchFamily="2" charset="2"/>
              </a:rPr>
            </a:br>
            <a:r>
              <a:rPr lang="en-GB" baseline="0" dirty="0" smtClean="0">
                <a:sym typeface="Wingdings" panose="05000000000000000000" pitchFamily="2" charset="2"/>
              </a:rPr>
              <a:t>2.  Using the text as support to extract answers to questions – it is useful to highlight here that we can answer without using whole sentences – differentiate for learners to make it clear that your main goal here is that they understand the questions and can respond quickly in some way.</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Give them the choice of just a name, a single word etc.. OR the whole sentence.  Tell them that in real conversational talk, people often just respond with single words.  The key in spontaneous talk is to be able to join in and respond immediately and for that, you have to understand the question.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Model this to show what you mean.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3.  Get them to practise in pairs. (They will need to read the questions in this lesson as we have not learnt how to ask the questions yet).  Check that they can pronounce any new key words – e.g. </a:t>
            </a:r>
            <a:r>
              <a:rPr lang="en-GB" baseline="0" dirty="0" err="1" smtClean="0">
                <a:sym typeface="Wingdings" panose="05000000000000000000" pitchFamily="2" charset="2"/>
              </a:rPr>
              <a:t>cual</a:t>
            </a:r>
            <a:r>
              <a:rPr lang="en-GB" baseline="0" dirty="0" smtClean="0">
                <a:sym typeface="Wingdings" panose="05000000000000000000" pitchFamily="2" charset="2"/>
              </a:rPr>
              <a:t> and </a:t>
            </a:r>
            <a:r>
              <a:rPr lang="en-GB" baseline="0" dirty="0" err="1" smtClean="0">
                <a:sym typeface="Wingdings" panose="05000000000000000000" pitchFamily="2" charset="2"/>
              </a:rPr>
              <a:t>que</a:t>
            </a:r>
            <a:r>
              <a:rPr lang="en-GB" baseline="0" dirty="0" smtClean="0">
                <a:sym typeface="Wingdings" panose="05000000000000000000" pitchFamily="2" charset="2"/>
              </a:rPr>
              <a:t> and </a:t>
            </a:r>
            <a:r>
              <a:rPr lang="en-GB" baseline="0" dirty="0" err="1" smtClean="0">
                <a:sym typeface="Wingdings" panose="05000000000000000000" pitchFamily="2" charset="2"/>
              </a:rPr>
              <a:t>donde</a:t>
            </a:r>
            <a:r>
              <a:rPr lang="en-GB" baseline="0" dirty="0" smtClean="0">
                <a:sym typeface="Wingdings" panose="05000000000000000000" pitchFamily="2" charset="2"/>
              </a:rPr>
              <a:t>.</a:t>
            </a:r>
          </a:p>
          <a:p>
            <a:pPr marL="0" indent="0">
              <a:buNone/>
            </a:pPr>
            <a:endParaRPr lang="en-GB" baseline="0" dirty="0" smtClean="0">
              <a:sym typeface="Wingdings" panose="05000000000000000000" pitchFamily="2" charset="2"/>
            </a:endParaRPr>
          </a:p>
          <a:p>
            <a:pPr marL="228600" indent="-228600">
              <a:buAutoNum type="arabicPeriod" startAt="4"/>
            </a:pPr>
            <a:r>
              <a:rPr lang="en-GB" baseline="0" dirty="0" smtClean="0">
                <a:sym typeface="Wingdings" panose="05000000000000000000" pitchFamily="2" charset="2"/>
              </a:rPr>
              <a:t>Using the text as support to structure whole sentence answers to questions – model this too.</a:t>
            </a:r>
          </a:p>
          <a:p>
            <a:pPr marL="0" indent="0">
              <a:buNone/>
            </a:pPr>
            <a:r>
              <a:rPr lang="en-GB" baseline="0" dirty="0" smtClean="0">
                <a:sym typeface="Wingdings" panose="05000000000000000000" pitchFamily="2" charset="2"/>
              </a:rPr>
              <a:t>Make clear that whole sentences are always appropriate in writing (and only sometimes in speaking).   Get them to answer your asking of the questions in whole sentences, using the text as support.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15</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panose="05000000000000000000" pitchFamily="2" charset="2"/>
              </a:rPr>
              <a:t>7  Reading  Speaking  Writing</a:t>
            </a:r>
          </a:p>
          <a:p>
            <a:pPr marL="0" indent="0">
              <a:buNone/>
            </a:pPr>
            <a:endParaRPr lang="en-GB" dirty="0" smtClean="0"/>
          </a:p>
          <a:p>
            <a:pPr marL="228600" indent="-228600">
              <a:buAutoNum type="arabicPeriod" startAt="4"/>
            </a:pPr>
            <a:r>
              <a:rPr lang="en-GB" baseline="0" dirty="0" smtClean="0">
                <a:sym typeface="Wingdings" panose="05000000000000000000" pitchFamily="2" charset="2"/>
              </a:rPr>
              <a:t>1  Take the text away.  Ask them to pretend to be Carlos.  Get them to answer by tracing the words with a finger on the table.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Bring the text back to see if they spelt Me </a:t>
            </a:r>
            <a:r>
              <a:rPr lang="en-GB" baseline="0" dirty="0" err="1" smtClean="0">
                <a:sym typeface="Wingdings" panose="05000000000000000000" pitchFamily="2" charset="2"/>
              </a:rPr>
              <a:t>llamo</a:t>
            </a:r>
            <a:r>
              <a:rPr lang="en-GB" baseline="0" dirty="0" smtClean="0">
                <a:sym typeface="Wingdings" panose="05000000000000000000" pitchFamily="2" charset="2"/>
              </a:rPr>
              <a:t> Carlos correctly.  Do the same with the other questions.</a:t>
            </a:r>
          </a:p>
          <a:p>
            <a:pPr marL="228600" indent="-228600">
              <a:buAutoNum type="arabicPeriod" startAt="4"/>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4.2  Ask them to be themselves now.  Give them mini whiteboards (or exercise books if you prefer)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and ask them to write a full sentence answer.  This time, do not bring the text back each time between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Do the same for all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NB:  Tell them that they can ask you for words they need e.g. </a:t>
            </a:r>
            <a:r>
              <a:rPr lang="en-GB" baseline="0" dirty="0" err="1" smtClean="0">
                <a:sym typeface="Wingdings" panose="05000000000000000000" pitchFamily="2" charset="2"/>
              </a:rPr>
              <a:t>Inglaterra</a:t>
            </a:r>
            <a:r>
              <a:rPr lang="en-GB" baseline="0" dirty="0" smtClean="0">
                <a:sym typeface="Wingdings" panose="05000000000000000000" pitchFamily="2" charset="2"/>
              </a:rPr>
              <a:t> that have not come up in the lesson so far.</a:t>
            </a:r>
            <a:br>
              <a:rPr lang="en-GB" baseline="0" dirty="0" smtClean="0">
                <a:sym typeface="Wingdings" panose="05000000000000000000" pitchFamily="2" charset="2"/>
              </a:rPr>
            </a:br>
            <a:r>
              <a:rPr lang="en-GB" baseline="0" dirty="0" smtClean="0">
                <a:sym typeface="Wingdings" panose="05000000000000000000" pitchFamily="2" charset="2"/>
              </a:rPr>
              <a:t>They know how to ask “Como se dice…?”  If you haven’t talk “Como se </a:t>
            </a:r>
            <a:r>
              <a:rPr lang="en-GB" baseline="0" dirty="0" err="1" smtClean="0">
                <a:sym typeface="Wingdings" panose="05000000000000000000" pitchFamily="2" charset="2"/>
              </a:rPr>
              <a:t>escribe</a:t>
            </a:r>
            <a:r>
              <a:rPr lang="en-GB" baseline="0" dirty="0" smtClean="0">
                <a:sym typeface="Wingdings" panose="05000000000000000000" pitchFamily="2" charset="2"/>
              </a:rPr>
              <a:t>?” yet this is the time to do it – i.e. when they need it.  </a:t>
            </a:r>
            <a:br>
              <a:rPr lang="en-GB" baseline="0" dirty="0" smtClean="0">
                <a:sym typeface="Wingdings" panose="05000000000000000000" pitchFamily="2" charset="2"/>
              </a:rPr>
            </a:br>
            <a:r>
              <a:rPr lang="en-GB" baseline="0" dirty="0" smtClean="0">
                <a:sym typeface="Wingdings" panose="05000000000000000000" pitchFamily="2" charset="2"/>
              </a:rPr>
              <a:t>Make is very </a:t>
            </a:r>
            <a:r>
              <a:rPr lang="en-GB" baseline="0" dirty="0" err="1" smtClean="0">
                <a:sym typeface="Wingdings" panose="05000000000000000000" pitchFamily="2" charset="2"/>
              </a:rPr>
              <a:t>very</a:t>
            </a:r>
            <a:r>
              <a:rPr lang="en-GB" baseline="0" dirty="0" smtClean="0">
                <a:sym typeface="Wingdings" panose="05000000000000000000" pitchFamily="2" charset="2"/>
              </a:rPr>
              <a:t> clear that you know they are writing from memory and that there will be some mistakes and this is fine!</a:t>
            </a:r>
            <a:br>
              <a:rPr lang="en-GB" baseline="0" dirty="0" smtClean="0">
                <a:sym typeface="Wingdings" panose="05000000000000000000" pitchFamily="2" charset="2"/>
              </a:rPr>
            </a:br>
            <a:r>
              <a:rPr lang="en-GB" baseline="0" dirty="0" smtClean="0">
                <a:sym typeface="Wingdings" panose="05000000000000000000" pitchFamily="2" charset="2"/>
              </a:rPr>
              <a:t>Tell them how important writing from memory is and that copying will not teach them as much.</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They will end up having written a short paragraph about themselves in Spanish. Level 3 / 4 on NC.</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Ask them to add any sentences they want to at the end of the text and to give their work in to you.</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Use what you find in their books to inform your next teaching sequence!</a:t>
            </a:r>
          </a:p>
          <a:p>
            <a:pPr marL="0" indent="0">
              <a:buNone/>
            </a:pPr>
            <a:r>
              <a:rPr lang="en-GB" baseline="0" dirty="0" smtClean="0">
                <a:sym typeface="Wingdings" panose="05000000000000000000" pitchFamily="2" charset="2"/>
              </a:rPr>
              <a:t>One of the things you probably won’t find is extensive use of the high-frequency words OR different verb forms apart from the first person.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So this sets up some learning objectives for the first term immediately.  </a:t>
            </a:r>
            <a:endParaRPr lang="en-GB" dirty="0" smtClean="0"/>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16</a:t>
            </a:fld>
            <a:endParaRPr lang="en-GB"/>
          </a:p>
        </p:txBody>
      </p:sp>
    </p:spTree>
    <p:extLst>
      <p:ext uri="{BB962C8B-B14F-4D97-AF65-F5344CB8AC3E}">
        <p14:creationId xmlns:p14="http://schemas.microsoft.com/office/powerpoint/2010/main" val="119840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t>23</a:t>
            </a:fld>
            <a:endParaRPr lang="fr-FR"/>
          </a:p>
        </p:txBody>
      </p:sp>
    </p:spTree>
    <p:extLst>
      <p:ext uri="{BB962C8B-B14F-4D97-AF65-F5344CB8AC3E}">
        <p14:creationId xmlns:p14="http://schemas.microsoft.com/office/powerpoint/2010/main" val="21102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27</a:t>
            </a:fld>
            <a:endParaRPr lang="fr-FR"/>
          </a:p>
        </p:txBody>
      </p:sp>
    </p:spTree>
    <p:extLst>
      <p:ext uri="{BB962C8B-B14F-4D97-AF65-F5344CB8AC3E}">
        <p14:creationId xmlns:p14="http://schemas.microsoft.com/office/powerpoint/2010/main" val="172422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28</a:t>
            </a:fld>
            <a:endParaRPr lang="fr-FR"/>
          </a:p>
        </p:txBody>
      </p:sp>
    </p:spTree>
    <p:extLst>
      <p:ext uri="{BB962C8B-B14F-4D97-AF65-F5344CB8AC3E}">
        <p14:creationId xmlns:p14="http://schemas.microsoft.com/office/powerpoint/2010/main" val="385245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kern="1200" baseline="0" dirty="0" smtClean="0">
                <a:solidFill>
                  <a:schemeClr val="tx1"/>
                </a:solidFill>
                <a:effectLst/>
                <a:latin typeface="+mn-lt"/>
                <a:ea typeface="+mn-ea"/>
                <a:cs typeface="+mn-cs"/>
              </a:rPr>
              <a:t>The standard approaches at KS2 and KS3, and the implications of a potential mismatch in methodology and its impact at transition (if we are not careful).</a:t>
            </a:r>
          </a:p>
          <a:p>
            <a:pPr marL="228600" indent="-228600">
              <a:buAutoNum type="arabicPeriod"/>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This is NOT to say that this is universally the case, either at KS3 or yet at KS2, but if you look at the vast majority of textbooks for beginners at KS3 there is a predominance of word </a:t>
            </a:r>
            <a:r>
              <a:rPr lang="en-GB" sz="1200" kern="1200" baseline="0" dirty="0" smtClean="0">
                <a:solidFill>
                  <a:schemeClr val="tx1"/>
                </a:solidFill>
                <a:effectLst/>
                <a:latin typeface="+mn-lt"/>
                <a:ea typeface="+mn-ea"/>
                <a:cs typeface="+mn-cs"/>
                <a:sym typeface="Wingdings" panose="05000000000000000000" pitchFamily="2" charset="2"/>
              </a:rPr>
              <a:t> sentence  text level flow on the page.</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Also, just go to the TES and look at 10 </a:t>
            </a:r>
            <a:r>
              <a:rPr lang="en-GB" sz="1200" kern="1200" baseline="0" dirty="0" err="1" smtClean="0">
                <a:solidFill>
                  <a:schemeClr val="tx1"/>
                </a:solidFill>
                <a:effectLst/>
                <a:latin typeface="+mn-lt"/>
                <a:ea typeface="+mn-ea"/>
                <a:cs typeface="+mn-cs"/>
                <a:sym typeface="Wingdings" panose="05000000000000000000" pitchFamily="2" charset="2"/>
              </a:rPr>
              <a:t>PowerPoints</a:t>
            </a:r>
            <a:r>
              <a:rPr lang="en-GB" sz="1200" kern="1200" baseline="0" dirty="0" smtClean="0">
                <a:solidFill>
                  <a:schemeClr val="tx1"/>
                </a:solidFill>
                <a:effectLst/>
                <a:latin typeface="+mn-lt"/>
                <a:ea typeface="+mn-ea"/>
                <a:cs typeface="+mn-cs"/>
                <a:sym typeface="Wingdings" panose="05000000000000000000" pitchFamily="2" charset="2"/>
              </a:rPr>
              <a:t> – you will most often find the first slides are presentation of individual words (with picture prompts).  There might then be some sentence-modelling and at the end a text comprehension.</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New language is most often encountered as word first, then sentence, then text.</a:t>
            </a:r>
          </a:p>
          <a:p>
            <a:pPr marL="0" indent="0">
              <a:buNone/>
            </a:pPr>
            <a:endParaRPr lang="en-GB" sz="1200" kern="1200" baseline="0" dirty="0" smtClean="0">
              <a:solidFill>
                <a:schemeClr val="tx1"/>
              </a:solidFill>
              <a:effectLst/>
              <a:latin typeface="+mn-lt"/>
              <a:ea typeface="+mn-ea"/>
              <a:cs typeface="+mn-cs"/>
              <a:sym typeface="Wingdings" panose="05000000000000000000" pitchFamily="2" charset="2"/>
            </a:endParaRPr>
          </a:p>
          <a:p>
            <a:pPr marL="0" indent="0">
              <a:buNone/>
            </a:pPr>
            <a:r>
              <a:rPr lang="en-GB" sz="1200" kern="1200" baseline="0" dirty="0" smtClean="0">
                <a:solidFill>
                  <a:schemeClr val="tx1"/>
                </a:solidFill>
                <a:effectLst/>
                <a:latin typeface="+mn-lt"/>
                <a:ea typeface="+mn-ea"/>
                <a:cs typeface="+mn-cs"/>
                <a:sym typeface="Wingdings" panose="05000000000000000000" pitchFamily="2" charset="2"/>
              </a:rPr>
              <a:t>At KS2 this is often not the case.  Often pupils are introduced to new language in a song or a story and this is what starts the learning.  Later they pick out words and sentences.  </a:t>
            </a:r>
          </a:p>
          <a:p>
            <a:pPr marL="0" indent="0">
              <a:buNone/>
            </a:pPr>
            <a:endParaRPr lang="en-GB" sz="1200" kern="1200" baseline="0" dirty="0" smtClean="0">
              <a:solidFill>
                <a:schemeClr val="tx1"/>
              </a:solidFill>
              <a:effectLst/>
              <a:latin typeface="+mn-lt"/>
              <a:ea typeface="+mn-ea"/>
              <a:cs typeface="+mn-cs"/>
              <a:sym typeface="Wingdings" panose="05000000000000000000" pitchFamily="2" charset="2"/>
            </a:endParaRPr>
          </a:p>
          <a:p>
            <a:pPr marL="0" indent="0">
              <a:buNone/>
            </a:pPr>
            <a:r>
              <a:rPr lang="en-GB" sz="1200" kern="1200" baseline="0" dirty="0" smtClean="0">
                <a:solidFill>
                  <a:schemeClr val="tx1"/>
                </a:solidFill>
                <a:effectLst/>
                <a:latin typeface="+mn-lt"/>
                <a:ea typeface="+mn-ea"/>
                <a:cs typeface="+mn-cs"/>
                <a:sym typeface="Wingdings" panose="05000000000000000000" pitchFamily="2" charset="2"/>
              </a:rPr>
              <a:t>This is not to say that either KS2 or KS3 should change entirely what it is doing, but it gives us significant food for thought about how these two methodologies might best be bridged for smooth transition and equality of experience.  The best approach may be some inter-borrowing of one to the other – KS3 from KS2 and KS2 from KS3 (particularly in the upper two years of KS2 perhaps?)</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
            </a:r>
            <a:br>
              <a:rPr lang="en-GB" sz="1200" kern="1200" baseline="0" dirty="0" smtClean="0">
                <a:solidFill>
                  <a:schemeClr val="tx1"/>
                </a:solidFill>
                <a:effectLst/>
                <a:latin typeface="+mn-lt"/>
                <a:ea typeface="+mn-ea"/>
                <a:cs typeface="+mn-cs"/>
                <a:sym typeface="Wingdings" panose="05000000000000000000" pitchFamily="2" charset="2"/>
              </a:rPr>
            </a:br>
            <a:r>
              <a:rPr lang="en-GB" sz="1200" kern="1200" baseline="0" dirty="0" smtClean="0">
                <a:solidFill>
                  <a:schemeClr val="tx1"/>
                </a:solidFill>
                <a:effectLst/>
                <a:latin typeface="+mn-lt"/>
                <a:ea typeface="+mn-ea"/>
                <a:cs typeface="+mn-cs"/>
                <a:sym typeface="Wingdings" panose="05000000000000000000" pitchFamily="2" charset="2"/>
              </a:rPr>
              <a:t>That’s the first thought.</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2</a:t>
            </a:fld>
            <a:endParaRPr lang="en-GB"/>
          </a:p>
        </p:txBody>
      </p:sp>
    </p:spTree>
    <p:extLst>
      <p:ext uri="{BB962C8B-B14F-4D97-AF65-F5344CB8AC3E}">
        <p14:creationId xmlns:p14="http://schemas.microsoft.com/office/powerpoint/2010/main" val="277559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a:t>
            </a:r>
            <a:r>
              <a:rPr lang="en-GB" dirty="0" err="1" smtClean="0"/>
              <a:t>wordle</a:t>
            </a:r>
            <a:r>
              <a:rPr lang="en-GB" dirty="0" smtClean="0"/>
              <a:t>,</a:t>
            </a:r>
            <a:r>
              <a:rPr lang="en-GB" baseline="0" dirty="0" smtClean="0"/>
              <a:t> students categorise the words into the 3 sections.  Doing this they may need to ask the meaning of certain words.  Teacher can explain these in TL – using opposites and examples.  Lots of this language should be familiar from KS3.  Modelling the difference between </a:t>
            </a:r>
            <a:r>
              <a:rPr lang="en-GB" baseline="0" dirty="0" err="1" smtClean="0"/>
              <a:t>estudiaba</a:t>
            </a:r>
            <a:r>
              <a:rPr lang="en-GB" baseline="0" dirty="0" smtClean="0"/>
              <a:t> and </a:t>
            </a:r>
            <a:r>
              <a:rPr lang="en-GB" baseline="0" dirty="0" err="1" smtClean="0"/>
              <a:t>estudio</a:t>
            </a:r>
            <a:r>
              <a:rPr lang="en-GB" baseline="0" dirty="0" smtClean="0"/>
              <a:t> can also happen during this activity.</a:t>
            </a:r>
            <a:endParaRPr lang="fr-FR" dirty="0"/>
          </a:p>
        </p:txBody>
      </p:sp>
      <p:sp>
        <p:nvSpPr>
          <p:cNvPr id="4" name="Slide Number Placeholder 3"/>
          <p:cNvSpPr>
            <a:spLocks noGrp="1"/>
          </p:cNvSpPr>
          <p:nvPr>
            <p:ph type="sldNum" sz="quarter" idx="10"/>
          </p:nvPr>
        </p:nvSpPr>
        <p:spPr/>
        <p:txBody>
          <a:bodyPr/>
          <a:lstStyle/>
          <a:p>
            <a:fld id="{3F17A56F-093A-4702-816E-5A30E51F1974}" type="slidenum">
              <a:rPr lang="fr-FR" smtClean="0"/>
              <a:t>31</a:t>
            </a:fld>
            <a:endParaRPr lang="fr-FR"/>
          </a:p>
        </p:txBody>
      </p:sp>
    </p:spTree>
    <p:extLst>
      <p:ext uri="{BB962C8B-B14F-4D97-AF65-F5344CB8AC3E}">
        <p14:creationId xmlns:p14="http://schemas.microsoft.com/office/powerpoint/2010/main" val="3073186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choose a subject that fits this opinion for them personally.  They may</a:t>
            </a:r>
            <a:r>
              <a:rPr lang="en-GB" baseline="0" dirty="0" smtClean="0"/>
              <a:t> need to put more than one subject in several boxes and have nothing for another – this is fine!  </a:t>
            </a:r>
            <a:endParaRPr lang="fr-FR" dirty="0"/>
          </a:p>
        </p:txBody>
      </p:sp>
      <p:sp>
        <p:nvSpPr>
          <p:cNvPr id="4" name="Slide Number Placeholder 3"/>
          <p:cNvSpPr>
            <a:spLocks noGrp="1"/>
          </p:cNvSpPr>
          <p:nvPr>
            <p:ph type="sldNum" sz="quarter" idx="10"/>
          </p:nvPr>
        </p:nvSpPr>
        <p:spPr/>
        <p:txBody>
          <a:bodyPr/>
          <a:lstStyle/>
          <a:p>
            <a:fld id="{3F17A56F-093A-4702-816E-5A30E51F1974}" type="slidenum">
              <a:rPr lang="fr-FR" smtClean="0"/>
              <a:t>32</a:t>
            </a:fld>
            <a:endParaRPr lang="fr-FR"/>
          </a:p>
        </p:txBody>
      </p:sp>
    </p:spTree>
    <p:extLst>
      <p:ext uri="{BB962C8B-B14F-4D97-AF65-F5344CB8AC3E}">
        <p14:creationId xmlns:p14="http://schemas.microsoft.com/office/powerpoint/2010/main" val="195523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33</a:t>
            </a:fld>
            <a:endParaRPr lang="en-GB"/>
          </a:p>
        </p:txBody>
      </p:sp>
    </p:spTree>
    <p:extLst>
      <p:ext uri="{BB962C8B-B14F-4D97-AF65-F5344CB8AC3E}">
        <p14:creationId xmlns:p14="http://schemas.microsoft.com/office/powerpoint/2010/main" val="24582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B9D5A-DEBF-434F-AD9D-63F927C04FB5}"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405111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38</a:t>
            </a:fld>
            <a:endParaRPr lang="en-GB"/>
          </a:p>
        </p:txBody>
      </p:sp>
    </p:spTree>
    <p:extLst>
      <p:ext uri="{BB962C8B-B14F-4D97-AF65-F5344CB8AC3E}">
        <p14:creationId xmlns:p14="http://schemas.microsoft.com/office/powerpoint/2010/main" val="106714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Greg</a:t>
            </a:r>
            <a:r>
              <a:rPr lang="en-GB" baseline="0" dirty="0" smtClean="0"/>
              <a:t> Horton mentioned recently that he encourages students to ask questions for more information before they can formulate the whole question with verbs.  Just by teaching the question words (which I would do with gestures) early on, he can then say something which elicits questions from them for more information.</a:t>
            </a:r>
            <a:br>
              <a:rPr lang="en-GB" baseline="0" dirty="0" smtClean="0"/>
            </a:br>
            <a:r>
              <a:rPr lang="en-GB" baseline="0" dirty="0" smtClean="0"/>
              <a:t/>
            </a:r>
            <a:br>
              <a:rPr lang="en-GB" baseline="0" dirty="0" smtClean="0"/>
            </a:br>
            <a:r>
              <a:rPr lang="en-GB" baseline="0" dirty="0" smtClean="0"/>
              <a:t>It is a very useful precursor to all of the question-developing tasks and activities that we use:  what are the questions?  Find someone who… 20 questions…</a:t>
            </a:r>
            <a:r>
              <a:rPr lang="en-GB" baseline="0" dirty="0" err="1" smtClean="0"/>
              <a:t>hotseating</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41</a:t>
            </a:fld>
            <a:endParaRPr lang="en-GB"/>
          </a:p>
        </p:txBody>
      </p:sp>
    </p:spTree>
    <p:extLst>
      <p:ext uri="{BB962C8B-B14F-4D97-AF65-F5344CB8AC3E}">
        <p14:creationId xmlns:p14="http://schemas.microsoft.com/office/powerpoint/2010/main" val="603011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Greg</a:t>
            </a:r>
            <a:r>
              <a:rPr lang="en-GB" baseline="0" dirty="0" smtClean="0"/>
              <a:t> Horton mentioned recently that he encourages students to ask questions for more information before they can formulate the whole question with verbs.  Just by teaching the question words (which I would do with gestures) early on, he can then say something which elicits questions from them for more information.</a:t>
            </a:r>
            <a:br>
              <a:rPr lang="en-GB" baseline="0" dirty="0" smtClean="0"/>
            </a:br>
            <a:r>
              <a:rPr lang="en-GB" baseline="0" dirty="0" smtClean="0"/>
              <a:t/>
            </a:r>
            <a:br>
              <a:rPr lang="en-GB" baseline="0" dirty="0" smtClean="0"/>
            </a:br>
            <a:r>
              <a:rPr lang="en-GB" baseline="0" dirty="0" smtClean="0"/>
              <a:t>It is a very useful precursor to all of the question-developing tasks and activities that we use:  what are the questions?  Find someone who… 20 questions…</a:t>
            </a:r>
            <a:r>
              <a:rPr lang="en-GB" baseline="0" dirty="0" err="1" smtClean="0"/>
              <a:t>hotseating</a:t>
            </a:r>
            <a:r>
              <a:rPr lang="en-GB" baseline="0" smtClean="0"/>
              <a:t>…</a:t>
            </a:r>
            <a:endParaRPr lang="en-GB"/>
          </a:p>
        </p:txBody>
      </p:sp>
      <p:sp>
        <p:nvSpPr>
          <p:cNvPr id="4" name="Slide Number Placeholder 3"/>
          <p:cNvSpPr>
            <a:spLocks noGrp="1"/>
          </p:cNvSpPr>
          <p:nvPr>
            <p:ph type="sldNum" sz="quarter" idx="10"/>
          </p:nvPr>
        </p:nvSpPr>
        <p:spPr/>
        <p:txBody>
          <a:bodyPr/>
          <a:lstStyle/>
          <a:p>
            <a:fld id="{12BD3B07-D622-4E0F-8984-6DB175B9E178}" type="slidenum">
              <a:rPr lang="en-GB" smtClean="0"/>
              <a:t>42</a:t>
            </a:fld>
            <a:endParaRPr lang="en-GB"/>
          </a:p>
        </p:txBody>
      </p:sp>
    </p:spTree>
    <p:extLst>
      <p:ext uri="{BB962C8B-B14F-4D97-AF65-F5344CB8AC3E}">
        <p14:creationId xmlns:p14="http://schemas.microsoft.com/office/powerpoint/2010/main" val="60301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http://www.mirror.co.uk/news/weird-news/video-newt-sainsburys-salad-strict-2715607 </a:t>
            </a:r>
          </a:p>
          <a:p>
            <a:r>
              <a:rPr lang="en-GB" sz="1200" u="none" strike="noStrike" kern="1200" dirty="0" smtClean="0">
                <a:solidFill>
                  <a:schemeClr val="tx1"/>
                </a:solidFill>
                <a:effectLst/>
                <a:latin typeface="+mn-lt"/>
                <a:ea typeface="+mn-ea"/>
                <a:cs typeface="+mn-cs"/>
              </a:rPr>
              <a:t>You can get video snippets as well – best without language (you can turn the sound down if there are words with the story / edit</a:t>
            </a:r>
            <a:r>
              <a:rPr lang="en-GB" sz="1200" u="none" strike="noStrike" kern="1200" baseline="0" dirty="0" smtClean="0">
                <a:solidFill>
                  <a:schemeClr val="tx1"/>
                </a:solidFill>
                <a:effectLst/>
                <a:latin typeface="+mn-lt"/>
                <a:ea typeface="+mn-ea"/>
                <a:cs typeface="+mn-cs"/>
              </a:rPr>
              <a:t> the clip, etc…)</a:t>
            </a:r>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(un </a:t>
            </a:r>
            <a:r>
              <a:rPr lang="en-GB" sz="1200" u="none" strike="noStrike" kern="1200" dirty="0" err="1" smtClean="0">
                <a:solidFill>
                  <a:schemeClr val="tx1"/>
                </a:solidFill>
                <a:effectLst/>
                <a:latin typeface="+mn-lt"/>
                <a:ea typeface="+mn-ea"/>
                <a:cs typeface="+mn-cs"/>
              </a:rPr>
              <a:t>tritón</a:t>
            </a:r>
            <a:r>
              <a:rPr lang="en-GB" sz="1200" u="none" strike="noStrike" kern="1200" dirty="0" smtClean="0">
                <a:solidFill>
                  <a:schemeClr val="tx1"/>
                </a:solidFill>
                <a:effectLst/>
                <a:latin typeface="+mn-lt"/>
                <a:ea typeface="+mn-ea"/>
                <a:cs typeface="+mn-cs"/>
              </a:rPr>
              <a:t> in Spanish!)</a:t>
            </a: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Veggie Katharine Wood certainly tasted the ­difference when she tucked into her Sainsbury’s salad and found a live newt.</a:t>
            </a:r>
          </a:p>
          <a:p>
            <a:r>
              <a:rPr lang="en-GB" sz="1200" u="none" strike="noStrike" kern="1200" dirty="0" smtClean="0">
                <a:solidFill>
                  <a:schemeClr val="tx1"/>
                </a:solidFill>
                <a:effectLst/>
                <a:latin typeface="+mn-lt"/>
                <a:ea typeface="+mn-ea"/>
                <a:cs typeface="+mn-cs"/>
              </a:rPr>
              <a:t>Katharine, 29, was </a:t>
            </a:r>
            <a:r>
              <a:rPr lang="en-GB" sz="1200" u="none" strike="noStrike" kern="1200" dirty="0" smtClean="0">
                <a:solidFill>
                  <a:schemeClr val="tx1"/>
                </a:solidFill>
                <a:effectLst/>
                <a:latin typeface="+mn-lt"/>
                <a:ea typeface="+mn-ea"/>
                <a:cs typeface="+mn-cs"/>
                <a:hlinkClick r:id="rId3"/>
              </a:rPr>
              <a:t>eating lunch at her office</a:t>
            </a:r>
            <a:r>
              <a:rPr lang="en-GB" sz="1200" u="none" strike="noStrike" kern="1200" dirty="0" smtClean="0">
                <a:solidFill>
                  <a:schemeClr val="tx1"/>
                </a:solidFill>
                <a:effectLst/>
                <a:latin typeface="+mn-lt"/>
                <a:ea typeface="+mn-ea"/>
                <a:cs typeface="+mn-cs"/>
              </a:rPr>
              <a:t> desk when she spotted something moving in the leaves.</a:t>
            </a:r>
          </a:p>
          <a:p>
            <a:r>
              <a:rPr lang="en-GB" sz="1200" u="none" strike="noStrike" kern="1200" dirty="0" smtClean="0">
                <a:solidFill>
                  <a:schemeClr val="tx1"/>
                </a:solidFill>
                <a:effectLst/>
                <a:latin typeface="+mn-lt"/>
                <a:ea typeface="+mn-ea"/>
                <a:cs typeface="+mn-cs"/>
              </a:rPr>
              <a:t>On closer inspection of her £2.50 mozzarella and tomato bowl she was shocked to see a </a:t>
            </a:r>
            <a:r>
              <a:rPr lang="en-GB" sz="1200" u="none" strike="noStrike" kern="1200" dirty="0" smtClean="0">
                <a:solidFill>
                  <a:schemeClr val="tx1"/>
                </a:solidFill>
                <a:effectLst/>
                <a:latin typeface="+mn-lt"/>
                <a:ea typeface="+mn-ea"/>
                <a:cs typeface="+mn-cs"/>
                <a:hlinkClick r:id="rId4"/>
              </a:rPr>
              <a:t>little newt looking up</a:t>
            </a:r>
            <a:r>
              <a:rPr lang="en-GB" sz="1200" u="none" strike="noStrike" kern="1200" dirty="0" smtClean="0">
                <a:solidFill>
                  <a:schemeClr val="tx1"/>
                </a:solidFill>
                <a:effectLst/>
                <a:latin typeface="+mn-lt"/>
                <a:ea typeface="+mn-ea"/>
                <a:cs typeface="+mn-cs"/>
              </a:rPr>
              <a:t> at her.</a:t>
            </a:r>
          </a:p>
          <a:p>
            <a:r>
              <a:rPr lang="en-GB" sz="1200" u="none" strike="noStrike" kern="1200" dirty="0" smtClean="0">
                <a:solidFill>
                  <a:schemeClr val="tx1"/>
                </a:solidFill>
                <a:effectLst/>
                <a:latin typeface="+mn-lt"/>
                <a:ea typeface="+mn-ea"/>
                <a:cs typeface="+mn-cs"/>
              </a:rPr>
              <a:t>Katharine, a finance boss, screamed with horror before rushing to the toilet to wash out her mouth.</a:t>
            </a:r>
          </a:p>
          <a:p>
            <a:r>
              <a:rPr lang="en-GB" sz="1200" u="none" strike="noStrike" kern="1200" dirty="0" smtClean="0">
                <a:solidFill>
                  <a:schemeClr val="tx1"/>
                </a:solidFill>
                <a:effectLst/>
                <a:latin typeface="+mn-lt"/>
                <a:ea typeface="+mn-ea"/>
                <a:cs typeface="+mn-cs"/>
              </a:rPr>
              <a:t>She told the Sunday People: “I had already taken about five mouthfuls.</a:t>
            </a:r>
          </a:p>
          <a:p>
            <a:r>
              <a:rPr lang="en-GB" sz="1200" u="none" strike="noStrike" kern="1200" dirty="0" smtClean="0">
                <a:solidFill>
                  <a:schemeClr val="tx1"/>
                </a:solidFill>
                <a:effectLst/>
                <a:latin typeface="+mn-lt"/>
                <a:ea typeface="+mn-ea"/>
                <a:cs typeface="+mn-cs"/>
              </a:rPr>
              <a:t>“The thought I’d been ­eating the very leaves where it had been laying and probably urinating disgusted me. I could have actually put it into my mouth.</a:t>
            </a:r>
          </a:p>
          <a:p>
            <a:r>
              <a:rPr lang="en-GB" sz="1200" u="none" strike="noStrike" kern="1200" dirty="0" smtClean="0">
                <a:solidFill>
                  <a:schemeClr val="tx1"/>
                </a:solidFill>
                <a:effectLst/>
                <a:latin typeface="+mn-lt"/>
                <a:ea typeface="+mn-ea"/>
                <a:cs typeface="+mn-cs"/>
              </a:rPr>
              <a:t>"As a strict vegetarian it was particularly distressing to find an animal in my food.”</a:t>
            </a:r>
          </a:p>
          <a:p>
            <a:r>
              <a:rPr lang="en-GB" sz="1200" u="none" strike="noStrike" kern="1200" dirty="0" smtClean="0">
                <a:solidFill>
                  <a:schemeClr val="tx1"/>
                </a:solidFill>
                <a:effectLst/>
                <a:latin typeface="+mn-lt"/>
                <a:ea typeface="+mn-ea"/>
                <a:cs typeface="+mn-cs"/>
              </a:rPr>
              <a:t>Colleagues at Katharine’s central London office crowded round to see the two-inch newt and filmed it.</a:t>
            </a:r>
          </a:p>
          <a:p>
            <a:r>
              <a:rPr lang="en-GB" sz="1200" u="none" strike="noStrike" kern="1200" dirty="0" smtClean="0">
                <a:solidFill>
                  <a:schemeClr val="tx1"/>
                </a:solidFill>
                <a:effectLst/>
                <a:latin typeface="+mn-lt"/>
                <a:ea typeface="+mn-ea"/>
                <a:cs typeface="+mn-cs"/>
              </a:rPr>
              <a:t>She said: “My lunch became the talk of the office. No one could believe their eyes. This slimy newt was moving around in the salad as if nothing had happened.</a:t>
            </a:r>
          </a:p>
          <a:p>
            <a:r>
              <a:rPr lang="en-GB" sz="1200" u="none" strike="noStrike" kern="1200" dirty="0" smtClean="0">
                <a:solidFill>
                  <a:schemeClr val="tx1"/>
                </a:solidFill>
                <a:effectLst/>
                <a:latin typeface="+mn-lt"/>
                <a:ea typeface="+mn-ea"/>
                <a:cs typeface="+mn-cs"/>
              </a:rPr>
              <a:t>"I felt upset for it and a colleague and I tried to give it water.”</a:t>
            </a:r>
          </a:p>
          <a:p>
            <a:r>
              <a:rPr lang="en-GB" sz="1200" u="none" strike="noStrike" kern="1200" dirty="0" smtClean="0">
                <a:solidFill>
                  <a:schemeClr val="tx1"/>
                </a:solidFill>
                <a:effectLst/>
                <a:latin typeface="+mn-lt"/>
                <a:ea typeface="+mn-ea"/>
                <a:cs typeface="+mn-cs"/>
              </a:rPr>
              <a:t>Katharine then rushed the newt and salad back to Sainsbury’s Holborn store.</a:t>
            </a:r>
          </a:p>
          <a:p>
            <a:r>
              <a:rPr lang="en-GB" sz="1200" u="none" strike="noStrike" kern="1200" dirty="0" smtClean="0">
                <a:solidFill>
                  <a:schemeClr val="tx1"/>
                </a:solidFill>
                <a:effectLst/>
                <a:latin typeface="+mn-lt"/>
                <a:ea typeface="+mn-ea"/>
                <a:cs typeface="+mn-cs"/>
              </a:rPr>
              <a:t>Bosses called in an entomologist who identified the refugee as a common smooth newt. The expert said they go into hiding at this time of year.</a:t>
            </a:r>
          </a:p>
          <a:p>
            <a:r>
              <a:rPr lang="en-GB" sz="1200" u="none" strike="noStrike" kern="1200" dirty="0" smtClean="0">
                <a:solidFill>
                  <a:schemeClr val="tx1"/>
                </a:solidFill>
                <a:effectLst/>
                <a:latin typeface="+mn-lt"/>
                <a:ea typeface="+mn-ea"/>
                <a:cs typeface="+mn-cs"/>
              </a:rPr>
              <a:t>Customer manager John Jackson said: “It could have buried itself in a crate of leaves destined for the hand assembly bowl line and would have survived the washing process.”</a:t>
            </a:r>
          </a:p>
          <a:p>
            <a:r>
              <a:rPr lang="en-GB" sz="1200" u="none" strike="noStrike" kern="1200" dirty="0" smtClean="0">
                <a:solidFill>
                  <a:schemeClr val="tx1"/>
                </a:solidFill>
                <a:effectLst/>
                <a:latin typeface="+mn-lt"/>
                <a:ea typeface="+mn-ea"/>
                <a:cs typeface="+mn-cs"/>
              </a:rPr>
              <a:t>Sainsbury’s apologised and sent a £25 gift card.</a:t>
            </a:r>
          </a:p>
          <a:p>
            <a:r>
              <a:rPr lang="en-GB" sz="1200" u="none" strike="noStrike" kern="1200" dirty="0" smtClean="0">
                <a:solidFill>
                  <a:schemeClr val="tx1"/>
                </a:solidFill>
                <a:effectLst/>
                <a:latin typeface="+mn-lt"/>
                <a:ea typeface="+mn-ea"/>
                <a:cs typeface="+mn-cs"/>
              </a:rPr>
              <a:t>But Katharine, of Rochester, Kent, is far from happy.</a:t>
            </a:r>
          </a:p>
          <a:p>
            <a:r>
              <a:rPr lang="en-GB" sz="1200" u="none" strike="noStrike" kern="1200" dirty="0" smtClean="0">
                <a:solidFill>
                  <a:schemeClr val="tx1"/>
                </a:solidFill>
                <a:effectLst/>
                <a:latin typeface="+mn-lt"/>
                <a:ea typeface="+mn-ea"/>
                <a:cs typeface="+mn-cs"/>
              </a:rPr>
              <a:t>She said: “I was ill for a week with suspected salmonella ­poisoning, which I now know you can catch from just ­touching a newt.</a:t>
            </a:r>
          </a:p>
          <a:p>
            <a:r>
              <a:rPr lang="en-GB" sz="1200" u="none" strike="noStrike" kern="1200" dirty="0" smtClean="0">
                <a:solidFill>
                  <a:schemeClr val="tx1"/>
                </a:solidFill>
                <a:effectLst/>
                <a:latin typeface="+mn-lt"/>
                <a:ea typeface="+mn-ea"/>
                <a:cs typeface="+mn-cs"/>
              </a:rPr>
              <a:t>“This whole experience has ruined </a:t>
            </a:r>
            <a:r>
              <a:rPr lang="en-GB" sz="1200" u="none" strike="noStrike" kern="1200" dirty="0" smtClean="0">
                <a:solidFill>
                  <a:schemeClr val="tx1"/>
                </a:solidFill>
                <a:effectLst/>
                <a:latin typeface="+mn-lt"/>
                <a:ea typeface="+mn-ea"/>
                <a:cs typeface="+mn-cs"/>
                <a:hlinkClick r:id="rId5"/>
              </a:rPr>
              <a:t>my relationship with food</a:t>
            </a:r>
            <a:r>
              <a:rPr lang="en-GB" sz="1200" u="none" strike="noStrike" kern="1200" dirty="0" smtClean="0">
                <a:solidFill>
                  <a:schemeClr val="tx1"/>
                </a:solidFill>
                <a:effectLst/>
                <a:latin typeface="+mn-lt"/>
                <a:ea typeface="+mn-ea"/>
                <a:cs typeface="+mn-cs"/>
              </a:rPr>
              <a:t> , especially salads. I won’t be shopping there again.”</a:t>
            </a:r>
          </a:p>
          <a:p>
            <a:r>
              <a:rPr lang="en-GB" sz="1200" u="none" strike="noStrike" kern="1200" dirty="0" smtClean="0">
                <a:solidFill>
                  <a:schemeClr val="tx1"/>
                </a:solidFill>
                <a:effectLst/>
                <a:latin typeface="+mn-lt"/>
                <a:ea typeface="+mn-ea"/>
                <a:cs typeface="+mn-cs"/>
              </a:rPr>
              <a:t>The newt wasn’t feeling too good either and has gone to the salad bowl in the sky.</a:t>
            </a:r>
          </a:p>
          <a:p>
            <a:r>
              <a:rPr lang="en-GB" sz="1200" u="none" strike="noStrike" kern="1200" dirty="0" smtClean="0">
                <a:solidFill>
                  <a:schemeClr val="tx1"/>
                </a:solidFill>
                <a:effectLst/>
                <a:latin typeface="+mn-lt"/>
                <a:ea typeface="+mn-ea"/>
                <a:cs typeface="+mn-cs"/>
              </a:rPr>
              <a:t>Sainsbury’s said: “It was in a fragile state. Our supplier planned to release it in the wild but sadly it passed away.”</a:t>
            </a:r>
          </a:p>
          <a:p>
            <a:r>
              <a:rPr lang="en-GB" sz="1200" b="1" u="none" strike="noStrike" kern="1200" dirty="0" smtClean="0">
                <a:solidFill>
                  <a:schemeClr val="tx1"/>
                </a:solidFill>
                <a:effectLst/>
                <a:latin typeface="+mn-lt"/>
                <a:ea typeface="+mn-ea"/>
                <a:cs typeface="+mn-cs"/>
              </a:rPr>
              <a:t>Sex secrets of a </a:t>
            </a:r>
            <a:r>
              <a:rPr lang="en-GB" sz="1200" b="1" u="none" strike="noStrike" kern="1200" dirty="0" err="1" smtClean="0">
                <a:solidFill>
                  <a:schemeClr val="tx1"/>
                </a:solidFill>
                <a:effectLst/>
                <a:latin typeface="+mn-lt"/>
                <a:ea typeface="+mn-ea"/>
                <a:cs typeface="+mn-cs"/>
              </a:rPr>
              <a:t>smoothie</a:t>
            </a:r>
            <a:endParaRPr lang="en-GB" sz="1200" b="1"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The smooth newt is Britain’s most ­common and thrives on a diet of worms, slugs, flies and frog-spawn.</a:t>
            </a:r>
          </a:p>
          <a:p>
            <a:r>
              <a:rPr lang="en-GB" sz="1200" u="none" strike="noStrike" kern="1200" dirty="0" smtClean="0">
                <a:solidFill>
                  <a:schemeClr val="tx1"/>
                </a:solidFill>
                <a:effectLst/>
                <a:latin typeface="+mn-lt"/>
                <a:ea typeface="+mn-ea"/>
                <a:cs typeface="+mn-cs"/>
              </a:rPr>
              <a:t>The female mates with multiple males and lays up to 300 eggs. It lives on ­average for six years but can survive until 20 and grow to four inches. </a:t>
            </a:r>
          </a:p>
          <a:p>
            <a:r>
              <a:rPr lang="en-GB" sz="1200" u="none" strike="noStrike" kern="1200" dirty="0" smtClean="0">
                <a:solidFill>
                  <a:schemeClr val="tx1"/>
                </a:solidFill>
                <a:effectLst/>
                <a:latin typeface="+mn-lt"/>
                <a:ea typeface="+mn-ea"/>
                <a:cs typeface="+mn-cs"/>
              </a:rPr>
              <a:t>They are often eaten by fish and great crested newts but are protected by wildlife laws from being sold.</a:t>
            </a:r>
          </a:p>
          <a:p>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Check out all the latest News, Sport &amp; Celeb gossip at Mirror.co.uk </a:t>
            </a:r>
            <a:r>
              <a:rPr lang="en-GB" sz="1200" u="none" strike="noStrike" kern="1200" dirty="0" smtClean="0">
                <a:solidFill>
                  <a:schemeClr val="tx1"/>
                </a:solidFill>
                <a:effectLst/>
                <a:latin typeface="+mn-lt"/>
                <a:ea typeface="+mn-ea"/>
                <a:cs typeface="+mn-cs"/>
                <a:hlinkClick r:id="rId6"/>
              </a:rPr>
              <a:t>http://www.mirror.co.uk/news/weird-news/video-newt-sainsburys-salad-strict-2715607#ixzz2kDlYRPl9</a:t>
            </a:r>
            <a:r>
              <a:rPr lang="en-GB" sz="1200" u="none" strike="noStrike" kern="1200" dirty="0" smtClean="0">
                <a:solidFill>
                  <a:schemeClr val="tx1"/>
                </a:solidFill>
                <a:effectLst/>
                <a:latin typeface="+mn-lt"/>
                <a:ea typeface="+mn-ea"/>
                <a:cs typeface="+mn-cs"/>
              </a:rPr>
              <a:t> </a:t>
            </a:r>
            <a:br>
              <a:rPr lang="en-GB" sz="1200" u="none" strike="noStrike"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Follow us: </a:t>
            </a:r>
            <a:r>
              <a:rPr lang="en-GB" sz="1200" u="none" strike="noStrike" kern="1200" dirty="0" smtClean="0">
                <a:solidFill>
                  <a:schemeClr val="tx1"/>
                </a:solidFill>
                <a:effectLst/>
                <a:latin typeface="+mn-lt"/>
                <a:ea typeface="+mn-ea"/>
                <a:cs typeface="+mn-cs"/>
                <a:hlinkClick r:id="rId7"/>
              </a:rPr>
              <a:t>@</a:t>
            </a:r>
            <a:r>
              <a:rPr lang="en-GB" sz="1200" u="none" strike="noStrike" kern="1200" dirty="0" err="1" smtClean="0">
                <a:solidFill>
                  <a:schemeClr val="tx1"/>
                </a:solidFill>
                <a:effectLst/>
                <a:latin typeface="+mn-lt"/>
                <a:ea typeface="+mn-ea"/>
                <a:cs typeface="+mn-cs"/>
                <a:hlinkClick r:id="rId7"/>
              </a:rPr>
              <a:t>DailyMirror</a:t>
            </a:r>
            <a:r>
              <a:rPr lang="en-GB" sz="1200" u="none" strike="noStrike" kern="1200" dirty="0" smtClean="0">
                <a:solidFill>
                  <a:schemeClr val="tx1"/>
                </a:solidFill>
                <a:effectLst/>
                <a:latin typeface="+mn-lt"/>
                <a:ea typeface="+mn-ea"/>
                <a:cs typeface="+mn-cs"/>
                <a:hlinkClick r:id="rId7"/>
              </a:rPr>
              <a:t> on Twitter</a:t>
            </a:r>
            <a:r>
              <a:rPr lang="en-GB" sz="1200" u="none" strike="noStrike" kern="1200" dirty="0" smtClean="0">
                <a:solidFill>
                  <a:schemeClr val="tx1"/>
                </a:solidFill>
                <a:effectLst/>
                <a:latin typeface="+mn-lt"/>
                <a:ea typeface="+mn-ea"/>
                <a:cs typeface="+mn-cs"/>
              </a:rPr>
              <a:t> | </a:t>
            </a:r>
            <a:r>
              <a:rPr lang="en-GB" sz="1200" u="none" strike="noStrike" kern="1200" dirty="0" err="1" smtClean="0">
                <a:solidFill>
                  <a:schemeClr val="tx1"/>
                </a:solidFill>
                <a:effectLst/>
                <a:latin typeface="+mn-lt"/>
                <a:ea typeface="+mn-ea"/>
                <a:cs typeface="+mn-cs"/>
                <a:hlinkClick r:id="rId8"/>
              </a:rPr>
              <a:t>DailyMirror</a:t>
            </a:r>
            <a:r>
              <a:rPr lang="en-GB" sz="1200" u="none" strike="noStrike" kern="1200" dirty="0" smtClean="0">
                <a:solidFill>
                  <a:schemeClr val="tx1"/>
                </a:solidFill>
                <a:effectLst/>
                <a:latin typeface="+mn-lt"/>
                <a:ea typeface="+mn-ea"/>
                <a:cs typeface="+mn-cs"/>
                <a:hlinkClick r:id="rId8"/>
              </a:rPr>
              <a:t> on Facebook</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45</a:t>
            </a:fld>
            <a:endParaRPr lang="en-GB"/>
          </a:p>
        </p:txBody>
      </p:sp>
    </p:spTree>
    <p:extLst>
      <p:ext uri="{BB962C8B-B14F-4D97-AF65-F5344CB8AC3E}">
        <p14:creationId xmlns:p14="http://schemas.microsoft.com/office/powerpoint/2010/main" val="189458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steps can you take to increase the activity level in your classroom? Approaches to KS3/KS4 and structuring different learning activities for different levels of knowledge.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is so much that we could look at within this very broad title, but we only have an hour or so, so to chart our way through with a little bit of coherence, I just want us to consider three ideas as a starting point:</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1.  The standard approaches at KS2 and KS3, and the implications of a potential mismatch in methodology and its impact at transition (if we are not careful).</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2.  The typical P-P-P model for introducing new language and when / when not appropriate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3.  Bloom’s Taxonomy and implications for the way we might want to think about structuring learning sequences.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47</a:t>
            </a:fld>
            <a:endParaRPr lang="en-GB"/>
          </a:p>
        </p:txBody>
      </p:sp>
    </p:spTree>
    <p:extLst>
      <p:ext uri="{BB962C8B-B14F-4D97-AF65-F5344CB8AC3E}">
        <p14:creationId xmlns:p14="http://schemas.microsoft.com/office/powerpoint/2010/main" val="217976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n-GB" sz="1200" kern="1200" baseline="0" dirty="0" smtClean="0">
                <a:solidFill>
                  <a:schemeClr val="tx1"/>
                </a:solidFill>
                <a:effectLst/>
                <a:latin typeface="+mn-lt"/>
                <a:ea typeface="+mn-ea"/>
                <a:cs typeface="+mn-cs"/>
              </a:rPr>
              <a:t>The typical P-P-P model for introducing new language and when / when not appropriate</a:t>
            </a:r>
          </a:p>
          <a:p>
            <a:pPr marL="0" indent="0">
              <a:buNone/>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This is a typical model for a teaching sequence, that all teachers will recognise having used.  It may be their standard practice, or just something they do sometimes.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There’s nothing to say that it’s not absolutely appropriate either.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But it’s important to consider when it’s most appropriate, and perhaps more importantly, when it might not be so appropriate.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Can people perhaps suggest when it might not be optimal?</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1.  At the start of KS4, when we know that the vast majority of topics have been met at least once during KS3.</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2.  At the start of KS3, when we don’t know what experiences of language learning KS2 pupil have had.</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3.  At the start of KS3, when we know that our KS2 pupils have had varied experiences.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4.  At the start of any topic in KS3 when we suspect that learners may have some of the vocabulary they need already.</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5.  When it was the approach we used the lesson before or the topic before (variety is a good thing!)</a:t>
            </a:r>
          </a:p>
          <a:p>
            <a:pPr marL="0" indent="0">
              <a:buNone/>
            </a:pPr>
            <a:endParaRPr lang="en-GB" sz="1200" kern="1200" baseline="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3</a:t>
            </a:fld>
            <a:endParaRPr lang="en-GB"/>
          </a:p>
        </p:txBody>
      </p:sp>
    </p:spTree>
    <p:extLst>
      <p:ext uri="{BB962C8B-B14F-4D97-AF65-F5344CB8AC3E}">
        <p14:creationId xmlns:p14="http://schemas.microsoft.com/office/powerpoint/2010/main" val="300228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GB" sz="1200" kern="1200" baseline="0" dirty="0" smtClean="0">
                <a:solidFill>
                  <a:schemeClr val="tx1"/>
                </a:solidFill>
                <a:effectLst/>
                <a:latin typeface="+mn-lt"/>
                <a:ea typeface="+mn-ea"/>
                <a:cs typeface="+mn-cs"/>
              </a:rPr>
              <a:t>Bloom’s Taxonomy and implications for the way we might want to think about structuring learning sequences.</a:t>
            </a:r>
          </a:p>
          <a:p>
            <a:pPr marL="228600" indent="-228600">
              <a:buAutoNum type="arabicPeriod" startAt="3"/>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I’m not a slavish adherent to Bloom’s (or any other model of thinking) taxonomy, but it does us no harm to consider our approach to structuring the presentation of new language / the planning of any learning sequence from this perspective.</a:t>
            </a:r>
          </a:p>
          <a:p>
            <a:pPr marL="0" indent="0">
              <a:buNone/>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If recall and memory are the sole or even predominant focus/objective of any lesson, we might find that the lesson’s main activity base lies at the bottom of this thinking pyramid and that we do relatively little if anything to involve other (higher?!) aspects of thinking.</a:t>
            </a:r>
          </a:p>
          <a:p>
            <a:pPr marL="0" indent="0">
              <a:buNone/>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This is a easy danger for us as memory work is very important in language learning.  However, there are ways for learners to practise recall and memory work outside the lesson time too, and this can free up some lesson time for other aspects of language learning.  We will come back to this and the other two ideas about learning throughout this session.</a:t>
            </a:r>
          </a:p>
          <a:p>
            <a:pPr marL="0" indent="0">
              <a:buNone/>
            </a:pPr>
            <a:endParaRPr lang="en-GB" sz="1200" kern="1200" baseline="0" dirty="0" smtClean="0">
              <a:solidFill>
                <a:schemeClr val="tx1"/>
              </a:solidFill>
              <a:effectLst/>
              <a:latin typeface="+mn-lt"/>
              <a:ea typeface="+mn-ea"/>
              <a:cs typeface="+mn-cs"/>
            </a:endParaRPr>
          </a:p>
          <a:p>
            <a:pPr marL="0" indent="0">
              <a:buNone/>
            </a:pPr>
            <a:r>
              <a:rPr lang="en-GB" sz="1200" kern="1200" baseline="0" dirty="0" smtClean="0">
                <a:solidFill>
                  <a:schemeClr val="tx1"/>
                </a:solidFill>
                <a:effectLst/>
                <a:latin typeface="+mn-lt"/>
                <a:ea typeface="+mn-ea"/>
                <a:cs typeface="+mn-cs"/>
              </a:rPr>
              <a:t>So, with these 3 ideas firmly in mind, let’s have a look at a concrete scenario to put things into context.</a:t>
            </a:r>
          </a:p>
        </p:txBody>
      </p:sp>
      <p:sp>
        <p:nvSpPr>
          <p:cNvPr id="4" name="Slide Number Placeholder 3"/>
          <p:cNvSpPr>
            <a:spLocks noGrp="1"/>
          </p:cNvSpPr>
          <p:nvPr>
            <p:ph type="sldNum" sz="quarter" idx="10"/>
          </p:nvPr>
        </p:nvSpPr>
        <p:spPr/>
        <p:txBody>
          <a:bodyPr/>
          <a:lstStyle/>
          <a:p>
            <a:fld id="{12BD3B07-D622-4E0F-8984-6DB175B9E178}" type="slidenum">
              <a:rPr lang="en-GB" smtClean="0"/>
              <a:t>4</a:t>
            </a:fld>
            <a:endParaRPr lang="en-GB"/>
          </a:p>
        </p:txBody>
      </p:sp>
    </p:spTree>
    <p:extLst>
      <p:ext uri="{BB962C8B-B14F-4D97-AF65-F5344CB8AC3E}">
        <p14:creationId xmlns:p14="http://schemas.microsoft.com/office/powerpoint/2010/main" val="409695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0E2C6BC0-71A7-4044-AFFF-25A6C161D259}" type="slidenum">
              <a:rPr lang="en-GB" altLang="en-US" sz="1200">
                <a:solidFill>
                  <a:prstClr val="black"/>
                </a:solidFill>
                <a:latin typeface="Arial" charset="0"/>
              </a:rPr>
              <a:pPr eaLnBrk="1" hangingPunct="1"/>
              <a:t>5</a:t>
            </a:fld>
            <a:endParaRPr lang="en-GB" altLang="en-US" sz="1200">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This is</a:t>
            </a:r>
            <a:r>
              <a:rPr lang="en-US" altLang="en-US" baseline="0" dirty="0" smtClean="0">
                <a:latin typeface="Arial" charset="0"/>
              </a:rPr>
              <a:t> a slide from Lesson 20 on our current Y7 Scheme of Work.  A couple of lessons after this we do an assessment, around November time.  It follows a series of lessons during the first half-term in which we:</a:t>
            </a:r>
            <a:br>
              <a:rPr lang="en-US" altLang="en-US" baseline="0" dirty="0" smtClean="0">
                <a:latin typeface="Arial" charset="0"/>
              </a:rPr>
            </a:br>
            <a:r>
              <a:rPr lang="en-US" altLang="en-US" baseline="0" dirty="0" smtClean="0">
                <a:latin typeface="Arial" charset="0"/>
              </a:rPr>
              <a:t/>
            </a:r>
            <a:br>
              <a:rPr lang="en-US" altLang="en-US" baseline="0" dirty="0" smtClean="0">
                <a:latin typeface="Arial" charset="0"/>
              </a:rPr>
            </a:br>
            <a:r>
              <a:rPr lang="en-US" altLang="en-US" baseline="0" dirty="0" smtClean="0">
                <a:latin typeface="Arial" charset="0"/>
              </a:rPr>
              <a:t>1) teach (or recap) phonics and apply this in various ways</a:t>
            </a:r>
            <a:br>
              <a:rPr lang="en-US" altLang="en-US" baseline="0" dirty="0" smtClean="0">
                <a:latin typeface="Arial" charset="0"/>
              </a:rPr>
            </a:br>
            <a:r>
              <a:rPr lang="en-US" altLang="en-US" baseline="0" dirty="0" smtClean="0">
                <a:latin typeface="Arial" charset="0"/>
              </a:rPr>
              <a:t>2) introduce classroom language</a:t>
            </a:r>
            <a:br>
              <a:rPr lang="en-US" altLang="en-US" baseline="0" dirty="0" smtClean="0">
                <a:latin typeface="Arial" charset="0"/>
              </a:rPr>
            </a:br>
            <a:r>
              <a:rPr lang="en-US" altLang="en-US" baseline="0" dirty="0" smtClean="0">
                <a:latin typeface="Arial" charset="0"/>
              </a:rPr>
              <a:t>3) do some work on memory skills</a:t>
            </a:r>
            <a:br>
              <a:rPr lang="en-US" altLang="en-US" baseline="0" dirty="0" smtClean="0">
                <a:latin typeface="Arial" charset="0"/>
              </a:rPr>
            </a:br>
            <a:r>
              <a:rPr lang="en-US" altLang="en-US" baseline="0" dirty="0" smtClean="0">
                <a:latin typeface="Arial" charset="0"/>
              </a:rPr>
              <a:t>4) teach pronouns</a:t>
            </a:r>
            <a:br>
              <a:rPr lang="en-US" altLang="en-US" baseline="0" dirty="0" smtClean="0">
                <a:latin typeface="Arial" charset="0"/>
              </a:rPr>
            </a:br>
            <a:r>
              <a:rPr lang="en-US" altLang="en-US" baseline="0" dirty="0" smtClean="0">
                <a:latin typeface="Arial" charset="0"/>
              </a:rPr>
              <a:t>5) teach some simple sentence-building with </a:t>
            </a:r>
            <a:r>
              <a:rPr lang="en-US" altLang="en-US" baseline="0" dirty="0" err="1" smtClean="0">
                <a:latin typeface="Arial" charset="0"/>
              </a:rPr>
              <a:t>ser</a:t>
            </a:r>
            <a:r>
              <a:rPr lang="en-US" altLang="en-US" baseline="0" dirty="0" smtClean="0">
                <a:latin typeface="Arial" charset="0"/>
              </a:rPr>
              <a:t> 3</a:t>
            </a:r>
            <a:r>
              <a:rPr lang="en-US" altLang="en-US" baseline="30000" dirty="0" smtClean="0">
                <a:latin typeface="Arial" charset="0"/>
              </a:rPr>
              <a:t>rd</a:t>
            </a:r>
            <a:r>
              <a:rPr lang="en-US" altLang="en-US" baseline="0" dirty="0" smtClean="0">
                <a:latin typeface="Arial" charset="0"/>
              </a:rPr>
              <a:t> </a:t>
            </a:r>
            <a:r>
              <a:rPr lang="en-US" altLang="en-US" baseline="0" dirty="0" err="1" smtClean="0">
                <a:latin typeface="Arial" charset="0"/>
              </a:rPr>
              <a:t>pers</a:t>
            </a:r>
            <a:r>
              <a:rPr lang="en-US" altLang="en-US" baseline="0" dirty="0" smtClean="0">
                <a:latin typeface="Arial" charset="0"/>
              </a:rPr>
              <a:t> + </a:t>
            </a:r>
            <a:r>
              <a:rPr lang="en-US" altLang="en-US" baseline="0" dirty="0" err="1" smtClean="0">
                <a:latin typeface="Arial" charset="0"/>
              </a:rPr>
              <a:t>cognatives</a:t>
            </a:r>
            <a:r>
              <a:rPr lang="en-US" altLang="en-US" baseline="0" dirty="0" smtClean="0">
                <a:latin typeface="Arial" charset="0"/>
              </a:rPr>
              <a:t> – </a:t>
            </a:r>
            <a:r>
              <a:rPr lang="en-US" altLang="en-US" baseline="0" dirty="0" err="1" smtClean="0">
                <a:latin typeface="Arial" charset="0"/>
              </a:rPr>
              <a:t>es</a:t>
            </a:r>
            <a:r>
              <a:rPr lang="en-US" altLang="en-US" baseline="0" dirty="0" smtClean="0">
                <a:latin typeface="Arial" charset="0"/>
              </a:rPr>
              <a:t> / no </a:t>
            </a:r>
            <a:r>
              <a:rPr lang="en-US" altLang="en-US" baseline="0" dirty="0" err="1" smtClean="0">
                <a:latin typeface="Arial" charset="0"/>
              </a:rPr>
              <a:t>es</a:t>
            </a:r>
            <a:r>
              <a:rPr lang="en-US" altLang="en-US" baseline="0" dirty="0" smtClean="0">
                <a:latin typeface="Arial" charset="0"/>
              </a:rPr>
              <a:t/>
            </a:r>
            <a:br>
              <a:rPr lang="en-US" altLang="en-US" baseline="0" dirty="0" smtClean="0">
                <a:latin typeface="Arial" charset="0"/>
              </a:rPr>
            </a:br>
            <a:r>
              <a:rPr lang="en-US" altLang="en-US" baseline="0" dirty="0" smtClean="0">
                <a:latin typeface="Arial" charset="0"/>
              </a:rPr>
              <a:t>6)  teach the alphabet and </a:t>
            </a:r>
            <a:r>
              <a:rPr lang="en-US" altLang="en-US" baseline="0" dirty="0" err="1" smtClean="0">
                <a:latin typeface="Arial" charset="0"/>
              </a:rPr>
              <a:t>practise</a:t>
            </a:r>
            <a:r>
              <a:rPr lang="en-US" altLang="en-US" baseline="0" dirty="0" smtClean="0">
                <a:latin typeface="Arial" charset="0"/>
              </a:rPr>
              <a:t> </a:t>
            </a:r>
            <a:r>
              <a:rPr lang="en-US" altLang="en-US" baseline="0" dirty="0" err="1" smtClean="0">
                <a:latin typeface="Arial" charset="0"/>
              </a:rPr>
              <a:t>como</a:t>
            </a:r>
            <a:r>
              <a:rPr lang="en-US" altLang="en-US" baseline="0" dirty="0" smtClean="0">
                <a:latin typeface="Arial" charset="0"/>
              </a:rPr>
              <a:t> se </a:t>
            </a:r>
            <a:r>
              <a:rPr lang="en-US" altLang="en-US" baseline="0" dirty="0" err="1" smtClean="0">
                <a:latin typeface="Arial" charset="0"/>
              </a:rPr>
              <a:t>escribe</a:t>
            </a:r>
            <a:r>
              <a:rPr lang="en-US" altLang="en-US" baseline="0" dirty="0" smtClean="0">
                <a:latin typeface="Arial" charset="0"/>
              </a:rPr>
              <a:t>…</a:t>
            </a:r>
            <a:br>
              <a:rPr lang="en-US" altLang="en-US" baseline="0" dirty="0" smtClean="0">
                <a:latin typeface="Arial" charset="0"/>
              </a:rPr>
            </a:br>
            <a:r>
              <a:rPr lang="en-US" altLang="en-US" baseline="0" dirty="0" smtClean="0">
                <a:latin typeface="Arial" charset="0"/>
              </a:rPr>
              <a:t>7)  introduce countries</a:t>
            </a:r>
            <a:br>
              <a:rPr lang="en-US" altLang="en-US" baseline="0" dirty="0" smtClean="0">
                <a:latin typeface="Arial" charset="0"/>
              </a:rPr>
            </a:br>
            <a:r>
              <a:rPr lang="en-US" altLang="en-US" baseline="0" dirty="0" smtClean="0">
                <a:latin typeface="Arial" charset="0"/>
              </a:rPr>
              <a:t>8) introduce the </a:t>
            </a:r>
            <a:r>
              <a:rPr lang="en-US" altLang="en-US" baseline="0" dirty="0" err="1" smtClean="0">
                <a:latin typeface="Arial" charset="0"/>
              </a:rPr>
              <a:t>ver</a:t>
            </a:r>
            <a:r>
              <a:rPr lang="en-US" altLang="en-US" baseline="0" dirty="0" smtClean="0">
                <a:latin typeface="Arial" charset="0"/>
              </a:rPr>
              <a:t> ‘SER’ – to be</a:t>
            </a:r>
            <a:br>
              <a:rPr lang="en-US" altLang="en-US" baseline="0" dirty="0" smtClean="0">
                <a:latin typeface="Arial" charset="0"/>
              </a:rPr>
            </a:br>
            <a:r>
              <a:rPr lang="en-US" altLang="en-US" baseline="0" dirty="0" smtClean="0">
                <a:latin typeface="Arial" charset="0"/>
              </a:rPr>
              <a:t>9) nationalities / languages (including implicit intro to adjective endings)</a:t>
            </a:r>
            <a:br>
              <a:rPr lang="en-US" altLang="en-US" baseline="0" dirty="0" smtClean="0">
                <a:latin typeface="Arial" charset="0"/>
              </a:rPr>
            </a:br>
            <a:r>
              <a:rPr lang="en-US" altLang="en-US" baseline="0" dirty="0" smtClean="0">
                <a:latin typeface="Arial" charset="0"/>
              </a:rPr>
              <a:t>10) Introduce and use ‘</a:t>
            </a:r>
            <a:r>
              <a:rPr lang="en-US" altLang="en-US" baseline="0" dirty="0" err="1" smtClean="0">
                <a:latin typeface="Arial" charset="0"/>
              </a:rPr>
              <a:t>Pienso</a:t>
            </a:r>
            <a:r>
              <a:rPr lang="en-US" altLang="en-US" baseline="0" dirty="0" smtClean="0">
                <a:latin typeface="Arial" charset="0"/>
              </a:rPr>
              <a:t>’ – ‘</a:t>
            </a:r>
            <a:r>
              <a:rPr lang="en-US" altLang="en-US" baseline="0" dirty="0" err="1" smtClean="0">
                <a:latin typeface="Arial" charset="0"/>
              </a:rPr>
              <a:t>Pienso</a:t>
            </a:r>
            <a:r>
              <a:rPr lang="en-US" altLang="en-US" baseline="0" dirty="0" smtClean="0">
                <a:latin typeface="Arial" charset="0"/>
              </a:rPr>
              <a:t> </a:t>
            </a:r>
            <a:r>
              <a:rPr lang="en-US" altLang="en-US" baseline="0" dirty="0" err="1" smtClean="0">
                <a:latin typeface="Arial" charset="0"/>
              </a:rPr>
              <a:t>que</a:t>
            </a:r>
            <a:r>
              <a:rPr lang="en-US" altLang="en-US" baseline="0" dirty="0" smtClean="0">
                <a:latin typeface="Arial" charset="0"/>
              </a:rPr>
              <a:t>’</a:t>
            </a:r>
            <a:br>
              <a:rPr lang="en-US" altLang="en-US" baseline="0" dirty="0" smtClean="0">
                <a:latin typeface="Arial" charset="0"/>
              </a:rPr>
            </a:br>
            <a:r>
              <a:rPr lang="en-US" altLang="en-US" baseline="0" dirty="0" smtClean="0">
                <a:latin typeface="Arial" charset="0"/>
              </a:rPr>
              <a:t>11) verb ‘HABLAR’</a:t>
            </a:r>
            <a:br>
              <a:rPr lang="en-US" altLang="en-US" baseline="0" dirty="0" smtClean="0">
                <a:latin typeface="Arial" charset="0"/>
              </a:rPr>
            </a:br>
            <a:r>
              <a:rPr lang="en-US" altLang="en-US" baseline="0" dirty="0" smtClean="0">
                <a:latin typeface="Arial" charset="0"/>
              </a:rPr>
              <a:t>12) verb ‘VIVIR’</a:t>
            </a:r>
            <a:br>
              <a:rPr lang="en-US" altLang="en-US" baseline="0" dirty="0" smtClean="0">
                <a:latin typeface="Arial" charset="0"/>
              </a:rPr>
            </a:br>
            <a:r>
              <a:rPr lang="en-US" altLang="en-US" baseline="0" dirty="0" smtClean="0">
                <a:latin typeface="Arial" charset="0"/>
              </a:rPr>
              <a:t/>
            </a:r>
            <a:br>
              <a:rPr lang="en-US" altLang="en-US" baseline="0" dirty="0" smtClean="0">
                <a:latin typeface="Arial" charset="0"/>
              </a:rPr>
            </a:br>
            <a:endParaRPr lang="en-US" altLang="en-US" dirty="0" smtClean="0">
              <a:latin typeface="Arial" charset="0"/>
            </a:endParaRPr>
          </a:p>
        </p:txBody>
      </p:sp>
    </p:spTree>
    <p:extLst>
      <p:ext uri="{BB962C8B-B14F-4D97-AF65-F5344CB8AC3E}">
        <p14:creationId xmlns:p14="http://schemas.microsoft.com/office/powerpoint/2010/main" val="43875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a:t>
            </a:r>
            <a:r>
              <a:rPr lang="en-GB" baseline="0" dirty="0" smtClean="0"/>
              <a:t> speaking assessment.  They need to be able to ask and answer the questions.</a:t>
            </a:r>
          </a:p>
          <a:p>
            <a:endParaRPr lang="en-GB" baseline="0" dirty="0" smtClean="0"/>
          </a:p>
          <a:p>
            <a:r>
              <a:rPr lang="en-GB" baseline="0" dirty="0" smtClean="0"/>
              <a:t>Problem.  </a:t>
            </a:r>
            <a:br>
              <a:rPr lang="en-GB" baseline="0" dirty="0" smtClean="0"/>
            </a:br>
            <a:r>
              <a:rPr lang="en-GB" baseline="0" dirty="0" smtClean="0"/>
              <a:t>They arrive to us with varying levels of knowledge and experience of Spanish, ranging from nothing to most of what is in this assessment.</a:t>
            </a:r>
            <a:br>
              <a:rPr lang="en-GB" baseline="0" dirty="0" smtClean="0"/>
            </a:br>
            <a:r>
              <a:rPr lang="en-GB" baseline="0" dirty="0" smtClean="0"/>
              <a:t>What are we going to do about this? </a:t>
            </a:r>
            <a:br>
              <a:rPr lang="en-GB" baseline="0" dirty="0" smtClean="0"/>
            </a:br>
            <a:r>
              <a:rPr lang="en-GB" baseline="0" dirty="0" smtClean="0"/>
              <a:t/>
            </a:r>
            <a:br>
              <a:rPr lang="en-GB" baseline="0" dirty="0" smtClean="0"/>
            </a:br>
            <a:r>
              <a:rPr lang="en-GB" baseline="0" dirty="0" smtClean="0"/>
              <a:t>I’ve been giving this some thought.  It is NOT to say that I’m going to throw out all of the first 24 lessons in our </a:t>
            </a:r>
            <a:r>
              <a:rPr lang="en-GB" baseline="0" dirty="0" err="1" smtClean="0"/>
              <a:t>SoW</a:t>
            </a:r>
            <a:r>
              <a:rPr lang="en-GB" baseline="0" dirty="0" smtClean="0"/>
              <a:t>, BUT I have been thinking about how important it might be approach learning differently.</a:t>
            </a:r>
            <a:br>
              <a:rPr lang="en-GB" baseline="0" dirty="0" smtClean="0"/>
            </a:br>
            <a:r>
              <a:rPr lang="en-GB" baseline="0" dirty="0" smtClean="0"/>
              <a:t/>
            </a:r>
            <a:br>
              <a:rPr lang="en-GB" baseline="0" dirty="0" smtClean="0"/>
            </a:br>
            <a:r>
              <a:rPr lang="en-GB" baseline="0" dirty="0" smtClean="0"/>
              <a:t>This involves shifting the balance from a position whereby we sort of assume they are starting from scratch (more or less) and we start instead at text level work to draw out what they know and use that as a starting point for adjusting / planning the learning on the </a:t>
            </a:r>
            <a:r>
              <a:rPr lang="en-GB" baseline="0" dirty="0" err="1" smtClean="0"/>
              <a:t>SoW</a:t>
            </a:r>
            <a:r>
              <a:rPr lang="en-GB" baseline="0" dirty="0" smtClean="0"/>
              <a:t> that follows.</a:t>
            </a:r>
            <a:br>
              <a:rPr lang="en-GB" baseline="0" dirty="0" smtClean="0"/>
            </a:br>
            <a:r>
              <a:rPr lang="en-GB" baseline="0" dirty="0" smtClean="0"/>
              <a:t/>
            </a:r>
            <a:br>
              <a:rPr lang="en-GB" baseline="0" dirty="0" smtClean="0"/>
            </a:br>
            <a:r>
              <a:rPr lang="en-GB" baseline="0" dirty="0" smtClean="0"/>
              <a:t>Here is a potential teaching sequence that uses the text from lesson 20 but rather than using it at the start of November, we use it instead at the start of September, essentially in Week 1.</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6</a:t>
            </a:fld>
            <a:endParaRPr lang="en-GB"/>
          </a:p>
        </p:txBody>
      </p:sp>
    </p:spTree>
    <p:extLst>
      <p:ext uri="{BB962C8B-B14F-4D97-AF65-F5344CB8AC3E}">
        <p14:creationId xmlns:p14="http://schemas.microsoft.com/office/powerpoint/2010/main" val="36862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7</a:t>
            </a:fld>
            <a:endParaRPr lang="en-GB"/>
          </a:p>
        </p:txBody>
      </p:sp>
    </p:spTree>
    <p:extLst>
      <p:ext uri="{BB962C8B-B14F-4D97-AF65-F5344CB8AC3E}">
        <p14:creationId xmlns:p14="http://schemas.microsoft.com/office/powerpoint/2010/main" val="67015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8</a:t>
            </a:fld>
            <a:endParaRPr lang="en-GB"/>
          </a:p>
        </p:txBody>
      </p:sp>
    </p:spTree>
    <p:extLst>
      <p:ext uri="{BB962C8B-B14F-4D97-AF65-F5344CB8AC3E}">
        <p14:creationId xmlns:p14="http://schemas.microsoft.com/office/powerpoint/2010/main" val="355506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9</a:t>
            </a:fld>
            <a:endParaRPr lang="en-GB"/>
          </a:p>
        </p:txBody>
      </p:sp>
    </p:spTree>
    <p:extLst>
      <p:ext uri="{BB962C8B-B14F-4D97-AF65-F5344CB8AC3E}">
        <p14:creationId xmlns:p14="http://schemas.microsoft.com/office/powerpoint/2010/main" val="355506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36169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250679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410107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034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3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361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25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30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749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632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35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137354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877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22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19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174710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313473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t>27/11/2013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22766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t>27/11/2013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279340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t>27/11/2013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266751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15615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F9E715-E81B-4723-951C-FFF3250CB182}" type="slidenum">
              <a:rPr lang="en-GB" smtClean="0"/>
              <a:t>‹#›</a:t>
            </a:fld>
            <a:endParaRPr lang="en-GB"/>
          </a:p>
        </p:txBody>
      </p:sp>
    </p:spTree>
    <p:extLst>
      <p:ext uri="{BB962C8B-B14F-4D97-AF65-F5344CB8AC3E}">
        <p14:creationId xmlns:p14="http://schemas.microsoft.com/office/powerpoint/2010/main" val="307772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t>27/11/2013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t>‹#›</a:t>
            </a:fld>
            <a:endParaRPr lang="en-GB"/>
          </a:p>
        </p:txBody>
      </p:sp>
    </p:spTree>
    <p:extLst>
      <p:ext uri="{BB962C8B-B14F-4D97-AF65-F5344CB8AC3E}">
        <p14:creationId xmlns:p14="http://schemas.microsoft.com/office/powerpoint/2010/main" val="196913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36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quizlet.com/30143628/vacaciones-infinitivos-flash-card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agxedo.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wordle.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rachelhawk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rmAutofit fontScale="90000"/>
          </a:bodyPr>
          <a:lstStyle/>
          <a:p>
            <a:r>
              <a:rPr lang="en-GB" b="1" dirty="0"/>
              <a:t>Alternative approaches to teaching key language at KS3/KS4</a:t>
            </a:r>
            <a:r>
              <a:rPr lang="en-GB" dirty="0"/>
              <a:t> </a:t>
            </a:r>
          </a:p>
        </p:txBody>
      </p:sp>
      <p:sp>
        <p:nvSpPr>
          <p:cNvPr id="3" name="Subtitle 2"/>
          <p:cNvSpPr>
            <a:spLocks noGrp="1"/>
          </p:cNvSpPr>
          <p:nvPr>
            <p:ph type="subTitle" idx="1"/>
          </p:nvPr>
        </p:nvSpPr>
        <p:spPr/>
        <p:txBody>
          <a:bodyPr/>
          <a:lstStyle/>
          <a:p>
            <a:r>
              <a:rPr lang="en-GB" dirty="0" smtClean="0">
                <a:solidFill>
                  <a:schemeClr val="tx1">
                    <a:lumMod val="95000"/>
                    <a:lumOff val="5000"/>
                  </a:schemeClr>
                </a:solidFill>
              </a:rPr>
              <a:t>November 2013</a:t>
            </a:r>
            <a:endParaRPr lang="en-GB" dirty="0">
              <a:solidFill>
                <a:schemeClr val="tx1">
                  <a:lumMod val="95000"/>
                  <a:lumOff val="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501008"/>
            <a:ext cx="2512269" cy="1833955"/>
          </a:xfrm>
          <a:prstGeom prst="rect">
            <a:avLst/>
          </a:prstGeom>
        </p:spPr>
      </p:pic>
      <p:sp>
        <p:nvSpPr>
          <p:cNvPr id="6" name="TextBox 5"/>
          <p:cNvSpPr txBox="1"/>
          <p:nvPr/>
        </p:nvSpPr>
        <p:spPr>
          <a:xfrm>
            <a:off x="5868144" y="6156012"/>
            <a:ext cx="2376264" cy="369332"/>
          </a:xfrm>
          <a:prstGeom prst="rect">
            <a:avLst/>
          </a:prstGeom>
          <a:noFill/>
        </p:spPr>
        <p:txBody>
          <a:bodyPr wrap="square" rtlCol="0">
            <a:spAutoFit/>
          </a:bodyPr>
          <a:lstStyle/>
          <a:p>
            <a:pPr algn="r"/>
            <a:r>
              <a:rPr lang="en-GB" b="1" dirty="0" smtClean="0"/>
              <a:t>Rachel Hawkes</a:t>
            </a:r>
            <a:endParaRPr lang="en-GB" b="1" dirty="0"/>
          </a:p>
        </p:txBody>
      </p:sp>
    </p:spTree>
    <p:extLst>
      <p:ext uri="{BB962C8B-B14F-4D97-AF65-F5344CB8AC3E}">
        <p14:creationId xmlns:p14="http://schemas.microsoft.com/office/powerpoint/2010/main" val="152614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___________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__________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smtClean="0">
                <a:solidFill>
                  <a:srgbClr val="000000"/>
                </a:solidFill>
                <a:latin typeface="Arial" charset="0"/>
                <a:cs typeface="Arial" charset="0"/>
              </a:rPr>
              <a:t>___________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________________</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smtClean="0">
                <a:solidFill>
                  <a:srgbClr val="7030A0"/>
                </a:solidFill>
              </a:rPr>
              <a:t>Mi</a:t>
            </a:r>
            <a:r>
              <a:rPr lang="en-GB" sz="2800" b="1" dirty="0" smtClean="0">
                <a:solidFill>
                  <a:srgbClr val="7030A0"/>
                </a:solidFill>
              </a:rPr>
              <a:t> </a:t>
            </a:r>
            <a:r>
              <a:rPr lang="en-GB" sz="2800" b="1" dirty="0" err="1" smtClean="0">
                <a:solidFill>
                  <a:srgbClr val="7030A0"/>
                </a:solidFill>
              </a:rPr>
              <a:t>nombre</a:t>
            </a:r>
            <a:r>
              <a:rPr lang="en-GB" sz="2800" b="1" dirty="0" smtClean="0">
                <a:solidFill>
                  <a:srgbClr val="7030A0"/>
                </a:solidFill>
              </a:rPr>
              <a:t> </a:t>
            </a:r>
            <a:r>
              <a:rPr lang="en-GB" sz="2800" b="1" dirty="0" err="1" smtClean="0">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smtClean="0">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smtClean="0">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a:t>
            </a:r>
            <a:r>
              <a:rPr lang="en-GB" sz="2800" b="1" dirty="0" smtClean="0">
                <a:solidFill>
                  <a:srgbClr val="7030A0"/>
                </a:solidFill>
              </a:rPr>
              <a:t>i </a:t>
            </a:r>
            <a:r>
              <a:rPr lang="en-GB" sz="2800" b="1" dirty="0" err="1" smtClean="0">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a:t>
            </a:r>
            <a:r>
              <a:rPr lang="en-GB" sz="2800" b="1" dirty="0" smtClean="0">
                <a:solidFill>
                  <a:srgbClr val="7030A0"/>
                </a:solidFill>
              </a:rPr>
              <a:t>e </a:t>
            </a:r>
            <a:r>
              <a:rPr lang="en-GB" sz="2800" b="1" dirty="0" err="1" smtClean="0">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smtClean="0">
                <a:solidFill>
                  <a:srgbClr val="7030A0"/>
                </a:solidFill>
              </a:rPr>
              <a:t>tienen</a:t>
            </a:r>
            <a:r>
              <a:rPr lang="en-GB" sz="2400" b="1" dirty="0" smtClean="0">
                <a:solidFill>
                  <a:srgbClr val="7030A0"/>
                </a:solidFill>
              </a:rPr>
              <a:t> un </a:t>
            </a:r>
            <a:r>
              <a:rPr lang="en-GB" sz="2400" b="1" dirty="0" err="1" smtClean="0">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36880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51520"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5536"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a:t>
            </a:r>
            <a:r>
              <a:rPr lang="en-US" altLang="en-US" sz="2400" b="1" dirty="0" smtClean="0">
                <a:solidFill>
                  <a:srgbClr val="000000"/>
                </a:solidFill>
                <a:latin typeface="Arial" charset="0"/>
                <a:cs typeface="Arial" charset="0"/>
              </a:rPr>
              <a:t>Vivo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274"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804401079"/>
              </p:ext>
            </p:extLst>
          </p:nvPr>
        </p:nvGraphicFramePr>
        <p:xfrm>
          <a:off x="5390150" y="3735288"/>
          <a:ext cx="3528392" cy="2590800"/>
        </p:xfrm>
        <a:graphic>
          <a:graphicData uri="http://schemas.openxmlformats.org/drawingml/2006/table">
            <a:tbl>
              <a:tblPr firstRow="1" bandRow="1">
                <a:tableStyleId>{72833802-FEF1-4C79-8D5D-14CF1EAF98D9}</a:tableStyleId>
              </a:tblPr>
              <a:tblGrid>
                <a:gridCol w="1764196"/>
                <a:gridCol w="1764196"/>
              </a:tblGrid>
              <a:tr h="370840">
                <a:tc>
                  <a:txBody>
                    <a:bodyPr/>
                    <a:lstStyle/>
                    <a:p>
                      <a:r>
                        <a:rPr lang="en-GB" sz="2800" dirty="0" err="1" smtClean="0"/>
                        <a:t>vivir</a:t>
                      </a:r>
                      <a:endParaRPr lang="en-GB" sz="2800" b="1" dirty="0"/>
                    </a:p>
                  </a:txBody>
                  <a:tcPr/>
                </a:tc>
                <a:tc>
                  <a:txBody>
                    <a:bodyPr/>
                    <a:lstStyle/>
                    <a:p>
                      <a:r>
                        <a:rPr lang="en-GB" sz="2800" dirty="0" smtClean="0"/>
                        <a:t>to live</a:t>
                      </a:r>
                      <a:endParaRPr lang="en-GB" sz="2800" b="1" dirty="0"/>
                    </a:p>
                  </a:txBody>
                  <a:tcPr/>
                </a:tc>
              </a:tr>
              <a:tr h="370840">
                <a:tc>
                  <a:txBody>
                    <a:bodyPr/>
                    <a:lstStyle/>
                    <a:p>
                      <a:r>
                        <a:rPr lang="en-GB" sz="2800" dirty="0" smtClean="0"/>
                        <a:t>vivo</a:t>
                      </a:r>
                      <a:endParaRPr lang="en-GB" sz="2800" b="1" dirty="0"/>
                    </a:p>
                  </a:txBody>
                  <a:tcPr/>
                </a:tc>
                <a:tc>
                  <a:txBody>
                    <a:bodyPr/>
                    <a:lstStyle/>
                    <a:p>
                      <a:r>
                        <a:rPr lang="en-GB" sz="2800" dirty="0" smtClean="0"/>
                        <a:t>I live</a:t>
                      </a:r>
                      <a:endParaRPr lang="en-GB" sz="2800" b="1" dirty="0"/>
                    </a:p>
                  </a:txBody>
                  <a:tcPr/>
                </a:tc>
              </a:tr>
              <a:tr h="370840">
                <a:tc>
                  <a:txBody>
                    <a:bodyPr/>
                    <a:lstStyle/>
                    <a:p>
                      <a:endParaRPr lang="en-GB" sz="2800" b="1" dirty="0"/>
                    </a:p>
                  </a:txBody>
                  <a:tcPr/>
                </a:tc>
                <a:tc>
                  <a:txBody>
                    <a:bodyPr/>
                    <a:lstStyle/>
                    <a:p>
                      <a:r>
                        <a:rPr lang="en-GB" sz="2800" dirty="0" smtClean="0"/>
                        <a:t>she lives</a:t>
                      </a:r>
                      <a:endParaRPr lang="en-GB" sz="2800" b="1" dirty="0"/>
                    </a:p>
                  </a:txBody>
                  <a:tcPr/>
                </a:tc>
              </a:tr>
              <a:tr h="370840">
                <a:tc>
                  <a:txBody>
                    <a:bodyPr/>
                    <a:lstStyle/>
                    <a:p>
                      <a:endParaRPr lang="en-GB" sz="2800" b="1" dirty="0"/>
                    </a:p>
                  </a:txBody>
                  <a:tcPr/>
                </a:tc>
                <a:tc>
                  <a:txBody>
                    <a:bodyPr/>
                    <a:lstStyle/>
                    <a:p>
                      <a:r>
                        <a:rPr lang="en-GB" sz="2800" dirty="0" smtClean="0"/>
                        <a:t>we live</a:t>
                      </a:r>
                      <a:endParaRPr lang="en-GB" sz="2800" b="1" dirty="0"/>
                    </a:p>
                  </a:txBody>
                  <a:tcPr/>
                </a:tc>
              </a:tr>
              <a:tr h="370840">
                <a:tc>
                  <a:txBody>
                    <a:bodyPr/>
                    <a:lstStyle/>
                    <a:p>
                      <a:endParaRPr lang="en-GB" sz="2800" b="1"/>
                    </a:p>
                  </a:txBody>
                  <a:tcPr/>
                </a:tc>
                <a:tc>
                  <a:txBody>
                    <a:bodyPr/>
                    <a:lstStyle/>
                    <a:p>
                      <a:r>
                        <a:rPr lang="en-GB" sz="2800" dirty="0" smtClean="0"/>
                        <a:t>they live</a:t>
                      </a:r>
                      <a:endParaRPr lang="en-GB" sz="28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69331582"/>
              </p:ext>
            </p:extLst>
          </p:nvPr>
        </p:nvGraphicFramePr>
        <p:xfrm>
          <a:off x="251520" y="4149080"/>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call myself</a:t>
                      </a:r>
                      <a:endParaRPr lang="en-GB" sz="28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97749008"/>
              </p:ext>
            </p:extLst>
          </p:nvPr>
        </p:nvGraphicFramePr>
        <p:xfrm>
          <a:off x="251520" y="4725144"/>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speak</a:t>
                      </a:r>
                      <a:endParaRPr lang="en-GB" sz="28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86496661"/>
              </p:ext>
            </p:extLst>
          </p:nvPr>
        </p:nvGraphicFramePr>
        <p:xfrm>
          <a:off x="251520" y="5503128"/>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am</a:t>
                      </a:r>
                      <a:endParaRPr lang="en-GB" sz="28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54324842"/>
              </p:ext>
            </p:extLst>
          </p:nvPr>
        </p:nvGraphicFramePr>
        <p:xfrm>
          <a:off x="251520" y="6079192"/>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they are</a:t>
                      </a:r>
                      <a:endParaRPr lang="en-GB" sz="2800" dirty="0"/>
                    </a:p>
                  </a:txBody>
                  <a:tcPr/>
                </a:tc>
              </a:tr>
            </a:tbl>
          </a:graphicData>
        </a:graphic>
      </p:graphicFrame>
      <p:sp>
        <p:nvSpPr>
          <p:cNvPr id="13" name="TextBox 12"/>
          <p:cNvSpPr txBox="1"/>
          <p:nvPr/>
        </p:nvSpPr>
        <p:spPr>
          <a:xfrm>
            <a:off x="5446966" y="4777988"/>
            <a:ext cx="1224136" cy="523220"/>
          </a:xfrm>
          <a:prstGeom prst="rect">
            <a:avLst/>
          </a:prstGeom>
          <a:noFill/>
        </p:spPr>
        <p:txBody>
          <a:bodyPr wrap="square" rtlCol="0">
            <a:spAutoFit/>
          </a:bodyPr>
          <a:lstStyle/>
          <a:p>
            <a:r>
              <a:rPr lang="en-GB" sz="2800" b="1" dirty="0" smtClean="0"/>
              <a:t>vive</a:t>
            </a:r>
            <a:endParaRPr lang="en-GB" sz="2800" b="1" dirty="0"/>
          </a:p>
        </p:txBody>
      </p:sp>
      <p:sp>
        <p:nvSpPr>
          <p:cNvPr id="18" name="TextBox 17"/>
          <p:cNvSpPr txBox="1"/>
          <p:nvPr/>
        </p:nvSpPr>
        <p:spPr>
          <a:xfrm>
            <a:off x="5436096" y="5282044"/>
            <a:ext cx="1646242" cy="523220"/>
          </a:xfrm>
          <a:prstGeom prst="rect">
            <a:avLst/>
          </a:prstGeom>
          <a:noFill/>
        </p:spPr>
        <p:txBody>
          <a:bodyPr wrap="square" rtlCol="0">
            <a:spAutoFit/>
          </a:bodyPr>
          <a:lstStyle/>
          <a:p>
            <a:r>
              <a:rPr lang="en-GB" sz="2800" b="1" dirty="0" err="1" smtClean="0"/>
              <a:t>vivimos</a:t>
            </a:r>
            <a:endParaRPr lang="en-GB" sz="2800" b="1" dirty="0"/>
          </a:p>
        </p:txBody>
      </p:sp>
      <p:sp>
        <p:nvSpPr>
          <p:cNvPr id="19" name="TextBox 18"/>
          <p:cNvSpPr txBox="1"/>
          <p:nvPr/>
        </p:nvSpPr>
        <p:spPr>
          <a:xfrm>
            <a:off x="5436096" y="5786100"/>
            <a:ext cx="1224136" cy="523220"/>
          </a:xfrm>
          <a:prstGeom prst="rect">
            <a:avLst/>
          </a:prstGeom>
          <a:noFill/>
        </p:spPr>
        <p:txBody>
          <a:bodyPr wrap="square" rtlCol="0">
            <a:spAutoFit/>
          </a:bodyPr>
          <a:lstStyle/>
          <a:p>
            <a:r>
              <a:rPr lang="en-GB" sz="2800" b="1" dirty="0" err="1" smtClean="0"/>
              <a:t>viven</a:t>
            </a:r>
            <a:endParaRPr lang="en-GB" sz="2800" b="1" dirty="0"/>
          </a:p>
        </p:txBody>
      </p:sp>
      <p:sp>
        <p:nvSpPr>
          <p:cNvPr id="20" name="TextBox 19"/>
          <p:cNvSpPr txBox="1"/>
          <p:nvPr/>
        </p:nvSpPr>
        <p:spPr>
          <a:xfrm>
            <a:off x="539552" y="4149080"/>
            <a:ext cx="1872208" cy="523220"/>
          </a:xfrm>
          <a:prstGeom prst="rect">
            <a:avLst/>
          </a:prstGeom>
          <a:noFill/>
        </p:spPr>
        <p:txBody>
          <a:bodyPr wrap="square" rtlCol="0">
            <a:spAutoFit/>
          </a:bodyPr>
          <a:lstStyle/>
          <a:p>
            <a:r>
              <a:rPr lang="en-GB" sz="2800" b="1" dirty="0" smtClean="0"/>
              <a:t>me </a:t>
            </a:r>
            <a:r>
              <a:rPr lang="en-GB" sz="2800" b="1" dirty="0" err="1" smtClean="0"/>
              <a:t>llamo</a:t>
            </a:r>
            <a:endParaRPr lang="en-GB" sz="2800" b="1" dirty="0"/>
          </a:p>
        </p:txBody>
      </p:sp>
      <p:sp>
        <p:nvSpPr>
          <p:cNvPr id="21" name="TextBox 20"/>
          <p:cNvSpPr txBox="1"/>
          <p:nvPr/>
        </p:nvSpPr>
        <p:spPr>
          <a:xfrm>
            <a:off x="539552" y="4705980"/>
            <a:ext cx="1872208" cy="523220"/>
          </a:xfrm>
          <a:prstGeom prst="rect">
            <a:avLst/>
          </a:prstGeom>
          <a:noFill/>
        </p:spPr>
        <p:txBody>
          <a:bodyPr wrap="square" rtlCol="0">
            <a:spAutoFit/>
          </a:bodyPr>
          <a:lstStyle/>
          <a:p>
            <a:r>
              <a:rPr lang="en-GB" sz="2800" b="1" dirty="0" err="1" smtClean="0"/>
              <a:t>hablo</a:t>
            </a:r>
            <a:endParaRPr lang="en-GB" sz="2800" b="1" dirty="0"/>
          </a:p>
        </p:txBody>
      </p:sp>
      <p:sp>
        <p:nvSpPr>
          <p:cNvPr id="22" name="TextBox 21"/>
          <p:cNvSpPr txBox="1"/>
          <p:nvPr/>
        </p:nvSpPr>
        <p:spPr>
          <a:xfrm>
            <a:off x="467544" y="5498068"/>
            <a:ext cx="1872208" cy="523220"/>
          </a:xfrm>
          <a:prstGeom prst="rect">
            <a:avLst/>
          </a:prstGeom>
          <a:noFill/>
        </p:spPr>
        <p:txBody>
          <a:bodyPr wrap="square" rtlCol="0">
            <a:spAutoFit/>
          </a:bodyPr>
          <a:lstStyle/>
          <a:p>
            <a:r>
              <a:rPr lang="en-GB" sz="2800" b="1" dirty="0" smtClean="0"/>
              <a:t>soy</a:t>
            </a:r>
            <a:endParaRPr lang="en-GB" sz="2800" b="1" dirty="0"/>
          </a:p>
        </p:txBody>
      </p:sp>
      <p:sp>
        <p:nvSpPr>
          <p:cNvPr id="23" name="TextBox 22"/>
          <p:cNvSpPr txBox="1"/>
          <p:nvPr/>
        </p:nvSpPr>
        <p:spPr>
          <a:xfrm>
            <a:off x="395536" y="6074132"/>
            <a:ext cx="1872208" cy="523220"/>
          </a:xfrm>
          <a:prstGeom prst="rect">
            <a:avLst/>
          </a:prstGeom>
          <a:noFill/>
        </p:spPr>
        <p:txBody>
          <a:bodyPr wrap="square" rtlCol="0">
            <a:spAutoFit/>
          </a:bodyPr>
          <a:lstStyle/>
          <a:p>
            <a:r>
              <a:rPr lang="en-GB" sz="2800" b="1" dirty="0" smtClean="0"/>
              <a:t>son</a:t>
            </a:r>
            <a:endParaRPr lang="en-GB" sz="2800" b="1"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5" name="TextBox 24"/>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3</a:t>
            </a:r>
            <a:endParaRPr lang="en-GB" sz="2000" dirty="0">
              <a:latin typeface="AR DARLING" panose="02000000000000000000" pitchFamily="2" charset="0"/>
            </a:endParaRPr>
          </a:p>
        </p:txBody>
      </p:sp>
    </p:spTree>
    <p:extLst>
      <p:ext uri="{BB962C8B-B14F-4D97-AF65-F5344CB8AC3E}">
        <p14:creationId xmlns:p14="http://schemas.microsoft.com/office/powerpoint/2010/main" val="358755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79512"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352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6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8" name="TextBox 27"/>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4</a:t>
            </a:r>
            <a:endParaRPr lang="en-GB" sz="2000" dirty="0">
              <a:latin typeface="AR DARLING" panose="02000000000000000000" pitchFamily="2" charset="0"/>
            </a:endParaRPr>
          </a:p>
        </p:txBody>
      </p:sp>
    </p:spTree>
    <p:extLst>
      <p:ext uri="{BB962C8B-B14F-4D97-AF65-F5344CB8AC3E}">
        <p14:creationId xmlns:p14="http://schemas.microsoft.com/office/powerpoint/2010/main" val="92506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4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4718702"/>
            <a:ext cx="1800200" cy="523220"/>
          </a:xfrm>
          <a:prstGeom prst="rect">
            <a:avLst/>
          </a:prstGeom>
          <a:noFill/>
        </p:spPr>
        <p:txBody>
          <a:bodyPr wrap="square" rtlCol="0">
            <a:spAutoFit/>
          </a:bodyPr>
          <a:lstStyle/>
          <a:p>
            <a:pPr algn="ctr"/>
            <a:r>
              <a:rPr lang="en-GB" sz="2800" b="1" dirty="0" err="1" smtClean="0"/>
              <a:t>España</a:t>
            </a:r>
            <a:endParaRPr lang="en-GB" sz="2800" b="1" dirty="0"/>
          </a:p>
        </p:txBody>
      </p:sp>
      <p:sp>
        <p:nvSpPr>
          <p:cNvPr id="12" name="TextBox 11"/>
          <p:cNvSpPr txBox="1"/>
          <p:nvPr/>
        </p:nvSpPr>
        <p:spPr>
          <a:xfrm>
            <a:off x="683568" y="5210036"/>
            <a:ext cx="1800200" cy="523220"/>
          </a:xfrm>
          <a:prstGeom prst="rect">
            <a:avLst/>
          </a:prstGeom>
          <a:noFill/>
        </p:spPr>
        <p:txBody>
          <a:bodyPr wrap="square" rtlCol="0">
            <a:spAutoFit/>
          </a:bodyPr>
          <a:lstStyle/>
          <a:p>
            <a:pPr algn="ctr"/>
            <a:r>
              <a:rPr lang="en-GB" sz="2800" b="1" dirty="0" smtClean="0"/>
              <a:t>Argentina</a:t>
            </a:r>
            <a:endParaRPr lang="en-GB" sz="2800" b="1" dirty="0"/>
          </a:p>
        </p:txBody>
      </p:sp>
      <p:sp>
        <p:nvSpPr>
          <p:cNvPr id="13" name="TextBox 12"/>
          <p:cNvSpPr txBox="1"/>
          <p:nvPr/>
        </p:nvSpPr>
        <p:spPr>
          <a:xfrm>
            <a:off x="2771800" y="4725144"/>
            <a:ext cx="1800200" cy="523220"/>
          </a:xfrm>
          <a:prstGeom prst="rect">
            <a:avLst/>
          </a:prstGeom>
          <a:noFill/>
        </p:spPr>
        <p:txBody>
          <a:bodyPr wrap="square" rtlCol="0">
            <a:spAutoFit/>
          </a:bodyPr>
          <a:lstStyle/>
          <a:p>
            <a:pPr algn="ctr"/>
            <a:r>
              <a:rPr lang="en-GB" sz="2800" b="1" dirty="0" err="1" smtClean="0"/>
              <a:t>argentino</a:t>
            </a:r>
            <a:endParaRPr lang="en-GB" sz="2800" b="1" dirty="0"/>
          </a:p>
        </p:txBody>
      </p:sp>
      <p:sp>
        <p:nvSpPr>
          <p:cNvPr id="14" name="TextBox 13"/>
          <p:cNvSpPr txBox="1"/>
          <p:nvPr/>
        </p:nvSpPr>
        <p:spPr>
          <a:xfrm>
            <a:off x="4499992" y="4725144"/>
            <a:ext cx="1800200" cy="523220"/>
          </a:xfrm>
          <a:prstGeom prst="rect">
            <a:avLst/>
          </a:prstGeom>
          <a:noFill/>
        </p:spPr>
        <p:txBody>
          <a:bodyPr wrap="square" rtlCol="0">
            <a:spAutoFit/>
          </a:bodyPr>
          <a:lstStyle/>
          <a:p>
            <a:pPr algn="ctr"/>
            <a:r>
              <a:rPr lang="en-GB" sz="2800" b="1" dirty="0" err="1" smtClean="0"/>
              <a:t>español</a:t>
            </a:r>
            <a:endParaRPr lang="en-GB" sz="2800" b="1" dirty="0"/>
          </a:p>
        </p:txBody>
      </p:sp>
      <p:sp>
        <p:nvSpPr>
          <p:cNvPr id="15" name="TextBox 14"/>
          <p:cNvSpPr txBox="1"/>
          <p:nvPr/>
        </p:nvSpPr>
        <p:spPr>
          <a:xfrm>
            <a:off x="2771800" y="5229200"/>
            <a:ext cx="1800200" cy="523220"/>
          </a:xfrm>
          <a:prstGeom prst="rect">
            <a:avLst/>
          </a:prstGeom>
          <a:noFill/>
        </p:spPr>
        <p:txBody>
          <a:bodyPr wrap="square" rtlCol="0">
            <a:spAutoFit/>
          </a:bodyPr>
          <a:lstStyle/>
          <a:p>
            <a:pPr algn="ctr"/>
            <a:r>
              <a:rPr lang="en-GB" sz="2800" b="1" dirty="0" err="1" smtClean="0"/>
              <a:t>inglés</a:t>
            </a:r>
            <a:endParaRPr lang="en-GB" sz="2800" b="1" dirty="0"/>
          </a:p>
        </p:txBody>
      </p:sp>
      <p:sp>
        <p:nvSpPr>
          <p:cNvPr id="16" name="TextBox 15"/>
          <p:cNvSpPr txBox="1"/>
          <p:nvPr/>
        </p:nvSpPr>
        <p:spPr>
          <a:xfrm>
            <a:off x="4572000" y="5138028"/>
            <a:ext cx="1800200" cy="523220"/>
          </a:xfrm>
          <a:prstGeom prst="rect">
            <a:avLst/>
          </a:prstGeom>
          <a:noFill/>
        </p:spPr>
        <p:txBody>
          <a:bodyPr wrap="square" rtlCol="0">
            <a:spAutoFit/>
          </a:bodyPr>
          <a:lstStyle/>
          <a:p>
            <a:pPr algn="ctr"/>
            <a:r>
              <a:rPr lang="en-GB" sz="2800" b="1" dirty="0" err="1" smtClean="0"/>
              <a:t>francés</a:t>
            </a:r>
            <a:endParaRPr lang="en-GB" sz="2800" b="1" dirty="0"/>
          </a:p>
        </p:txBody>
      </p:sp>
      <p:sp>
        <p:nvSpPr>
          <p:cNvPr id="17" name="TextBox 16"/>
          <p:cNvSpPr txBox="1"/>
          <p:nvPr/>
        </p:nvSpPr>
        <p:spPr>
          <a:xfrm>
            <a:off x="7020272" y="4725144"/>
            <a:ext cx="1800200" cy="523220"/>
          </a:xfrm>
          <a:prstGeom prst="rect">
            <a:avLst/>
          </a:prstGeom>
          <a:noFill/>
        </p:spPr>
        <p:txBody>
          <a:bodyPr wrap="square" rtlCol="0">
            <a:spAutoFit/>
          </a:bodyPr>
          <a:lstStyle/>
          <a:p>
            <a:pPr algn="ctr"/>
            <a:r>
              <a:rPr lang="en-GB" sz="2800" b="1" dirty="0" smtClean="0"/>
              <a:t>Valencia</a:t>
            </a:r>
            <a:endParaRPr lang="en-GB" sz="2800" b="1" dirty="0"/>
          </a:p>
        </p:txBody>
      </p:sp>
      <p:sp>
        <p:nvSpPr>
          <p:cNvPr id="18" name="TextBox 17"/>
          <p:cNvSpPr txBox="1"/>
          <p:nvPr/>
        </p:nvSpPr>
        <p:spPr>
          <a:xfrm>
            <a:off x="7092280" y="5157192"/>
            <a:ext cx="1800200" cy="523220"/>
          </a:xfrm>
          <a:prstGeom prst="rect">
            <a:avLst/>
          </a:prstGeom>
          <a:noFill/>
        </p:spPr>
        <p:txBody>
          <a:bodyPr wrap="square" rtlCol="0">
            <a:spAutoFit/>
          </a:bodyPr>
          <a:lstStyle/>
          <a:p>
            <a:pPr algn="ctr"/>
            <a:r>
              <a:rPr lang="en-GB" sz="2800" b="1" dirty="0" smtClean="0"/>
              <a:t>Barcelona</a:t>
            </a:r>
            <a:endParaRPr lang="en-GB" sz="2800" b="1" dirty="0"/>
          </a:p>
        </p:txBody>
      </p:sp>
    </p:spTree>
    <p:extLst>
      <p:ext uri="{BB962C8B-B14F-4D97-AF65-F5344CB8AC3E}">
        <p14:creationId xmlns:p14="http://schemas.microsoft.com/office/powerpoint/2010/main" val="245156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323528"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Argentina </a:t>
            </a:r>
            <a:r>
              <a:rPr lang="en-US" altLang="en-US" sz="2400" b="1" u="sng" dirty="0" err="1" smtClean="0">
                <a:solidFill>
                  <a:srgbClr val="000000"/>
                </a:solidFill>
                <a:latin typeface="Arial" charset="0"/>
                <a:cs typeface="Arial" charset="0"/>
              </a:rPr>
              <a:t>así</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que</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soy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y</a:t>
            </a:r>
            <a:r>
              <a:rPr lang="en-US" altLang="en-US" sz="2400" dirty="0" smtClean="0">
                <a:solidFill>
                  <a:srgbClr val="000000"/>
                </a:solidFill>
                <a:latin typeface="Arial" charset="0"/>
                <a:cs typeface="Arial" charset="0"/>
              </a:rPr>
              <a:t>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b="1" u="sng"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con</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Valencia, </a:t>
            </a:r>
            <a:r>
              <a:rPr lang="en-US" altLang="en-US" sz="2400" b="1"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b="1" u="sng"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Ella</a:t>
            </a:r>
            <a:r>
              <a:rPr lang="en-US" altLang="en-US" sz="2400" dirty="0" smtClean="0">
                <a:solidFill>
                  <a:srgbClr val="000000"/>
                </a:solidFill>
                <a:latin typeface="Arial" charset="0"/>
                <a:cs typeface="Arial" charset="0"/>
              </a:rPr>
              <a:t> y </a:t>
            </a:r>
            <a:r>
              <a:rPr lang="en-US" altLang="en-US" sz="2400" b="1"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139952" y="3796286"/>
            <a:ext cx="3888432" cy="1841528"/>
            <a:chOff x="4716016" y="3796286"/>
            <a:chExt cx="3888432" cy="184152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4" name="Oval Callout 13"/>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5" name="Oval Callout 14"/>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6" name="Oval Callout 15"/>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7" name="Oval Callout 16"/>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9" name="TextBox 18"/>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5</a:t>
            </a:r>
            <a:endParaRPr lang="en-GB" sz="2000" dirty="0">
              <a:latin typeface="AR DARLING" panose="02000000000000000000" pitchFamily="2" charset="0"/>
            </a:endParaRPr>
          </a:p>
        </p:txBody>
      </p:sp>
    </p:spTree>
    <p:extLst>
      <p:ext uri="{BB962C8B-B14F-4D97-AF65-F5344CB8AC3E}">
        <p14:creationId xmlns:p14="http://schemas.microsoft.com/office/powerpoint/2010/main" val="165907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81826"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5842"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80"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44" y="4293096"/>
            <a:ext cx="1567830" cy="1567830"/>
          </a:xfrm>
          <a:prstGeom prst="rect">
            <a:avLst/>
          </a:prstGeom>
        </p:spPr>
      </p:pic>
      <p:sp>
        <p:nvSpPr>
          <p:cNvPr id="7" name="TextBox 6"/>
          <p:cNvSpPr txBox="1"/>
          <p:nvPr/>
        </p:nvSpPr>
        <p:spPr>
          <a:xfrm>
            <a:off x="2339752" y="4293096"/>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13" name="TextBox 12"/>
          <p:cNvSpPr txBox="1"/>
          <p:nvPr/>
        </p:nvSpPr>
        <p:spPr>
          <a:xfrm>
            <a:off x="2363813" y="494116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14" name="TextBox 13"/>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15" name="TextBox 14"/>
          <p:cNvSpPr txBox="1"/>
          <p:nvPr/>
        </p:nvSpPr>
        <p:spPr>
          <a:xfrm>
            <a:off x="2339752" y="5575825"/>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pic>
        <p:nvPicPr>
          <p:cNvPr id="16" name="Picture 3" descr="ch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491" y="5247480"/>
            <a:ext cx="1282452" cy="12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0" name="TextBox 19"/>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6</a:t>
            </a:r>
            <a:endParaRPr lang="en-GB" sz="2000" dirty="0">
              <a:latin typeface="AR DARLING" panose="02000000000000000000" pitchFamily="2" charset="0"/>
            </a:endParaRPr>
          </a:p>
        </p:txBody>
      </p:sp>
    </p:spTree>
    <p:extLst>
      <p:ext uri="{BB962C8B-B14F-4D97-AF65-F5344CB8AC3E}">
        <p14:creationId xmlns:p14="http://schemas.microsoft.com/office/powerpoint/2010/main" val="26096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23528" y="40466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9752" y="4293096"/>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7" name="TextBox 6"/>
          <p:cNvSpPr txBox="1"/>
          <p:nvPr/>
        </p:nvSpPr>
        <p:spPr>
          <a:xfrm>
            <a:off x="2363813" y="494116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8" name="TextBox 7"/>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9" name="TextBox 8"/>
          <p:cNvSpPr txBox="1"/>
          <p:nvPr/>
        </p:nvSpPr>
        <p:spPr>
          <a:xfrm>
            <a:off x="2339752" y="5575825"/>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sp>
        <p:nvSpPr>
          <p:cNvPr id="11" name="TextBox 10"/>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2" name="Picture 2" descr="school13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56" y="4157831"/>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7</a:t>
            </a:r>
            <a:endParaRPr lang="en-GB" sz="2000" dirty="0">
              <a:latin typeface="AR DARLING" panose="02000000000000000000" pitchFamily="2" charset="0"/>
            </a:endParaRPr>
          </a:p>
        </p:txBody>
      </p:sp>
    </p:spTree>
    <p:extLst>
      <p:ext uri="{BB962C8B-B14F-4D97-AF65-F5344CB8AC3E}">
        <p14:creationId xmlns:p14="http://schemas.microsoft.com/office/powerpoint/2010/main" val="19646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b="1" dirty="0" smtClean="0"/>
              <a:t>Summary of learning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0118627"/>
              </p:ext>
            </p:extLst>
          </p:nvPr>
        </p:nvGraphicFramePr>
        <p:xfrm>
          <a:off x="467544" y="764704"/>
          <a:ext cx="8496944" cy="57658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800" dirty="0" smtClean="0"/>
                        <a:t>1  Group</a:t>
                      </a:r>
                      <a:r>
                        <a:rPr lang="en-GB" sz="1800" baseline="0" dirty="0" smtClean="0"/>
                        <a:t> speaking - ¿</a:t>
                      </a:r>
                      <a:r>
                        <a:rPr lang="en-GB" sz="1800" baseline="0" dirty="0" err="1" smtClean="0"/>
                        <a:t>Cómo</a:t>
                      </a:r>
                      <a:r>
                        <a:rPr lang="en-GB" sz="1800" baseline="0" dirty="0" smtClean="0"/>
                        <a:t> se dice?</a:t>
                      </a:r>
                      <a:endParaRPr lang="en-GB" sz="1800" dirty="0"/>
                    </a:p>
                  </a:txBody>
                  <a:tcPr/>
                </a:tc>
                <a:tc>
                  <a:txBody>
                    <a:bodyPr/>
                    <a:lstStyle/>
                    <a:p>
                      <a:r>
                        <a:rPr lang="en-GB" sz="1800" dirty="0" smtClean="0"/>
                        <a:t>Retrieve</a:t>
                      </a:r>
                      <a:r>
                        <a:rPr lang="en-GB" sz="1800" baseline="0" dirty="0" smtClean="0"/>
                        <a:t> prior knowledge and share it</a:t>
                      </a:r>
                    </a:p>
                    <a:p>
                      <a:r>
                        <a:rPr lang="en-GB" sz="1800" baseline="0" dirty="0" smtClean="0"/>
                        <a:t>Identify gaps in current knowledge</a:t>
                      </a:r>
                      <a:br>
                        <a:rPr lang="en-GB" sz="1800" baseline="0" dirty="0" smtClean="0"/>
                      </a:br>
                      <a:r>
                        <a:rPr lang="en-GB" sz="1800" baseline="0" dirty="0" smtClean="0"/>
                        <a:t>Use TL for routine communication</a:t>
                      </a:r>
                      <a:br>
                        <a:rPr lang="en-GB" sz="1800" baseline="0" dirty="0" smtClean="0"/>
                      </a:br>
                      <a:r>
                        <a:rPr lang="en-GB" sz="1800" baseline="0" dirty="0" smtClean="0"/>
                        <a:t>Ask / answer questions in TL</a:t>
                      </a:r>
                      <a:endParaRPr lang="en-GB" sz="1800" dirty="0"/>
                    </a:p>
                  </a:txBody>
                  <a:tcPr/>
                </a:tc>
              </a:tr>
              <a:tr h="370840">
                <a:tc>
                  <a:txBody>
                    <a:bodyPr/>
                    <a:lstStyle/>
                    <a:p>
                      <a:r>
                        <a:rPr lang="en-GB" sz="1800" dirty="0" smtClean="0"/>
                        <a:t>2  Listening</a:t>
                      </a:r>
                      <a:endParaRPr lang="en-GB" sz="1800" dirty="0"/>
                    </a:p>
                  </a:txBody>
                  <a:tcPr/>
                </a:tc>
                <a:tc>
                  <a:txBody>
                    <a:bodyPr/>
                    <a:lstStyle/>
                    <a:p>
                      <a:r>
                        <a:rPr lang="en-GB" sz="1800" dirty="0" smtClean="0"/>
                        <a:t>Develop attention to</a:t>
                      </a:r>
                      <a:r>
                        <a:rPr lang="en-GB" sz="1800" baseline="0" dirty="0" smtClean="0"/>
                        <a:t> detail in listening</a:t>
                      </a:r>
                    </a:p>
                    <a:p>
                      <a:r>
                        <a:rPr lang="en-GB" sz="1800" baseline="0" dirty="0" smtClean="0"/>
                        <a:t>Consolidate the sound-writing relationship through transcription</a:t>
                      </a:r>
                    </a:p>
                    <a:p>
                      <a:r>
                        <a:rPr lang="en-GB" sz="1800" baseline="0" dirty="0" smtClean="0"/>
                        <a:t>Begin to acquire some new vocabulary</a:t>
                      </a:r>
                      <a:endParaRPr lang="en-GB" sz="1800" dirty="0"/>
                    </a:p>
                  </a:txBody>
                  <a:tcPr/>
                </a:tc>
              </a:tr>
              <a:tr h="370840">
                <a:tc>
                  <a:txBody>
                    <a:bodyPr/>
                    <a:lstStyle/>
                    <a:p>
                      <a:r>
                        <a:rPr lang="en-GB" sz="1800" dirty="0" smtClean="0"/>
                        <a:t>3 Reading (in detail) </a:t>
                      </a:r>
                      <a:r>
                        <a:rPr lang="en-GB" sz="1800" dirty="0" smtClean="0">
                          <a:sym typeface="Wingdings" panose="05000000000000000000" pitchFamily="2" charset="2"/>
                        </a:rPr>
                        <a:t> literacy</a:t>
                      </a:r>
                      <a:endParaRPr lang="en-GB" sz="1800" dirty="0"/>
                    </a:p>
                  </a:txBody>
                  <a:tcPr/>
                </a:tc>
                <a:tc>
                  <a:txBody>
                    <a:bodyPr/>
                    <a:lstStyle/>
                    <a:p>
                      <a:r>
                        <a:rPr lang="en-GB" sz="1800" dirty="0" smtClean="0"/>
                        <a:t>Knowledge about verb forms</a:t>
                      </a:r>
                      <a:br>
                        <a:rPr lang="en-GB" sz="1800" dirty="0" smtClean="0"/>
                      </a:br>
                      <a:r>
                        <a:rPr lang="en-GB" sz="1800" dirty="0" smtClean="0"/>
                        <a:t>Identify</a:t>
                      </a:r>
                      <a:r>
                        <a:rPr lang="en-GB" sz="1800" baseline="0" dirty="0" smtClean="0"/>
                        <a:t> patterns in verb formation</a:t>
                      </a:r>
                      <a:endParaRPr lang="en-GB" sz="1800" dirty="0" smtClean="0"/>
                    </a:p>
                    <a:p>
                      <a:r>
                        <a:rPr lang="en-GB" sz="1800" dirty="0" smtClean="0"/>
                        <a:t>Infer</a:t>
                      </a:r>
                      <a:r>
                        <a:rPr lang="en-GB" sz="1800" baseline="0" dirty="0" smtClean="0"/>
                        <a:t> meaning of unknown words</a:t>
                      </a:r>
                      <a:br>
                        <a:rPr lang="en-GB" sz="1800" baseline="0" dirty="0" smtClean="0"/>
                      </a:br>
                      <a:r>
                        <a:rPr lang="en-GB" sz="1800" baseline="0" dirty="0" smtClean="0"/>
                        <a:t>Acquire high-frequency words</a:t>
                      </a:r>
                      <a:br>
                        <a:rPr lang="en-GB" sz="1800" baseline="0" dirty="0" smtClean="0"/>
                      </a:br>
                      <a:r>
                        <a:rPr lang="en-GB" sz="1800" baseline="0" dirty="0" smtClean="0"/>
                        <a:t>Acquire new content/topic vocabulary</a:t>
                      </a:r>
                    </a:p>
                    <a:p>
                      <a:r>
                        <a:rPr lang="en-GB" sz="1800" baseline="0" dirty="0" smtClean="0"/>
                        <a:t>Show understanding by translating short text into English</a:t>
                      </a:r>
                      <a:endParaRPr lang="en-GB" sz="1800" dirty="0"/>
                    </a:p>
                  </a:txBody>
                  <a:tcPr/>
                </a:tc>
              </a:tr>
              <a:tr h="370840">
                <a:tc>
                  <a:txBody>
                    <a:bodyPr/>
                    <a:lstStyle/>
                    <a:p>
                      <a:r>
                        <a:rPr lang="en-GB" sz="1800" dirty="0" smtClean="0"/>
                        <a:t>4 Speaking – question &amp; answer</a:t>
                      </a:r>
                      <a:endParaRPr lang="en-GB" sz="1800" dirty="0"/>
                    </a:p>
                  </a:txBody>
                  <a:tcPr/>
                </a:tc>
                <a:tc>
                  <a:txBody>
                    <a:bodyPr/>
                    <a:lstStyle/>
                    <a:p>
                      <a:r>
                        <a:rPr lang="en-GB" sz="1800" dirty="0" smtClean="0"/>
                        <a:t>Improve speed of understanding spoken language</a:t>
                      </a:r>
                      <a:br>
                        <a:rPr lang="en-GB" sz="1800" dirty="0" smtClean="0"/>
                      </a:br>
                      <a:r>
                        <a:rPr lang="en-GB" sz="1800" dirty="0" smtClean="0"/>
                        <a:t>Develop ability to respond spontaneously</a:t>
                      </a:r>
                      <a:br>
                        <a:rPr lang="en-GB" sz="1800" dirty="0" smtClean="0"/>
                      </a:br>
                      <a:r>
                        <a:rPr lang="en-GB" sz="1800" dirty="0" smtClean="0"/>
                        <a:t>Recognise the difference in language use</a:t>
                      </a:r>
                      <a:r>
                        <a:rPr lang="en-GB" sz="1800" baseline="0" dirty="0" smtClean="0"/>
                        <a:t> (spoken / written register)</a:t>
                      </a:r>
                      <a:endParaRPr lang="en-GB" sz="1800" dirty="0"/>
                    </a:p>
                  </a:txBody>
                  <a:tcPr/>
                </a:tc>
              </a:tr>
              <a:tr h="370840">
                <a:tc>
                  <a:txBody>
                    <a:bodyPr/>
                    <a:lstStyle/>
                    <a:p>
                      <a:r>
                        <a:rPr lang="en-GB" sz="1800" dirty="0" smtClean="0"/>
                        <a:t>5 Writing – question &amp; answer</a:t>
                      </a:r>
                      <a:endParaRPr lang="en-GB" sz="1800" dirty="0"/>
                    </a:p>
                  </a:txBody>
                  <a:tcPr/>
                </a:tc>
                <a:tc>
                  <a:txBody>
                    <a:bodyPr/>
                    <a:lstStyle/>
                    <a:p>
                      <a:r>
                        <a:rPr lang="en-GB" sz="1800" dirty="0" smtClean="0"/>
                        <a:t>Write in sentences / short</a:t>
                      </a:r>
                      <a:r>
                        <a:rPr lang="en-GB" sz="1800" baseline="0" dirty="0" smtClean="0"/>
                        <a:t> paragraph from memory</a:t>
                      </a:r>
                      <a:endParaRPr lang="en-GB" sz="1800" dirty="0"/>
                    </a:p>
                  </a:txBody>
                  <a:tcPr/>
                </a:tc>
              </a:tr>
            </a:tbl>
          </a:graphicData>
        </a:graphic>
      </p:graphicFrame>
    </p:spTree>
    <p:extLst>
      <p:ext uri="{BB962C8B-B14F-4D97-AF65-F5344CB8AC3E}">
        <p14:creationId xmlns:p14="http://schemas.microsoft.com/office/powerpoint/2010/main" val="2482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556792"/>
            <a:ext cx="648072" cy="648072"/>
          </a:xfrm>
          <a:prstGeom prst="rect">
            <a:avLst/>
          </a:prstGeom>
        </p:spPr>
      </p:pic>
    </p:spTree>
    <p:extLst>
      <p:ext uri="{BB962C8B-B14F-4D97-AF65-F5344CB8AC3E}">
        <p14:creationId xmlns:p14="http://schemas.microsoft.com/office/powerpoint/2010/main" val="13805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268760"/>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latin typeface="AR CENA" panose="02000000000000000000" pitchFamily="2" charset="0"/>
              </a:rPr>
              <a:t>classroom</a:t>
            </a:r>
            <a:endParaRPr lang="en-GB" sz="13800" dirty="0">
              <a:latin typeface="AR CENA" panose="02000000000000000000" pitchFamily="2" charset="0"/>
            </a:endParaRPr>
          </a:p>
        </p:txBody>
      </p:sp>
      <p:sp>
        <p:nvSpPr>
          <p:cNvPr id="4" name="Rectangle 3"/>
          <p:cNvSpPr/>
          <p:nvPr/>
        </p:nvSpPr>
        <p:spPr>
          <a:xfrm>
            <a:off x="251520" y="6021288"/>
            <a:ext cx="8640960" cy="461665"/>
          </a:xfrm>
          <a:prstGeom prst="rect">
            <a:avLst/>
          </a:prstGeom>
        </p:spPr>
        <p:txBody>
          <a:bodyPr wrap="square">
            <a:spAutoFit/>
          </a:bodyPr>
          <a:lstStyle/>
          <a:p>
            <a:pPr algn="ctr"/>
            <a:r>
              <a:rPr lang="en-GB" sz="2400" dirty="0" smtClean="0">
                <a:hlinkClick r:id="rId2"/>
              </a:rPr>
              <a:t>http://quizlet.com/30143628/vacaciones-infinitivos-flash-cards/</a:t>
            </a:r>
            <a:r>
              <a:rPr lang="en-GB" sz="2400" dirty="0" smtClean="0"/>
              <a:t> </a:t>
            </a:r>
            <a:endParaRPr lang="en-GB"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057" y="4399447"/>
            <a:ext cx="4451886" cy="16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a:off x="839131" y="260648"/>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latin typeface="AR CENA" panose="02000000000000000000" pitchFamily="2" charset="0"/>
              </a:rPr>
              <a:t>flipped</a:t>
            </a:r>
            <a:endParaRPr lang="en-GB" sz="13800" dirty="0">
              <a:latin typeface="AR CENA" panose="02000000000000000000" pitchFamily="2" charset="0"/>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76778"/>
            <a:ext cx="1911403" cy="185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8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725" y="-17140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rPr>
              <a:t>KS2</a:t>
            </a:r>
          </a:p>
        </p:txBody>
      </p:sp>
      <p:sp>
        <p:nvSpPr>
          <p:cNvPr id="5" name="Rectangle 4"/>
          <p:cNvSpPr/>
          <p:nvPr/>
        </p:nvSpPr>
        <p:spPr>
          <a:xfrm>
            <a:off x="6068213" y="-17140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rPr>
              <a:t>KS3</a:t>
            </a:r>
          </a:p>
        </p:txBody>
      </p:sp>
      <p:sp>
        <p:nvSpPr>
          <p:cNvPr id="17" name="Isosceles Triangle 16"/>
          <p:cNvSpPr/>
          <p:nvPr/>
        </p:nvSpPr>
        <p:spPr>
          <a:xfrm>
            <a:off x="4716016" y="823938"/>
            <a:ext cx="4176464" cy="381642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17" idx="1"/>
            <a:endCxn id="17" idx="5"/>
          </p:cNvCxnSpPr>
          <p:nvPr/>
        </p:nvCxnSpPr>
        <p:spPr>
          <a:xfrm>
            <a:off x="5760132" y="2732150"/>
            <a:ext cx="20882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04117" y="3748390"/>
            <a:ext cx="31843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20072" y="1785590"/>
            <a:ext cx="3240360" cy="923330"/>
          </a:xfrm>
          <a:prstGeom prst="rect">
            <a:avLst/>
          </a:prstGeom>
          <a:noFill/>
        </p:spPr>
        <p:txBody>
          <a:bodyPr wrap="square" rtlCol="0">
            <a:spAutoFit/>
          </a:bodyPr>
          <a:lstStyle/>
          <a:p>
            <a:pPr algn="ctr"/>
            <a:r>
              <a:rPr lang="en-GB" sz="5400" b="1" dirty="0" smtClean="0"/>
              <a:t>Text</a:t>
            </a:r>
            <a:endParaRPr lang="en-GB" sz="5400" b="1" dirty="0"/>
          </a:p>
        </p:txBody>
      </p:sp>
      <p:sp>
        <p:nvSpPr>
          <p:cNvPr id="21" name="TextBox 20"/>
          <p:cNvSpPr txBox="1"/>
          <p:nvPr/>
        </p:nvSpPr>
        <p:spPr>
          <a:xfrm>
            <a:off x="5220072" y="2886035"/>
            <a:ext cx="3240360" cy="830997"/>
          </a:xfrm>
          <a:prstGeom prst="rect">
            <a:avLst/>
          </a:prstGeom>
          <a:noFill/>
        </p:spPr>
        <p:txBody>
          <a:bodyPr wrap="square" rtlCol="0">
            <a:spAutoFit/>
          </a:bodyPr>
          <a:lstStyle/>
          <a:p>
            <a:pPr algn="ctr"/>
            <a:r>
              <a:rPr lang="en-GB" sz="4800" b="1" dirty="0" smtClean="0"/>
              <a:t>Sentence</a:t>
            </a:r>
            <a:endParaRPr lang="en-GB" sz="4800" b="1" dirty="0"/>
          </a:p>
        </p:txBody>
      </p:sp>
      <p:sp>
        <p:nvSpPr>
          <p:cNvPr id="22" name="TextBox 21"/>
          <p:cNvSpPr txBox="1"/>
          <p:nvPr/>
        </p:nvSpPr>
        <p:spPr>
          <a:xfrm>
            <a:off x="5148064" y="3914472"/>
            <a:ext cx="3240360" cy="738664"/>
          </a:xfrm>
          <a:prstGeom prst="rect">
            <a:avLst/>
          </a:prstGeom>
          <a:noFill/>
        </p:spPr>
        <p:txBody>
          <a:bodyPr wrap="square" rtlCol="0">
            <a:spAutoFit/>
          </a:bodyPr>
          <a:lstStyle/>
          <a:p>
            <a:pPr algn="ctr"/>
            <a:r>
              <a:rPr lang="en-GB" sz="4200" b="1" dirty="0" smtClean="0"/>
              <a:t>Word</a:t>
            </a:r>
            <a:endParaRPr lang="en-GB" sz="4200" b="1" dirty="0"/>
          </a:p>
        </p:txBody>
      </p:sp>
      <p:cxnSp>
        <p:nvCxnSpPr>
          <p:cNvPr id="30" name="Straight Arrow Connector 29"/>
          <p:cNvCxnSpPr/>
          <p:nvPr/>
        </p:nvCxnSpPr>
        <p:spPr>
          <a:xfrm flipV="1">
            <a:off x="8964488" y="823938"/>
            <a:ext cx="0" cy="38164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23528" y="836712"/>
            <a:ext cx="4248472" cy="3875658"/>
            <a:chOff x="323528" y="836712"/>
            <a:chExt cx="4248472" cy="3875658"/>
          </a:xfrm>
        </p:grpSpPr>
        <p:sp>
          <p:nvSpPr>
            <p:cNvPr id="6" name="Isosceles Triangle 5"/>
            <p:cNvSpPr/>
            <p:nvPr/>
          </p:nvSpPr>
          <p:spPr>
            <a:xfrm rot="10800000">
              <a:off x="323528" y="895946"/>
              <a:ext cx="4176464" cy="381642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811629" y="1760042"/>
              <a:ext cx="3240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59701" y="2984178"/>
              <a:ext cx="18881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576" y="836712"/>
              <a:ext cx="3240360" cy="923330"/>
            </a:xfrm>
            <a:prstGeom prst="rect">
              <a:avLst/>
            </a:prstGeom>
            <a:noFill/>
          </p:spPr>
          <p:txBody>
            <a:bodyPr wrap="square" rtlCol="0">
              <a:spAutoFit/>
            </a:bodyPr>
            <a:lstStyle/>
            <a:p>
              <a:pPr algn="ctr"/>
              <a:r>
                <a:rPr lang="en-GB" sz="5400" b="1" dirty="0" smtClean="0"/>
                <a:t>Text</a:t>
              </a:r>
              <a:endParaRPr lang="en-GB" sz="5400" b="1" dirty="0"/>
            </a:p>
          </p:txBody>
        </p:sp>
        <p:sp>
          <p:nvSpPr>
            <p:cNvPr id="13" name="TextBox 12"/>
            <p:cNvSpPr txBox="1"/>
            <p:nvPr/>
          </p:nvSpPr>
          <p:spPr>
            <a:xfrm>
              <a:off x="811629" y="1904058"/>
              <a:ext cx="3240360" cy="830997"/>
            </a:xfrm>
            <a:prstGeom prst="rect">
              <a:avLst/>
            </a:prstGeom>
            <a:noFill/>
          </p:spPr>
          <p:txBody>
            <a:bodyPr wrap="square" rtlCol="0">
              <a:spAutoFit/>
            </a:bodyPr>
            <a:lstStyle/>
            <a:p>
              <a:pPr algn="ctr"/>
              <a:r>
                <a:rPr lang="en-GB" sz="4800" b="1" dirty="0" smtClean="0"/>
                <a:t>Sentence</a:t>
              </a:r>
              <a:endParaRPr lang="en-GB" sz="4800" b="1" dirty="0"/>
            </a:p>
          </p:txBody>
        </p:sp>
        <p:sp>
          <p:nvSpPr>
            <p:cNvPr id="14" name="TextBox 13"/>
            <p:cNvSpPr txBox="1"/>
            <p:nvPr/>
          </p:nvSpPr>
          <p:spPr>
            <a:xfrm>
              <a:off x="755576" y="3068960"/>
              <a:ext cx="3240360" cy="738664"/>
            </a:xfrm>
            <a:prstGeom prst="rect">
              <a:avLst/>
            </a:prstGeom>
            <a:noFill/>
          </p:spPr>
          <p:txBody>
            <a:bodyPr wrap="square" rtlCol="0">
              <a:spAutoFit/>
            </a:bodyPr>
            <a:lstStyle/>
            <a:p>
              <a:pPr algn="ctr"/>
              <a:r>
                <a:rPr lang="en-GB" sz="4200" b="1" dirty="0" smtClean="0"/>
                <a:t>Word</a:t>
              </a:r>
              <a:endParaRPr lang="en-GB" sz="4200" b="1" dirty="0"/>
            </a:p>
          </p:txBody>
        </p:sp>
        <p:cxnSp>
          <p:nvCxnSpPr>
            <p:cNvPr id="31" name="Straight Arrow Connector 30"/>
            <p:cNvCxnSpPr/>
            <p:nvPr/>
          </p:nvCxnSpPr>
          <p:spPr>
            <a:xfrm>
              <a:off x="4572000" y="936596"/>
              <a:ext cx="0" cy="36445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217864" y="5534561"/>
            <a:ext cx="3754176" cy="923330"/>
          </a:xfrm>
          <a:prstGeom prst="rect">
            <a:avLst/>
          </a:prstGeom>
        </p:spPr>
        <p:txBody>
          <a:bodyPr wrap="square">
            <a:spAutoFit/>
          </a:bodyPr>
          <a:lstStyle/>
          <a:p>
            <a:pPr marL="171450" lvl="0" indent="-171450">
              <a:buFont typeface="Wingdings" pitchFamily="2" charset="2"/>
              <a:buChar char="§"/>
            </a:pPr>
            <a:r>
              <a:rPr lang="en-GB" b="1" dirty="0"/>
              <a:t>listen attentively </a:t>
            </a:r>
            <a:r>
              <a:rPr lang="en-GB" dirty="0"/>
              <a:t>to spoken language and show understanding by joining in and responding </a:t>
            </a:r>
          </a:p>
        </p:txBody>
      </p:sp>
      <p:sp>
        <p:nvSpPr>
          <p:cNvPr id="35" name="Rectangle 34"/>
          <p:cNvSpPr/>
          <p:nvPr/>
        </p:nvSpPr>
        <p:spPr>
          <a:xfrm>
            <a:off x="267474" y="4770859"/>
            <a:ext cx="3728462" cy="646331"/>
          </a:xfrm>
          <a:prstGeom prst="rect">
            <a:avLst/>
          </a:prstGeom>
        </p:spPr>
        <p:txBody>
          <a:bodyPr wrap="square">
            <a:spAutoFit/>
          </a:bodyPr>
          <a:lstStyle/>
          <a:p>
            <a:pPr marL="171450" lvl="0" indent="-171450">
              <a:buFont typeface="Wingdings" pitchFamily="2" charset="2"/>
              <a:buChar char="§"/>
            </a:pPr>
            <a:r>
              <a:rPr lang="en-GB" b="1" dirty="0"/>
              <a:t>appreciate </a:t>
            </a:r>
            <a:r>
              <a:rPr lang="en-GB" dirty="0"/>
              <a:t>stories, songs, poems and rhymes in the language </a:t>
            </a:r>
          </a:p>
        </p:txBody>
      </p:sp>
      <p:sp>
        <p:nvSpPr>
          <p:cNvPr id="36" name="Rectangle 35"/>
          <p:cNvSpPr/>
          <p:nvPr/>
        </p:nvSpPr>
        <p:spPr>
          <a:xfrm>
            <a:off x="4067944" y="4770859"/>
            <a:ext cx="5122350" cy="1200329"/>
          </a:xfrm>
          <a:prstGeom prst="rect">
            <a:avLst/>
          </a:prstGeom>
        </p:spPr>
        <p:txBody>
          <a:bodyPr wrap="square">
            <a:spAutoFit/>
          </a:bodyPr>
          <a:lstStyle/>
          <a:p>
            <a:pPr marL="171450" lvl="0" indent="-171450">
              <a:buFont typeface="Wingdings" pitchFamily="2" charset="2"/>
              <a:buChar char="§"/>
            </a:pPr>
            <a:r>
              <a:rPr lang="en-GB" b="1" dirty="0"/>
              <a:t>read literary texts in the language, such as stories, songs, poems and letters, </a:t>
            </a:r>
            <a:r>
              <a:rPr lang="en-GB" dirty="0"/>
              <a:t>to stimulate ideas, develop creative expression and expand understanding of the language and culture </a:t>
            </a:r>
          </a:p>
        </p:txBody>
      </p:sp>
      <p:sp>
        <p:nvSpPr>
          <p:cNvPr id="37" name="Rectangle 36"/>
          <p:cNvSpPr/>
          <p:nvPr/>
        </p:nvSpPr>
        <p:spPr>
          <a:xfrm>
            <a:off x="4118252" y="6093296"/>
            <a:ext cx="5278284" cy="646331"/>
          </a:xfrm>
          <a:prstGeom prst="rect">
            <a:avLst/>
          </a:prstGeom>
        </p:spPr>
        <p:txBody>
          <a:bodyPr wrap="square">
            <a:spAutoFit/>
          </a:bodyPr>
          <a:lstStyle/>
          <a:p>
            <a:pPr marL="171450" lvl="0" indent="-171450">
              <a:buFont typeface="Wingdings" pitchFamily="2" charset="2"/>
              <a:buChar char="§"/>
            </a:pPr>
            <a:r>
              <a:rPr lang="en-GB" dirty="0"/>
              <a:t>listen to </a:t>
            </a:r>
            <a:r>
              <a:rPr lang="en-GB" b="1" dirty="0"/>
              <a:t>a variety of forms of spoken language </a:t>
            </a:r>
            <a:r>
              <a:rPr lang="en-GB" dirty="0"/>
              <a:t>to obtain information and respond appropriately </a:t>
            </a:r>
          </a:p>
        </p:txBody>
      </p:sp>
    </p:spTree>
    <p:extLst>
      <p:ext uri="{BB962C8B-B14F-4D97-AF65-F5344CB8AC3E}">
        <p14:creationId xmlns:p14="http://schemas.microsoft.com/office/powerpoint/2010/main" val="269973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8575" y="6435725"/>
            <a:ext cx="573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latin typeface="Bodoni MT" pitchFamily="18" charset="0"/>
              </a:rPr>
              <a:t>de vacaciones          on holiday     </a:t>
            </a:r>
          </a:p>
        </p:txBody>
      </p:sp>
      <p:pic>
        <p:nvPicPr>
          <p:cNvPr id="5" name="Picture 7"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6550025"/>
            <a:ext cx="468313" cy="3079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8"/>
          <p:cNvSpPr>
            <a:spLocks noChangeShapeType="1"/>
          </p:cNvSpPr>
          <p:nvPr/>
        </p:nvSpPr>
        <p:spPr bwMode="auto">
          <a:xfrm>
            <a:off x="0" y="6453188"/>
            <a:ext cx="9144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57045453"/>
              </p:ext>
            </p:extLst>
          </p:nvPr>
        </p:nvGraphicFramePr>
        <p:xfrm>
          <a:off x="467544" y="1246976"/>
          <a:ext cx="8352928" cy="4846320"/>
        </p:xfrm>
        <a:graphic>
          <a:graphicData uri="http://schemas.openxmlformats.org/drawingml/2006/table">
            <a:tbl>
              <a:tblPr firstRow="1" bandRow="1">
                <a:tableStyleId>{E8B1032C-EA38-4F05-BA0D-38AFFFC7BED3}</a:tableStyleId>
              </a:tblPr>
              <a:tblGrid>
                <a:gridCol w="4176464"/>
                <a:gridCol w="4176464"/>
              </a:tblGrid>
              <a:tr h="370840">
                <a:tc>
                  <a:txBody>
                    <a:bodyPr/>
                    <a:lstStyle/>
                    <a:p>
                      <a:r>
                        <a:rPr lang="en-GB" sz="2400" b="0" dirty="0" smtClean="0"/>
                        <a:t>I visited Spain.</a:t>
                      </a:r>
                      <a:endParaRPr lang="en-GB" sz="2400" b="0" dirty="0"/>
                    </a:p>
                  </a:txBody>
                  <a:tcPr/>
                </a:tc>
                <a:tc>
                  <a:txBody>
                    <a:bodyPr/>
                    <a:lstStyle/>
                    <a:p>
                      <a:r>
                        <a:rPr lang="en-GB" sz="2400" b="0" dirty="0" err="1" smtClean="0"/>
                        <a:t>Visité</a:t>
                      </a:r>
                      <a:r>
                        <a:rPr lang="en-GB" sz="2400" b="0" baseline="0" dirty="0" smtClean="0"/>
                        <a:t> </a:t>
                      </a:r>
                      <a:r>
                        <a:rPr lang="en-GB" sz="2400" b="0" baseline="0" dirty="0" err="1" smtClean="0"/>
                        <a:t>España</a:t>
                      </a:r>
                      <a:r>
                        <a:rPr lang="en-GB" sz="2400" b="0" baseline="0" dirty="0" smtClean="0"/>
                        <a:t>.</a:t>
                      </a:r>
                      <a:endParaRPr lang="en-GB" sz="2400" b="0" dirty="0"/>
                    </a:p>
                  </a:txBody>
                  <a:tcPr/>
                </a:tc>
              </a:tr>
              <a:tr h="370840">
                <a:tc>
                  <a:txBody>
                    <a:bodyPr/>
                    <a:lstStyle/>
                    <a:p>
                      <a:r>
                        <a:rPr lang="en-GB" sz="2400" dirty="0" smtClean="0"/>
                        <a:t>First, I swam in the sea.</a:t>
                      </a:r>
                      <a:endParaRPr lang="en-GB" sz="2400" dirty="0"/>
                    </a:p>
                  </a:txBody>
                  <a:tcPr/>
                </a:tc>
                <a:tc>
                  <a:txBody>
                    <a:bodyPr/>
                    <a:lstStyle/>
                    <a:p>
                      <a:endParaRPr lang="en-GB" sz="2400"/>
                    </a:p>
                  </a:txBody>
                  <a:tcPr/>
                </a:tc>
              </a:tr>
              <a:tr h="370840">
                <a:tc>
                  <a:txBody>
                    <a:bodyPr/>
                    <a:lstStyle/>
                    <a:p>
                      <a:r>
                        <a:rPr lang="en-GB" sz="2400" dirty="0" smtClean="0"/>
                        <a:t>Then I listened</a:t>
                      </a:r>
                      <a:r>
                        <a:rPr lang="en-GB" sz="2400" baseline="0" dirty="0" smtClean="0"/>
                        <a:t> to music on the beach.</a:t>
                      </a:r>
                      <a:endParaRPr lang="en-GB" sz="2400" dirty="0"/>
                    </a:p>
                  </a:txBody>
                  <a:tcPr/>
                </a:tc>
                <a:tc>
                  <a:txBody>
                    <a:bodyPr/>
                    <a:lstStyle/>
                    <a:p>
                      <a:endParaRPr lang="en-GB" sz="2400"/>
                    </a:p>
                  </a:txBody>
                  <a:tcPr/>
                </a:tc>
              </a:tr>
              <a:tr h="370840">
                <a:tc>
                  <a:txBody>
                    <a:bodyPr/>
                    <a:lstStyle/>
                    <a:p>
                      <a:r>
                        <a:rPr lang="en-GB" sz="2400" dirty="0" smtClean="0"/>
                        <a:t>One day, I</a:t>
                      </a:r>
                      <a:r>
                        <a:rPr lang="en-GB" sz="2400" baseline="0" dirty="0" smtClean="0"/>
                        <a:t> went for a cycle ride.</a:t>
                      </a:r>
                      <a:endParaRPr lang="en-GB" sz="2400" dirty="0"/>
                    </a:p>
                  </a:txBody>
                  <a:tcPr/>
                </a:tc>
                <a:tc>
                  <a:txBody>
                    <a:bodyPr/>
                    <a:lstStyle/>
                    <a:p>
                      <a:endParaRPr lang="en-GB" sz="2400"/>
                    </a:p>
                  </a:txBody>
                  <a:tcPr/>
                </a:tc>
              </a:tr>
              <a:tr h="370840">
                <a:tc>
                  <a:txBody>
                    <a:bodyPr/>
                    <a:lstStyle/>
                    <a:p>
                      <a:r>
                        <a:rPr lang="en-GB" sz="2400" dirty="0" smtClean="0"/>
                        <a:t>I sunbathed</a:t>
                      </a:r>
                      <a:r>
                        <a:rPr lang="en-GB" sz="2400" baseline="0" dirty="0" smtClean="0"/>
                        <a:t> everyday.</a:t>
                      </a:r>
                      <a:endParaRPr lang="en-GB" sz="2400" dirty="0"/>
                    </a:p>
                  </a:txBody>
                  <a:tcPr/>
                </a:tc>
                <a:tc>
                  <a:txBody>
                    <a:bodyPr/>
                    <a:lstStyle/>
                    <a:p>
                      <a:endParaRPr lang="en-GB" sz="2400"/>
                    </a:p>
                  </a:txBody>
                  <a:tcPr/>
                </a:tc>
              </a:tr>
              <a:tr h="370840">
                <a:tc>
                  <a:txBody>
                    <a:bodyPr/>
                    <a:lstStyle/>
                    <a:p>
                      <a:r>
                        <a:rPr lang="en-GB" sz="2400" dirty="0" smtClean="0"/>
                        <a:t>In the evening,</a:t>
                      </a:r>
                      <a:r>
                        <a:rPr lang="en-GB" sz="2400" baseline="0" dirty="0" smtClean="0"/>
                        <a:t> </a:t>
                      </a:r>
                      <a:r>
                        <a:rPr lang="en-GB" sz="2400" dirty="0" smtClean="0"/>
                        <a:t>I danced</a:t>
                      </a:r>
                      <a:r>
                        <a:rPr lang="en-GB" sz="2400" baseline="0" dirty="0" smtClean="0"/>
                        <a:t> in the disco.</a:t>
                      </a:r>
                      <a:endParaRPr lang="en-GB" sz="2400" dirty="0"/>
                    </a:p>
                  </a:txBody>
                  <a:tcPr/>
                </a:tc>
                <a:tc>
                  <a:txBody>
                    <a:bodyPr/>
                    <a:lstStyle/>
                    <a:p>
                      <a:endParaRPr lang="en-GB" sz="2400"/>
                    </a:p>
                  </a:txBody>
                  <a:tcPr/>
                </a:tc>
              </a:tr>
              <a:tr h="370840">
                <a:tc>
                  <a:txBody>
                    <a:bodyPr/>
                    <a:lstStyle/>
                    <a:p>
                      <a:r>
                        <a:rPr lang="en-GB" sz="2400" dirty="0" smtClean="0"/>
                        <a:t>I played with new friends.</a:t>
                      </a:r>
                      <a:endParaRPr lang="en-GB" sz="2400" dirty="0"/>
                    </a:p>
                  </a:txBody>
                  <a:tcPr/>
                </a:tc>
                <a:tc>
                  <a:txBody>
                    <a:bodyPr/>
                    <a:lstStyle/>
                    <a:p>
                      <a:endParaRPr lang="en-GB" sz="2400" dirty="0"/>
                    </a:p>
                  </a:txBody>
                  <a:tcPr/>
                </a:tc>
              </a:tr>
              <a:tr h="370840">
                <a:tc>
                  <a:txBody>
                    <a:bodyPr/>
                    <a:lstStyle/>
                    <a:p>
                      <a:r>
                        <a:rPr lang="en-GB" sz="2400" dirty="0" smtClean="0"/>
                        <a:t>I took lots of photos.</a:t>
                      </a:r>
                      <a:endParaRPr lang="en-GB" sz="2400" dirty="0"/>
                    </a:p>
                  </a:txBody>
                  <a:tcPr/>
                </a:tc>
                <a:tc>
                  <a:txBody>
                    <a:bodyPr/>
                    <a:lstStyle/>
                    <a:p>
                      <a:endParaRPr lang="en-GB" sz="2400" dirty="0"/>
                    </a:p>
                  </a:txBody>
                  <a:tcPr/>
                </a:tc>
              </a:tr>
              <a:tr h="370840">
                <a:tc>
                  <a:txBody>
                    <a:bodyPr/>
                    <a:lstStyle/>
                    <a:p>
                      <a:r>
                        <a:rPr lang="en-GB" sz="2400" dirty="0" smtClean="0"/>
                        <a:t>I relaxed.</a:t>
                      </a:r>
                      <a:endParaRPr lang="en-GB" sz="2400" dirty="0"/>
                    </a:p>
                  </a:txBody>
                  <a:tcPr/>
                </a:tc>
                <a:tc>
                  <a:txBody>
                    <a:bodyPr/>
                    <a:lstStyle/>
                    <a:p>
                      <a:endParaRPr lang="en-GB" sz="2400" dirty="0"/>
                    </a:p>
                  </a:txBody>
                  <a:tcPr/>
                </a:tc>
              </a:tr>
            </a:tbl>
          </a:graphicData>
        </a:graphic>
      </p:graphicFrame>
      <p:sp>
        <p:nvSpPr>
          <p:cNvPr id="8" name="TextBox 7"/>
          <p:cNvSpPr txBox="1"/>
          <p:nvPr/>
        </p:nvSpPr>
        <p:spPr>
          <a:xfrm>
            <a:off x="4572000" y="692696"/>
            <a:ext cx="2952328" cy="461665"/>
          </a:xfrm>
          <a:prstGeom prst="rect">
            <a:avLst/>
          </a:prstGeom>
          <a:noFill/>
        </p:spPr>
        <p:txBody>
          <a:bodyPr wrap="square" rtlCol="0">
            <a:spAutoFit/>
          </a:bodyPr>
          <a:lstStyle/>
          <a:p>
            <a:r>
              <a:rPr lang="en-GB" sz="2400" b="1" dirty="0" smtClean="0"/>
              <a:t>El </a:t>
            </a:r>
            <a:r>
              <a:rPr lang="en-GB" sz="2400" b="1" dirty="0" err="1" smtClean="0"/>
              <a:t>verano</a:t>
            </a:r>
            <a:r>
              <a:rPr lang="en-GB" sz="2400" b="1" dirty="0" smtClean="0"/>
              <a:t> </a:t>
            </a:r>
            <a:r>
              <a:rPr lang="en-GB" sz="2400" b="1" dirty="0" err="1" smtClean="0"/>
              <a:t>pasado</a:t>
            </a:r>
            <a:r>
              <a:rPr lang="en-GB" sz="2400" b="1" dirty="0" smtClean="0"/>
              <a:t>…</a:t>
            </a:r>
            <a:endParaRPr lang="en-GB" sz="2400" b="1" dirty="0"/>
          </a:p>
        </p:txBody>
      </p:sp>
      <p:sp>
        <p:nvSpPr>
          <p:cNvPr id="9" name="TextBox 8"/>
          <p:cNvSpPr txBox="1"/>
          <p:nvPr/>
        </p:nvSpPr>
        <p:spPr>
          <a:xfrm>
            <a:off x="1619672" y="722313"/>
            <a:ext cx="2952328" cy="461665"/>
          </a:xfrm>
          <a:prstGeom prst="rect">
            <a:avLst/>
          </a:prstGeom>
          <a:noFill/>
        </p:spPr>
        <p:txBody>
          <a:bodyPr wrap="square" rtlCol="0">
            <a:spAutoFit/>
          </a:bodyPr>
          <a:lstStyle/>
          <a:p>
            <a:r>
              <a:rPr lang="en-GB" sz="2400" b="1" dirty="0" smtClean="0"/>
              <a:t>Last summer…</a:t>
            </a:r>
            <a:endParaRPr lang="en-GB" sz="2400" b="1" dirty="0"/>
          </a:p>
        </p:txBody>
      </p:sp>
    </p:spTree>
    <p:extLst>
      <p:ext uri="{BB962C8B-B14F-4D97-AF65-F5344CB8AC3E}">
        <p14:creationId xmlns:p14="http://schemas.microsoft.com/office/powerpoint/2010/main" val="34860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62880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04864"/>
            <a:ext cx="504056" cy="504056"/>
          </a:xfrm>
          <a:prstGeom prst="rect">
            <a:avLst/>
          </a:prstGeom>
        </p:spPr>
      </p:pic>
    </p:spTree>
    <p:extLst>
      <p:ext uri="{BB962C8B-B14F-4D97-AF65-F5344CB8AC3E}">
        <p14:creationId xmlns:p14="http://schemas.microsoft.com/office/powerpoint/2010/main" val="171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67" y="173352"/>
            <a:ext cx="8709805" cy="954107"/>
          </a:xfrm>
          <a:prstGeom prst="rect">
            <a:avLst/>
          </a:prstGeom>
          <a:noFill/>
        </p:spPr>
        <p:txBody>
          <a:bodyPr wrap="square" rtlCol="0">
            <a:spAutoFit/>
          </a:bodyPr>
          <a:lstStyle/>
          <a:p>
            <a:r>
              <a:rPr lang="en-GB" sz="2800" b="1" dirty="0" smtClean="0">
                <a:solidFill>
                  <a:srgbClr val="0070C0"/>
                </a:solidFill>
                <a:latin typeface="Segoe Print" pitchFamily="2" charset="0"/>
              </a:rPr>
              <a:t>Before I used to live in Hardwick but now I live in </a:t>
            </a:r>
            <a:r>
              <a:rPr lang="en-GB" sz="2800" b="1" dirty="0" err="1" smtClean="0">
                <a:solidFill>
                  <a:srgbClr val="0070C0"/>
                </a:solidFill>
                <a:latin typeface="Segoe Print" pitchFamily="2" charset="0"/>
              </a:rPr>
              <a:t>Cambourne</a:t>
            </a:r>
            <a:r>
              <a:rPr lang="en-GB" sz="2800" b="1" dirty="0" smtClean="0">
                <a:solidFill>
                  <a:srgbClr val="0070C0"/>
                </a:solidFill>
                <a:latin typeface="Segoe Print" pitchFamily="2" charset="0"/>
              </a:rPr>
              <a:t>.</a:t>
            </a:r>
            <a:endParaRPr lang="fr-FR" sz="2800" b="1" dirty="0">
              <a:solidFill>
                <a:srgbClr val="0070C0"/>
              </a:solidFill>
              <a:latin typeface="Segoe Print" pitchFamily="2" charset="0"/>
            </a:endParaRP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712" y="650405"/>
            <a:ext cx="7286320" cy="565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2803" y="5085184"/>
            <a:ext cx="5231285" cy="1569660"/>
          </a:xfrm>
          <a:prstGeom prst="rect">
            <a:avLst/>
          </a:prstGeom>
          <a:noFill/>
        </p:spPr>
        <p:txBody>
          <a:bodyPr wrap="square" rtlCol="0">
            <a:spAutoFit/>
          </a:bodyPr>
          <a:lstStyle/>
          <a:p>
            <a:r>
              <a:rPr lang="en-GB" sz="3200" b="1" dirty="0" smtClean="0">
                <a:solidFill>
                  <a:srgbClr val="0070C0"/>
                </a:solidFill>
                <a:latin typeface="Segoe Print" pitchFamily="2" charset="0"/>
              </a:rPr>
              <a:t>Antes </a:t>
            </a:r>
            <a:r>
              <a:rPr lang="en-GB" sz="3200" b="1" dirty="0" err="1" smtClean="0">
                <a:solidFill>
                  <a:srgbClr val="0070C0"/>
                </a:solidFill>
                <a:latin typeface="Segoe Print" pitchFamily="2" charset="0"/>
              </a:rPr>
              <a:t>vivía</a:t>
            </a:r>
            <a:r>
              <a:rPr lang="en-GB" sz="3200" b="1" dirty="0" smtClean="0">
                <a:solidFill>
                  <a:srgbClr val="0070C0"/>
                </a:solidFill>
                <a:latin typeface="Segoe Print" pitchFamily="2" charset="0"/>
              </a:rPr>
              <a:t> en Hardwick </a:t>
            </a:r>
            <a:r>
              <a:rPr lang="en-GB" sz="3200" b="1" dirty="0" err="1" smtClean="0">
                <a:solidFill>
                  <a:srgbClr val="0070C0"/>
                </a:solidFill>
                <a:latin typeface="Segoe Print" pitchFamily="2" charset="0"/>
              </a:rPr>
              <a:t>pero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ahora</a:t>
            </a:r>
            <a:r>
              <a:rPr lang="en-GB" sz="3200" b="1" dirty="0" smtClean="0">
                <a:solidFill>
                  <a:srgbClr val="0070C0"/>
                </a:solidFill>
                <a:latin typeface="Segoe Print" pitchFamily="2" charset="0"/>
              </a:rPr>
              <a:t> vivo en </a:t>
            </a:r>
            <a:r>
              <a:rPr lang="en-GB" sz="3200" b="1" dirty="0" err="1" smtClean="0">
                <a:solidFill>
                  <a:srgbClr val="0070C0"/>
                </a:solidFill>
                <a:latin typeface="Segoe Print" pitchFamily="2" charset="0"/>
              </a:rPr>
              <a:t>Cambourne</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
        <p:nvSpPr>
          <p:cNvPr id="2" name="Rectangle 1"/>
          <p:cNvSpPr/>
          <p:nvPr/>
        </p:nvSpPr>
        <p:spPr>
          <a:xfrm>
            <a:off x="6228184" y="6372036"/>
            <a:ext cx="2702535" cy="369332"/>
          </a:xfrm>
          <a:prstGeom prst="rect">
            <a:avLst/>
          </a:prstGeom>
        </p:spPr>
        <p:txBody>
          <a:bodyPr wrap="none">
            <a:spAutoFit/>
          </a:bodyPr>
          <a:lstStyle/>
          <a:p>
            <a:r>
              <a:rPr lang="fr-FR" dirty="0">
                <a:hlinkClick r:id="rId3"/>
              </a:rPr>
              <a:t>http://www.tagxedo.com</a:t>
            </a:r>
            <a:r>
              <a:rPr lang="fr-FR" dirty="0" smtClean="0">
                <a:hlinkClick r:id="rId3"/>
              </a:rPr>
              <a:t>/</a:t>
            </a:r>
            <a:r>
              <a:rPr lang="fr-FR" dirty="0" smtClean="0"/>
              <a:t> </a:t>
            </a:r>
            <a:endParaRPr lang="fr-FR" dirty="0"/>
          </a:p>
        </p:txBody>
      </p:sp>
    </p:spTree>
    <p:extLst>
      <p:ext uri="{BB962C8B-B14F-4D97-AF65-F5344CB8AC3E}">
        <p14:creationId xmlns:p14="http://schemas.microsoft.com/office/powerpoint/2010/main" val="32907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42926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67" y="173352"/>
            <a:ext cx="8493781" cy="954107"/>
          </a:xfrm>
          <a:prstGeom prst="rect">
            <a:avLst/>
          </a:prstGeom>
          <a:noFill/>
        </p:spPr>
        <p:txBody>
          <a:bodyPr wrap="square" rtlCol="0">
            <a:spAutoFit/>
          </a:bodyPr>
          <a:lstStyle/>
          <a:p>
            <a:r>
              <a:rPr lang="en-GB" sz="2800" b="1" dirty="0" err="1" smtClean="0">
                <a:solidFill>
                  <a:srgbClr val="0070C0"/>
                </a:solidFill>
                <a:latin typeface="Segoe Print" pitchFamily="2" charset="0"/>
              </a:rPr>
              <a:t>Comberton</a:t>
            </a:r>
            <a:r>
              <a:rPr lang="en-GB" sz="2800" b="1" dirty="0" smtClean="0">
                <a:solidFill>
                  <a:srgbClr val="0070C0"/>
                </a:solidFill>
                <a:latin typeface="Segoe Print" pitchFamily="2" charset="0"/>
              </a:rPr>
              <a:t> is smaller than Cambridge but it is quiet and very pretty.</a:t>
            </a:r>
            <a:endParaRPr lang="fr-FR" sz="2800" b="1" dirty="0">
              <a:solidFill>
                <a:srgbClr val="0070C0"/>
              </a:solidFill>
              <a:latin typeface="Segoe Print" pitchFamily="2" charset="0"/>
            </a:endParaRPr>
          </a:p>
        </p:txBody>
      </p:sp>
      <p:pic>
        <p:nvPicPr>
          <p:cNvPr id="614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25" t="4444" r="18625" b="7556"/>
          <a:stretch/>
        </p:blipFill>
        <p:spPr bwMode="auto">
          <a:xfrm>
            <a:off x="1403648" y="621765"/>
            <a:ext cx="6277412" cy="606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65416" y="4130281"/>
            <a:ext cx="3899071" cy="2554545"/>
          </a:xfrm>
          <a:prstGeom prst="rect">
            <a:avLst/>
          </a:prstGeom>
          <a:noFill/>
        </p:spPr>
        <p:txBody>
          <a:bodyPr wrap="square" rtlCol="0">
            <a:spAutoFit/>
          </a:bodyPr>
          <a:lstStyle/>
          <a:p>
            <a:r>
              <a:rPr lang="en-GB" sz="3200" b="1" dirty="0" err="1" smtClean="0">
                <a:solidFill>
                  <a:srgbClr val="0070C0"/>
                </a:solidFill>
                <a:latin typeface="Segoe Print" pitchFamily="2" charset="0"/>
              </a:rPr>
              <a:t>Comberton</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más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pequeño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Cambridge </a:t>
            </a:r>
            <a:r>
              <a:rPr lang="en-GB" sz="3200" b="1" dirty="0" err="1" smtClean="0">
                <a:solidFill>
                  <a:srgbClr val="0070C0"/>
                </a:solidFill>
                <a:latin typeface="Segoe Print" pitchFamily="2" charset="0"/>
              </a:rPr>
              <a:t>pero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tranquilo</a:t>
            </a:r>
            <a:r>
              <a:rPr lang="en-GB" sz="3200" b="1" dirty="0" smtClean="0">
                <a:solidFill>
                  <a:srgbClr val="0070C0"/>
                </a:solidFill>
                <a:latin typeface="Segoe Print" pitchFamily="2" charset="0"/>
              </a:rPr>
              <a:t> y </a:t>
            </a:r>
            <a:r>
              <a:rPr lang="en-GB" sz="3200" b="1" dirty="0" err="1" smtClean="0">
                <a:solidFill>
                  <a:srgbClr val="0070C0"/>
                </a:solidFill>
                <a:latin typeface="Segoe Print" pitchFamily="2" charset="0"/>
              </a:rPr>
              <a:t>muy</a:t>
            </a:r>
            <a:r>
              <a:rPr lang="en-GB" sz="3200" b="1" dirty="0" smtClean="0">
                <a:solidFill>
                  <a:srgbClr val="0070C0"/>
                </a:solidFill>
                <a:latin typeface="Segoe Print" pitchFamily="2" charset="0"/>
              </a:rPr>
              <a:t> bonito.</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153341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56" t="4845" r="27174" b="8392"/>
          <a:stretch/>
        </p:blipFill>
        <p:spPr bwMode="auto">
          <a:xfrm>
            <a:off x="251520" y="116632"/>
            <a:ext cx="4464496" cy="652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937110" y="620688"/>
            <a:ext cx="4176464" cy="452596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solidFill>
                  <a:schemeClr val="tx1"/>
                </a:solidFill>
              </a:rPr>
              <a:t>Before I used to live in Nottingham but now I live in </a:t>
            </a:r>
            <a:r>
              <a:rPr lang="en-GB" dirty="0" err="1" smtClean="0">
                <a:solidFill>
                  <a:schemeClr val="tx1"/>
                </a:solidFill>
              </a:rPr>
              <a:t>Cambourne</a:t>
            </a:r>
            <a:r>
              <a:rPr lang="en-GB" dirty="0" smtClean="0">
                <a:solidFill>
                  <a:schemeClr val="tx1"/>
                </a:solidFill>
              </a:rPr>
              <a:t>.  Nottingham is bigger than </a:t>
            </a:r>
            <a:r>
              <a:rPr lang="en-GB" dirty="0" err="1" smtClean="0">
                <a:solidFill>
                  <a:schemeClr val="tx1"/>
                </a:solidFill>
              </a:rPr>
              <a:t>Cambourne</a:t>
            </a:r>
            <a:r>
              <a:rPr lang="en-GB" dirty="0" smtClean="0">
                <a:solidFill>
                  <a:schemeClr val="tx1"/>
                </a:solidFill>
              </a:rPr>
              <a:t>.  Before in </a:t>
            </a:r>
            <a:r>
              <a:rPr lang="en-GB" dirty="0" err="1" smtClean="0">
                <a:solidFill>
                  <a:schemeClr val="tx1"/>
                </a:solidFill>
              </a:rPr>
              <a:t>Cambourne</a:t>
            </a:r>
            <a:r>
              <a:rPr lang="en-GB" dirty="0" smtClean="0">
                <a:solidFill>
                  <a:schemeClr val="tx1"/>
                </a:solidFill>
              </a:rPr>
              <a:t> there were not many shops nor facilities  but now there is a supermarket, a church, a park and some tennis courts.  I like my town quite a lot because I have lots of friends there.  </a:t>
            </a:r>
            <a:endParaRPr lang="fr-FR" dirty="0">
              <a:solidFill>
                <a:schemeClr val="tx1"/>
              </a:solidFill>
            </a:endParaRPr>
          </a:p>
        </p:txBody>
      </p:sp>
    </p:spTree>
    <p:extLst>
      <p:ext uri="{BB962C8B-B14F-4D97-AF65-F5344CB8AC3E}">
        <p14:creationId xmlns:p14="http://schemas.microsoft.com/office/powerpoint/2010/main" val="316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07504" y="140562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___  ___ gusta </a:t>
            </a:r>
            <a:r>
              <a:rPr lang="es-ES" sz="2000" dirty="0">
                <a:latin typeface="+mn-lt"/>
                <a:cs typeface="Times New Roman" pitchFamily="18" charset="0"/>
              </a:rPr>
              <a:t>viajar en avión porque </a:t>
            </a:r>
            <a:r>
              <a:rPr lang="es-ES" sz="2000" dirty="0" smtClean="0">
                <a:latin typeface="+mn-lt"/>
                <a:cs typeface="Times New Roman" pitchFamily="18" charset="0"/>
              </a:rPr>
              <a:t>_________ </a:t>
            </a:r>
            <a:r>
              <a:rPr lang="es-ES" sz="2000" dirty="0">
                <a:latin typeface="+mn-lt"/>
                <a:cs typeface="Times New Roman" pitchFamily="18" charset="0"/>
              </a:rPr>
              <a:t>me hace vomitar y además es </a:t>
            </a:r>
            <a:r>
              <a:rPr lang="es-ES" sz="2000" dirty="0" smtClean="0">
                <a:latin typeface="+mn-lt"/>
                <a:cs typeface="Times New Roman" pitchFamily="18" charset="0"/>
              </a:rPr>
              <a:t>_________  ____________.</a:t>
            </a:r>
            <a:endParaRPr lang="es-ES" sz="2000" dirty="0">
              <a:latin typeface="+mn-lt"/>
              <a:cs typeface="Times New Roman" pitchFamily="18" charset="0"/>
            </a:endParaRPr>
          </a:p>
        </p:txBody>
      </p:sp>
      <p:sp>
        <p:nvSpPr>
          <p:cNvPr id="7172" name="TextBox 4"/>
          <p:cNvSpPr txBox="1">
            <a:spLocks noChangeArrowheads="1"/>
          </p:cNvSpPr>
          <p:nvPr/>
        </p:nvSpPr>
        <p:spPr bwMode="auto">
          <a:xfrm>
            <a:off x="179388" y="30293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_________  ___  ______ __________viajar </a:t>
            </a:r>
            <a:r>
              <a:rPr lang="es-ES" sz="2000" dirty="0">
                <a:latin typeface="+mn-lt"/>
                <a:cs typeface="Times New Roman" pitchFamily="18" charset="0"/>
              </a:rPr>
              <a:t>en autocar, </a:t>
            </a:r>
            <a:r>
              <a:rPr lang="es-ES" sz="2000" dirty="0" smtClean="0">
                <a:latin typeface="+mn-lt"/>
                <a:cs typeface="Times New Roman" pitchFamily="18" charset="0"/>
              </a:rPr>
              <a:t>____  _____ _______ e </a:t>
            </a:r>
            <a:r>
              <a:rPr lang="es-ES" sz="2000" dirty="0">
                <a:latin typeface="+mn-lt"/>
                <a:cs typeface="Times New Roman" pitchFamily="18" charset="0"/>
              </a:rPr>
              <a:t>incómodo, </a:t>
            </a:r>
            <a:r>
              <a:rPr lang="es-ES" sz="2000" dirty="0" smtClean="0">
                <a:latin typeface="+mn-lt"/>
                <a:cs typeface="Times New Roman" pitchFamily="18" charset="0"/>
              </a:rPr>
              <a:t>así que _________ </a:t>
            </a:r>
            <a:r>
              <a:rPr lang="es-ES" sz="2000" dirty="0">
                <a:latin typeface="+mn-lt"/>
                <a:cs typeface="Times New Roman" pitchFamily="18" charset="0"/>
              </a:rPr>
              <a:t>el tren.</a:t>
            </a:r>
          </a:p>
        </p:txBody>
      </p:sp>
      <p:sp>
        <p:nvSpPr>
          <p:cNvPr id="7174" name="TextBox 6"/>
          <p:cNvSpPr txBox="1">
            <a:spLocks noChangeArrowheads="1"/>
          </p:cNvSpPr>
          <p:nvPr/>
        </p:nvSpPr>
        <p:spPr bwMode="auto">
          <a:xfrm>
            <a:off x="180528" y="468556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Para </a:t>
            </a:r>
            <a:r>
              <a:rPr lang="es-ES" sz="2000" dirty="0">
                <a:latin typeface="+mn-lt"/>
                <a:cs typeface="Times New Roman" pitchFamily="18" charset="0"/>
              </a:rPr>
              <a:t>mí lo </a:t>
            </a:r>
            <a:r>
              <a:rPr lang="es-ES" sz="2000" dirty="0" smtClean="0">
                <a:latin typeface="+mn-lt"/>
                <a:cs typeface="Times New Roman" pitchFamily="18" charset="0"/>
              </a:rPr>
              <a:t>______es </a:t>
            </a:r>
            <a:r>
              <a:rPr lang="es-ES" sz="2000" dirty="0">
                <a:latin typeface="+mn-lt"/>
                <a:cs typeface="Times New Roman" pitchFamily="18" charset="0"/>
              </a:rPr>
              <a:t>el </a:t>
            </a:r>
            <a:r>
              <a:rPr lang="es-ES" sz="2000" dirty="0" smtClean="0">
                <a:latin typeface="+mn-lt"/>
                <a:cs typeface="Times New Roman" pitchFamily="18" charset="0"/>
              </a:rPr>
              <a:t>________ </a:t>
            </a:r>
            <a:r>
              <a:rPr lang="es-ES" sz="2000" dirty="0">
                <a:latin typeface="+mn-lt"/>
                <a:cs typeface="Times New Roman" pitchFamily="18" charset="0"/>
              </a:rPr>
              <a:t>porque es </a:t>
            </a:r>
            <a:r>
              <a:rPr lang="es-ES" sz="2000" dirty="0" smtClean="0">
                <a:latin typeface="+mn-lt"/>
                <a:cs typeface="Times New Roman" pitchFamily="18" charset="0"/>
              </a:rPr>
              <a:t>_____  </a:t>
            </a:r>
            <a:r>
              <a:rPr lang="es-ES" sz="2000" dirty="0">
                <a:latin typeface="+mn-lt"/>
                <a:cs typeface="Times New Roman" pitchFamily="18" charset="0"/>
              </a:rPr>
              <a:t>rápido y es </a:t>
            </a:r>
            <a:r>
              <a:rPr lang="es-ES" sz="2000" dirty="0" smtClean="0">
                <a:latin typeface="+mn-lt"/>
                <a:cs typeface="Times New Roman" pitchFamily="18" charset="0"/>
              </a:rPr>
              <a:t>__________emocionante.</a:t>
            </a:r>
            <a:endParaRPr lang="es-ES" sz="2000" dirty="0">
              <a:latin typeface="+mn-lt"/>
              <a:cs typeface="Times New Roman" pitchFamily="18" charset="0"/>
            </a:endParaRPr>
          </a:p>
        </p:txBody>
      </p:sp>
      <p:sp>
        <p:nvSpPr>
          <p:cNvPr id="18" name="TextBox 1"/>
          <p:cNvSpPr txBox="1">
            <a:spLocks noChangeArrowheads="1"/>
          </p:cNvSpPr>
          <p:nvPr/>
        </p:nvSpPr>
        <p:spPr bwMode="auto">
          <a:xfrm>
            <a:off x="107504" y="223729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I </a:t>
            </a:r>
            <a:r>
              <a:rPr lang="es-ES" sz="2000" dirty="0" err="1" smtClean="0">
                <a:latin typeface="+mn-lt"/>
                <a:cs typeface="Times New Roman" pitchFamily="18" charset="0"/>
              </a:rPr>
              <a:t>don’t</a:t>
            </a:r>
            <a:r>
              <a:rPr lang="es-ES" sz="2000" dirty="0" smtClean="0">
                <a:latin typeface="+mn-lt"/>
                <a:cs typeface="Times New Roman" pitchFamily="18" charset="0"/>
              </a:rPr>
              <a:t> _______ _________ ___ ______ _______ </a:t>
            </a:r>
            <a:r>
              <a:rPr lang="es-ES" sz="2000" dirty="0" err="1" smtClean="0">
                <a:latin typeface="+mn-lt"/>
                <a:cs typeface="Times New Roman" pitchFamily="18" charset="0"/>
              </a:rPr>
              <a:t>sometimes</a:t>
            </a:r>
            <a:r>
              <a:rPr lang="es-ES" sz="2000" dirty="0" smtClean="0">
                <a:latin typeface="+mn-lt"/>
                <a:cs typeface="Times New Roman" pitchFamily="18" charset="0"/>
              </a:rPr>
              <a:t>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makes</a:t>
            </a:r>
            <a:r>
              <a:rPr lang="es-ES" sz="2000" dirty="0" smtClean="0">
                <a:latin typeface="+mn-lt"/>
                <a:cs typeface="Times New Roman" pitchFamily="18" charset="0"/>
              </a:rPr>
              <a:t> me </a:t>
            </a:r>
            <a:r>
              <a:rPr lang="es-ES" sz="2000" dirty="0" err="1" smtClean="0">
                <a:latin typeface="+mn-lt"/>
                <a:cs typeface="Times New Roman" pitchFamily="18" charset="0"/>
              </a:rPr>
              <a:t>sick</a:t>
            </a:r>
            <a:r>
              <a:rPr lang="es-ES" sz="2000" dirty="0" smtClean="0">
                <a:latin typeface="+mn-lt"/>
                <a:cs typeface="Times New Roman" pitchFamily="18" charset="0"/>
              </a:rPr>
              <a:t> and </a:t>
            </a:r>
            <a:r>
              <a:rPr lang="es-ES" sz="2000" dirty="0" err="1" smtClean="0">
                <a:latin typeface="+mn-lt"/>
                <a:cs typeface="Times New Roman" pitchFamily="18" charset="0"/>
              </a:rPr>
              <a:t>what’s</a:t>
            </a:r>
            <a:r>
              <a:rPr lang="es-ES" sz="2000" dirty="0" smtClean="0">
                <a:latin typeface="+mn-lt"/>
                <a:cs typeface="Times New Roman" pitchFamily="18" charset="0"/>
              </a:rPr>
              <a:t> more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uncomfortable</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19" name="TextBox 4"/>
          <p:cNvSpPr txBox="1">
            <a:spLocks noChangeArrowheads="1"/>
          </p:cNvSpPr>
          <p:nvPr/>
        </p:nvSpPr>
        <p:spPr bwMode="auto">
          <a:xfrm>
            <a:off x="180528" y="382146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a:t>
            </a:r>
            <a:r>
              <a:rPr lang="es-ES" sz="2000" dirty="0" err="1" smtClean="0">
                <a:latin typeface="+mn-lt"/>
                <a:cs typeface="Times New Roman" pitchFamily="18" charset="0"/>
              </a:rPr>
              <a:t>Although</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cheaper</a:t>
            </a:r>
            <a:r>
              <a:rPr lang="es-ES" sz="2000" dirty="0" smtClean="0">
                <a:latin typeface="+mn-lt"/>
                <a:cs typeface="Times New Roman" pitchFamily="18" charset="0"/>
              </a:rPr>
              <a:t>  ______  ____ _______,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boring</a:t>
            </a:r>
            <a:r>
              <a:rPr lang="es-ES" sz="2000" dirty="0" smtClean="0">
                <a:latin typeface="+mn-lt"/>
                <a:cs typeface="Times New Roman" pitchFamily="18" charset="0"/>
              </a:rPr>
              <a:t> _______ and </a:t>
            </a:r>
            <a:r>
              <a:rPr lang="es-ES" sz="2000" dirty="0" err="1" smtClean="0">
                <a:latin typeface="+mn-lt"/>
                <a:cs typeface="Times New Roman" pitchFamily="18" charset="0"/>
              </a:rPr>
              <a:t>uncomfortable</a:t>
            </a:r>
            <a:r>
              <a:rPr lang="es-ES" sz="2000" dirty="0" smtClean="0">
                <a:latin typeface="+mn-lt"/>
                <a:cs typeface="Times New Roman" pitchFamily="18" charset="0"/>
              </a:rPr>
              <a:t>, _____ I </a:t>
            </a:r>
            <a:r>
              <a:rPr lang="es-ES" sz="2000" dirty="0" err="1" smtClean="0">
                <a:latin typeface="+mn-lt"/>
                <a:cs typeface="Times New Roman" pitchFamily="18" charset="0"/>
              </a:rPr>
              <a:t>prefer</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train</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20" name="TextBox 6"/>
          <p:cNvSpPr txBox="1">
            <a:spLocks noChangeArrowheads="1"/>
          </p:cNvSpPr>
          <p:nvPr/>
        </p:nvSpPr>
        <p:spPr bwMode="auto">
          <a:xfrm>
            <a:off x="180528" y="554966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_____ _____  ____ </a:t>
            </a:r>
            <a:r>
              <a:rPr lang="es-ES" sz="2000" dirty="0" err="1" smtClean="0">
                <a:latin typeface="+mn-lt"/>
                <a:cs typeface="Times New Roman" pitchFamily="18" charset="0"/>
              </a:rPr>
              <a:t>best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plane</a:t>
            </a:r>
            <a:r>
              <a:rPr lang="es-ES" sz="2000" dirty="0" smtClean="0">
                <a:latin typeface="+mn-lt"/>
                <a:cs typeface="Times New Roman" pitchFamily="18" charset="0"/>
              </a:rPr>
              <a:t> </a:t>
            </a:r>
            <a:r>
              <a:rPr lang="es-ES" sz="2000" dirty="0" err="1" smtClean="0">
                <a:latin typeface="+mn-lt"/>
                <a:cs typeface="Times New Roman" pitchFamily="18" charset="0"/>
              </a:rPr>
              <a:t>because</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______ and quite ____________.</a:t>
            </a:r>
            <a:endParaRPr lang="es-ES" sz="2000" dirty="0">
              <a:latin typeface="+mn-lt"/>
              <a:cs typeface="Times New Roman" pitchFamily="18" charset="0"/>
            </a:endParaRPr>
          </a:p>
        </p:txBody>
      </p:sp>
      <p:sp>
        <p:nvSpPr>
          <p:cNvPr id="2" name="Rectangle 1"/>
          <p:cNvSpPr/>
          <p:nvPr/>
        </p:nvSpPr>
        <p:spPr>
          <a:xfrm>
            <a:off x="107504" y="3029382"/>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7504" y="1445206"/>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4613557"/>
            <a:ext cx="8856984" cy="169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46498" y="116632"/>
            <a:ext cx="8136904" cy="769441"/>
          </a:xfrm>
          <a:prstGeom prst="rect">
            <a:avLst/>
          </a:prstGeom>
          <a:noFill/>
        </p:spPr>
        <p:txBody>
          <a:bodyPr wrap="square" rtlCol="0">
            <a:spAutoFit/>
          </a:bodyPr>
          <a:lstStyle/>
          <a:p>
            <a:r>
              <a:rPr lang="en-GB" sz="4400" b="1" dirty="0" smtClean="0"/>
              <a:t>Parallel translation - </a:t>
            </a:r>
            <a:r>
              <a:rPr lang="en-GB" sz="4400" b="1" i="1" dirty="0" smtClean="0"/>
              <a:t>adapted</a:t>
            </a:r>
            <a:endParaRPr lang="fr-FR" sz="4400" b="1" i="1" dirty="0"/>
          </a:p>
        </p:txBody>
      </p:sp>
    </p:spTree>
    <p:extLst>
      <p:ext uri="{BB962C8B-B14F-4D97-AF65-F5344CB8AC3E}">
        <p14:creationId xmlns:p14="http://schemas.microsoft.com/office/powerpoint/2010/main" val="38247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smtClean="0">
                <a:cs typeface="Calibri"/>
              </a:rPr>
              <a:t>  </a:t>
            </a:r>
            <a:r>
              <a:rPr lang="es-ES" dirty="0">
                <a:cs typeface="Calibri"/>
              </a:rPr>
              <a:t>¿Qué experiencia tienes del mundo laboral?</a:t>
            </a:r>
            <a:endParaRPr lang="es-ES" dirty="0" smtClean="0"/>
          </a:p>
          <a:p>
            <a:pPr marL="285750" indent="-285750">
              <a:lnSpc>
                <a:spcPct val="200000"/>
              </a:lnSpc>
              <a:buFont typeface="Arial" pitchFamily="34" charset="0"/>
              <a:buChar char="•"/>
            </a:pPr>
            <a:r>
              <a:rPr lang="es-ES" dirty="0" smtClean="0"/>
              <a:t>¿Dónde hiciste tus prácticas?</a:t>
            </a:r>
          </a:p>
          <a:p>
            <a:pPr marL="285750" indent="-285750">
              <a:lnSpc>
                <a:spcPct val="200000"/>
              </a:lnSpc>
              <a:buFont typeface="Arial" pitchFamily="34" charset="0"/>
              <a:buChar char="•"/>
            </a:pPr>
            <a:r>
              <a:rPr lang="es-ES" dirty="0" smtClean="0"/>
              <a:t> ¿Cuánto tiempo duraron las prácticas?</a:t>
            </a:r>
          </a:p>
          <a:p>
            <a:pPr marL="285750" indent="-285750">
              <a:lnSpc>
                <a:spcPct val="200000"/>
              </a:lnSpc>
              <a:buFont typeface="Arial" pitchFamily="34" charset="0"/>
              <a:buChar char="•"/>
            </a:pPr>
            <a:r>
              <a:rPr lang="es-ES" dirty="0" smtClean="0"/>
              <a:t> ¿Cómo ibas a tu lugar de trabajo?</a:t>
            </a:r>
            <a:r>
              <a:rPr lang="en-GB" dirty="0" smtClean="0"/>
              <a:t> </a:t>
            </a:r>
          </a:p>
          <a:p>
            <a:pPr marL="285750" indent="-285750">
              <a:lnSpc>
                <a:spcPct val="200000"/>
              </a:lnSpc>
              <a:buFont typeface="Arial" pitchFamily="34" charset="0"/>
              <a:buChar char="•"/>
            </a:pPr>
            <a:r>
              <a:rPr lang="en-GB" dirty="0" smtClean="0">
                <a:cs typeface="Calibri"/>
              </a:rPr>
              <a:t>¿</a:t>
            </a:r>
            <a:r>
              <a:rPr lang="en-GB" dirty="0" err="1">
                <a:cs typeface="Calibri"/>
              </a:rPr>
              <a:t>Te</a:t>
            </a:r>
            <a:r>
              <a:rPr lang="en-GB" dirty="0">
                <a:cs typeface="Calibri"/>
              </a:rPr>
              <a:t> </a:t>
            </a:r>
            <a:r>
              <a:rPr lang="en-GB" dirty="0" err="1">
                <a:cs typeface="Calibri"/>
              </a:rPr>
              <a:t>gustaron</a:t>
            </a:r>
            <a:r>
              <a:rPr lang="en-GB" dirty="0">
                <a:cs typeface="Calibri"/>
              </a:rPr>
              <a:t> </a:t>
            </a:r>
            <a:r>
              <a:rPr lang="en-GB" dirty="0" err="1">
                <a:cs typeface="Calibri"/>
              </a:rPr>
              <a:t>las</a:t>
            </a:r>
            <a:r>
              <a:rPr lang="en-GB" dirty="0">
                <a:cs typeface="Calibri"/>
              </a:rPr>
              <a:t> </a:t>
            </a:r>
            <a:r>
              <a:rPr lang="en-GB" dirty="0" err="1">
                <a:cs typeface="Calibri"/>
              </a:rPr>
              <a:t>prácticas</a:t>
            </a:r>
            <a:r>
              <a:rPr lang="en-GB" dirty="0">
                <a:cs typeface="Calibri"/>
              </a:rPr>
              <a:t>?</a:t>
            </a:r>
            <a:endParaRPr lang="fr-F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smtClean="0"/>
              <a:t/>
            </a:r>
            <a:br>
              <a:rPr lang="en-GB" dirty="0" smtClean="0"/>
            </a:br>
            <a:r>
              <a:rPr lang="en-GB" sz="3600" dirty="0" smtClean="0"/>
              <a:t>What did you do?</a:t>
            </a:r>
            <a:endParaRPr lang="fr-FR" sz="3600" dirty="0"/>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smtClean="0"/>
              <a:t/>
            </a:r>
            <a:br>
              <a:rPr lang="en-GB" dirty="0" smtClean="0"/>
            </a:br>
            <a:r>
              <a:rPr lang="en-GB" sz="3600" dirty="0" smtClean="0"/>
              <a:t>Where?</a:t>
            </a:r>
            <a:endParaRPr lang="fr-FR" sz="3600" dirty="0"/>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smtClean="0"/>
              <a:t/>
            </a:r>
            <a:br>
              <a:rPr lang="en-GB" dirty="0" smtClean="0"/>
            </a:br>
            <a:r>
              <a:rPr lang="en-GB" sz="3600" dirty="0" smtClean="0"/>
              <a:t>When?</a:t>
            </a:r>
            <a:endParaRPr lang="fr-FR" sz="3600" dirty="0"/>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smtClean="0"/>
              <a:t/>
            </a:r>
            <a:br>
              <a:rPr lang="en-GB" dirty="0" smtClean="0"/>
            </a:br>
            <a:r>
              <a:rPr lang="en-GB" sz="3600" dirty="0" smtClean="0"/>
              <a:t>How long?</a:t>
            </a:r>
            <a:endParaRPr lang="fr-FR" sz="3600" dirty="0"/>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smtClean="0"/>
              <a:t/>
            </a:r>
            <a:br>
              <a:rPr lang="en-GB" dirty="0" smtClean="0"/>
            </a:br>
            <a:r>
              <a:rPr lang="en-GB" sz="3600" dirty="0" smtClean="0"/>
              <a:t>How get there?</a:t>
            </a:r>
            <a:endParaRPr lang="fr-FR" sz="3600" dirty="0"/>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smtClean="0"/>
              <a:t/>
            </a:r>
            <a:br>
              <a:rPr lang="en-GB" dirty="0" smtClean="0"/>
            </a:br>
            <a:r>
              <a:rPr lang="en-GB" sz="3600" dirty="0" smtClean="0"/>
              <a:t>Start / finish?</a:t>
            </a:r>
            <a:endParaRPr lang="fr-FR" sz="3600" dirty="0"/>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smtClean="0"/>
              <a:t/>
            </a:r>
            <a:br>
              <a:rPr lang="en-GB" dirty="0" smtClean="0"/>
            </a:br>
            <a:r>
              <a:rPr lang="en-GB" sz="3600" dirty="0" smtClean="0"/>
              <a:t>Good / bad?</a:t>
            </a:r>
            <a:endParaRPr lang="fr-FR" sz="3600" dirty="0"/>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smtClean="0"/>
              <a:t/>
            </a:r>
            <a:br>
              <a:rPr lang="en-GB" dirty="0" smtClean="0"/>
            </a:br>
            <a:r>
              <a:rPr lang="en-GB" sz="3600" dirty="0"/>
              <a:t>P</a:t>
            </a:r>
            <a:r>
              <a:rPr lang="en-GB" sz="3600" dirty="0" smtClean="0"/>
              <a:t>eople?</a:t>
            </a:r>
            <a:endParaRPr lang="fr-FR"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smtClean="0"/>
              <a:t>Bridging the gap - </a:t>
            </a:r>
            <a:r>
              <a:rPr lang="en-GB" sz="4400" b="1" i="1" dirty="0" smtClean="0"/>
              <a:t>adapted</a:t>
            </a:r>
            <a:endParaRPr lang="fr-FR" sz="4400" b="1" i="1" dirty="0"/>
          </a:p>
        </p:txBody>
      </p:sp>
    </p:spTree>
    <p:extLst>
      <p:ext uri="{BB962C8B-B14F-4D97-AF65-F5344CB8AC3E}">
        <p14:creationId xmlns:p14="http://schemas.microsoft.com/office/powerpoint/2010/main" val="27873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393335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62880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04864"/>
            <a:ext cx="504056" cy="504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780928"/>
            <a:ext cx="504056" cy="504056"/>
          </a:xfrm>
          <a:prstGeom prst="rect">
            <a:avLst/>
          </a:prstGeom>
        </p:spPr>
      </p:pic>
    </p:spTree>
    <p:extLst>
      <p:ext uri="{BB962C8B-B14F-4D97-AF65-F5344CB8AC3E}">
        <p14:creationId xmlns:p14="http://schemas.microsoft.com/office/powerpoint/2010/main" val="14642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n-GB" sz="8800" b="1" dirty="0" smtClean="0">
                <a:effectLst>
                  <a:outerShdw blurRad="38100" dist="38100" dir="2700000" algn="tl">
                    <a:srgbClr val="000000">
                      <a:alpha val="43137"/>
                    </a:srgbClr>
                  </a:outerShdw>
                </a:effectLst>
              </a:rPr>
              <a:t>P - P - P</a:t>
            </a:r>
            <a:endParaRPr lang="en-GB" sz="88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3353050"/>
              </p:ext>
            </p:extLst>
          </p:nvPr>
        </p:nvGraphicFramePr>
        <p:xfrm>
          <a:off x="1259632" y="1628800"/>
          <a:ext cx="69847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6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4246"/>
            <a:ext cx="89249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7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9512" y="188640"/>
            <a:ext cx="4248472" cy="3536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val 2"/>
          <p:cNvSpPr/>
          <p:nvPr/>
        </p:nvSpPr>
        <p:spPr>
          <a:xfrm>
            <a:off x="4572000" y="205408"/>
            <a:ext cx="4320480" cy="3655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val 3"/>
          <p:cNvSpPr/>
          <p:nvPr/>
        </p:nvSpPr>
        <p:spPr>
          <a:xfrm>
            <a:off x="2267744" y="3356992"/>
            <a:ext cx="4176464" cy="33843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07504" y="323364"/>
            <a:ext cx="1080120" cy="646331"/>
          </a:xfrm>
          <a:prstGeom prst="rect">
            <a:avLst/>
          </a:prstGeom>
          <a:noFill/>
        </p:spPr>
        <p:txBody>
          <a:bodyPr wrap="square" rtlCol="0">
            <a:spAutoFit/>
          </a:bodyPr>
          <a:lstStyle/>
          <a:p>
            <a:r>
              <a:rPr lang="en-GB" dirty="0" err="1" smtClean="0"/>
              <a:t>Verbos</a:t>
            </a:r>
            <a:r>
              <a:rPr lang="en-GB" dirty="0" smtClean="0"/>
              <a:t/>
            </a:r>
            <a:br>
              <a:rPr lang="en-GB" dirty="0" smtClean="0"/>
            </a:br>
            <a:r>
              <a:rPr lang="en-GB" dirty="0" smtClean="0"/>
              <a:t>(7)</a:t>
            </a:r>
            <a:endParaRPr lang="fr-FR" dirty="0"/>
          </a:p>
        </p:txBody>
      </p:sp>
      <p:sp>
        <p:nvSpPr>
          <p:cNvPr id="6" name="TextBox 5"/>
          <p:cNvSpPr txBox="1"/>
          <p:nvPr/>
        </p:nvSpPr>
        <p:spPr>
          <a:xfrm>
            <a:off x="4355976" y="213794"/>
            <a:ext cx="1296144" cy="646331"/>
          </a:xfrm>
          <a:prstGeom prst="rect">
            <a:avLst/>
          </a:prstGeom>
          <a:noFill/>
        </p:spPr>
        <p:txBody>
          <a:bodyPr wrap="square" rtlCol="0">
            <a:spAutoFit/>
          </a:bodyPr>
          <a:lstStyle/>
          <a:p>
            <a:r>
              <a:rPr lang="en-GB" dirty="0" err="1" smtClean="0"/>
              <a:t>Asignaturas</a:t>
            </a:r>
            <a:r>
              <a:rPr lang="en-GB" dirty="0" smtClean="0"/>
              <a:t/>
            </a:r>
            <a:br>
              <a:rPr lang="en-GB" dirty="0" smtClean="0"/>
            </a:br>
            <a:r>
              <a:rPr lang="en-GB" dirty="0" smtClean="0"/>
              <a:t>(16)</a:t>
            </a:r>
            <a:endParaRPr lang="fr-FR" dirty="0"/>
          </a:p>
        </p:txBody>
      </p:sp>
      <p:sp>
        <p:nvSpPr>
          <p:cNvPr id="7" name="TextBox 6"/>
          <p:cNvSpPr txBox="1"/>
          <p:nvPr/>
        </p:nvSpPr>
        <p:spPr>
          <a:xfrm>
            <a:off x="1547664" y="3861048"/>
            <a:ext cx="1296144" cy="646331"/>
          </a:xfrm>
          <a:prstGeom prst="rect">
            <a:avLst/>
          </a:prstGeom>
          <a:noFill/>
        </p:spPr>
        <p:txBody>
          <a:bodyPr wrap="square" rtlCol="0">
            <a:spAutoFit/>
          </a:bodyPr>
          <a:lstStyle/>
          <a:p>
            <a:r>
              <a:rPr lang="en-GB" dirty="0" err="1" smtClean="0"/>
              <a:t>Opiniones</a:t>
            </a:r>
            <a:r>
              <a:rPr lang="en-GB" dirty="0" smtClean="0"/>
              <a:t/>
            </a:r>
            <a:br>
              <a:rPr lang="en-GB" dirty="0" smtClean="0"/>
            </a:br>
            <a:r>
              <a:rPr lang="en-GB" dirty="0" smtClean="0"/>
              <a:t>(11)</a:t>
            </a:r>
            <a:endParaRPr lang="fr-FR" dirty="0"/>
          </a:p>
        </p:txBody>
      </p:sp>
    </p:spTree>
    <p:extLst>
      <p:ext uri="{BB962C8B-B14F-4D97-AF65-F5344CB8AC3E}">
        <p14:creationId xmlns:p14="http://schemas.microsoft.com/office/powerpoint/2010/main" val="25569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7409746"/>
              </p:ext>
            </p:extLst>
          </p:nvPr>
        </p:nvGraphicFramePr>
        <p:xfrm>
          <a:off x="179512"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Me </a:t>
                      </a:r>
                      <a:r>
                        <a:rPr lang="en-GB" sz="1800" dirty="0" err="1" smtClean="0"/>
                        <a:t>gusta</a:t>
                      </a:r>
                      <a:r>
                        <a:rPr lang="en-GB" sz="1800" baseline="0" dirty="0" smtClean="0"/>
                        <a:t> </a:t>
                      </a:r>
                      <a:r>
                        <a:rPr lang="en-GB" sz="1800" baseline="0" dirty="0" err="1" smtClean="0"/>
                        <a:t>porque</a:t>
                      </a:r>
                      <a:r>
                        <a:rPr lang="en-GB" sz="1800" baseline="0" dirty="0" smtClean="0"/>
                        <a:t> el </a:t>
                      </a:r>
                      <a:r>
                        <a:rPr lang="en-GB" sz="1800" baseline="0" dirty="0" err="1" smtClean="0"/>
                        <a:t>profesor</a:t>
                      </a:r>
                      <a:r>
                        <a:rPr lang="en-GB" sz="1800" baseline="0" dirty="0" smtClean="0"/>
                        <a:t> me </a:t>
                      </a:r>
                      <a:r>
                        <a:rPr lang="en-GB" sz="1800" baseline="0" dirty="0" err="1" smtClean="0"/>
                        <a:t>hace</a:t>
                      </a:r>
                      <a:r>
                        <a:rPr lang="en-GB" sz="1800" baseline="0" dirty="0" smtClean="0"/>
                        <a:t> </a:t>
                      </a:r>
                      <a:r>
                        <a:rPr lang="en-GB" sz="1800" baseline="0" dirty="0" err="1" smtClean="0"/>
                        <a:t>reír</a:t>
                      </a:r>
                      <a:r>
                        <a:rPr lang="en-GB" sz="1800" baseline="0" dirty="0" smtClean="0"/>
                        <a:t>.</a:t>
                      </a:r>
                    </a:p>
                  </a:txBody>
                  <a:tcPr/>
                </a:tc>
              </a:tr>
              <a:tr h="370840">
                <a:tc>
                  <a:txBody>
                    <a:bodyPr/>
                    <a:lstStyle/>
                    <a:p>
                      <a:endParaRPr lang="en-GB" sz="1800" dirty="0" smtClean="0"/>
                    </a:p>
                    <a:p>
                      <a:endParaRPr lang="en-GB" sz="1800" dirty="0" smtClean="0"/>
                    </a:p>
                    <a:p>
                      <a:endParaRPr lang="fr-FR" sz="18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5043946"/>
              </p:ext>
            </p:extLst>
          </p:nvPr>
        </p:nvGraphicFramePr>
        <p:xfrm>
          <a:off x="2411760"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err="1" smtClean="0"/>
                        <a:t>Es</a:t>
                      </a:r>
                      <a:r>
                        <a:rPr lang="en-GB" sz="1800" dirty="0" smtClean="0"/>
                        <a:t> (son) mi</a:t>
                      </a:r>
                      <a:r>
                        <a:rPr lang="en-GB" sz="1800" baseline="0" dirty="0" smtClean="0"/>
                        <a:t> </a:t>
                      </a:r>
                      <a:r>
                        <a:rPr lang="en-GB" sz="1800" baseline="0" dirty="0" err="1" smtClean="0"/>
                        <a:t>asignatura</a:t>
                      </a:r>
                      <a:r>
                        <a:rPr lang="en-GB" sz="1800" baseline="0" dirty="0" smtClean="0"/>
                        <a:t> </a:t>
                      </a:r>
                      <a:r>
                        <a:rPr lang="en-GB" sz="1800" baseline="0" dirty="0" err="1" smtClean="0"/>
                        <a:t>favorita</a:t>
                      </a:r>
                      <a:r>
                        <a:rPr lang="en-GB" sz="1800" baseline="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65898461"/>
              </p:ext>
            </p:extLst>
          </p:nvPr>
        </p:nvGraphicFramePr>
        <p:xfrm>
          <a:off x="4644008"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Lo (la/los/</a:t>
                      </a:r>
                      <a:r>
                        <a:rPr lang="en-GB" sz="1800" dirty="0" err="1" smtClean="0"/>
                        <a:t>las</a:t>
                      </a:r>
                      <a:r>
                        <a:rPr lang="en-GB" sz="1800" dirty="0" smtClean="0"/>
                        <a:t>) </a:t>
                      </a:r>
                      <a:r>
                        <a:rPr lang="en-GB" sz="1800" dirty="0" err="1" smtClean="0"/>
                        <a:t>estudiaba</a:t>
                      </a:r>
                      <a:r>
                        <a:rPr lang="en-GB" sz="1800" dirty="0" smtClean="0"/>
                        <a:t> antes </a:t>
                      </a:r>
                      <a:r>
                        <a:rPr lang="en-GB" sz="1800" dirty="0" err="1" smtClean="0"/>
                        <a:t>pero</a:t>
                      </a:r>
                      <a:r>
                        <a:rPr lang="en-GB" sz="1800" dirty="0" smtClean="0"/>
                        <a:t> </a:t>
                      </a:r>
                      <a:r>
                        <a:rPr lang="en-GB" sz="1800" dirty="0" err="1" smtClean="0"/>
                        <a:t>ahora</a:t>
                      </a:r>
                      <a:r>
                        <a:rPr lang="en-GB" sz="1800" dirty="0" smtClean="0"/>
                        <a:t> no.</a:t>
                      </a:r>
                      <a:endParaRPr lang="fr-FR" sz="1800" dirty="0"/>
                    </a:p>
                  </a:txBody>
                  <a:tcPr/>
                </a:tc>
              </a:tr>
              <a:tr h="370840">
                <a:tc>
                  <a:txBody>
                    <a:bodyPr/>
                    <a:lstStyle/>
                    <a:p>
                      <a:endParaRPr lang="en-GB" sz="1800" dirty="0" smtClean="0"/>
                    </a:p>
                    <a:p>
                      <a:endParaRPr lang="en-GB" sz="1800" dirty="0" smtClean="0"/>
                    </a:p>
                    <a:p>
                      <a:endParaRPr lang="en-GB" sz="1800"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43342791"/>
              </p:ext>
            </p:extLst>
          </p:nvPr>
        </p:nvGraphicFramePr>
        <p:xfrm>
          <a:off x="6876256" y="332656"/>
          <a:ext cx="2088232" cy="182880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Me </a:t>
                      </a:r>
                      <a:r>
                        <a:rPr lang="en-GB" sz="1800" dirty="0" err="1" smtClean="0"/>
                        <a:t>gusta</a:t>
                      </a:r>
                      <a:r>
                        <a:rPr lang="en-GB" sz="1800" dirty="0" smtClean="0"/>
                        <a:t> mucho </a:t>
                      </a:r>
                      <a:r>
                        <a:rPr lang="en-GB" sz="1800" dirty="0" err="1" smtClean="0"/>
                        <a:t>porque</a:t>
                      </a:r>
                      <a:r>
                        <a:rPr lang="en-GB" sz="1800" dirty="0" smtClean="0"/>
                        <a:t> </a:t>
                      </a:r>
                      <a:r>
                        <a:rPr lang="en-GB" sz="1800" dirty="0" err="1" smtClean="0"/>
                        <a:t>es</a:t>
                      </a:r>
                      <a:r>
                        <a:rPr lang="en-GB" sz="1800" baseline="0" dirty="0" smtClean="0"/>
                        <a:t> (son) </a:t>
                      </a:r>
                      <a:r>
                        <a:rPr lang="en-GB" sz="1800" baseline="0" dirty="0" err="1" smtClean="0"/>
                        <a:t>muy</a:t>
                      </a:r>
                      <a:r>
                        <a:rPr lang="en-GB" sz="1800" baseline="0" dirty="0" smtClean="0"/>
                        <a:t> </a:t>
                      </a:r>
                      <a:r>
                        <a:rPr lang="en-GB" sz="1800" baseline="0" dirty="0" err="1" smtClean="0"/>
                        <a:t>práctico</a:t>
                      </a:r>
                      <a:r>
                        <a:rPr lang="en-GB" sz="1800" baseline="0" dirty="0" smtClean="0"/>
                        <a:t>/a(</a:t>
                      </a:r>
                      <a:r>
                        <a:rPr lang="en-GB" sz="1800" baseline="0" dirty="0" err="1" smtClean="0"/>
                        <a:t>os</a:t>
                      </a:r>
                      <a:r>
                        <a:rPr lang="en-GB" sz="1800" baseline="0" dirty="0" smtClean="0"/>
                        <a:t>/as)</a:t>
                      </a:r>
                      <a:endParaRPr lang="fr-FR" sz="1800" dirty="0"/>
                    </a:p>
                  </a:txBody>
                  <a:tcPr/>
                </a:tc>
              </a:tr>
              <a:tr h="301352">
                <a:tc>
                  <a:txBody>
                    <a:bodyPr/>
                    <a:lstStyle/>
                    <a:p>
                      <a:endParaRPr lang="en-GB" sz="1800" dirty="0" smtClean="0"/>
                    </a:p>
                    <a:p>
                      <a:endParaRPr lang="fr-FR" sz="18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7699778"/>
              </p:ext>
            </p:extLst>
          </p:nvPr>
        </p:nvGraphicFramePr>
        <p:xfrm>
          <a:off x="179512"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Me </a:t>
                      </a:r>
                      <a:r>
                        <a:rPr lang="en-GB" sz="1800" dirty="0" err="1" smtClean="0"/>
                        <a:t>gusta</a:t>
                      </a:r>
                      <a:r>
                        <a:rPr lang="en-GB" sz="1800" baseline="0" dirty="0" smtClean="0"/>
                        <a:t> </a:t>
                      </a:r>
                      <a:r>
                        <a:rPr lang="en-GB" sz="1800" baseline="0" dirty="0" err="1" smtClean="0"/>
                        <a:t>porque</a:t>
                      </a:r>
                      <a:r>
                        <a:rPr lang="en-GB" sz="1800" baseline="0" dirty="0" smtClean="0"/>
                        <a:t> </a:t>
                      </a:r>
                      <a:r>
                        <a:rPr lang="en-GB" sz="1800" baseline="0" dirty="0" err="1" smtClean="0"/>
                        <a:t>es</a:t>
                      </a:r>
                      <a:r>
                        <a:rPr lang="en-GB" sz="1800" baseline="0" dirty="0" smtClean="0"/>
                        <a:t> (son) </a:t>
                      </a:r>
                      <a:r>
                        <a:rPr lang="en-GB" sz="1800" baseline="0" dirty="0" err="1" smtClean="0"/>
                        <a:t>interesantes</a:t>
                      </a:r>
                      <a:r>
                        <a:rPr lang="en-GB" sz="1800" baseline="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3270321"/>
              </p:ext>
            </p:extLst>
          </p:nvPr>
        </p:nvGraphicFramePr>
        <p:xfrm>
          <a:off x="2411760"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Me </a:t>
                      </a:r>
                      <a:r>
                        <a:rPr lang="en-GB" sz="1800" dirty="0" err="1" smtClean="0"/>
                        <a:t>gusta</a:t>
                      </a:r>
                      <a:r>
                        <a:rPr lang="en-GB" sz="1800" dirty="0" smtClean="0"/>
                        <a:t> </a:t>
                      </a:r>
                      <a:r>
                        <a:rPr lang="en-GB" sz="1800" dirty="0" err="1" smtClean="0"/>
                        <a:t>porque</a:t>
                      </a:r>
                      <a:r>
                        <a:rPr lang="en-GB" sz="1800" dirty="0" smtClean="0"/>
                        <a:t> </a:t>
                      </a:r>
                      <a:r>
                        <a:rPr lang="en-GB" sz="1800" dirty="0" err="1" smtClean="0"/>
                        <a:t>es</a:t>
                      </a:r>
                      <a:r>
                        <a:rPr lang="en-GB" sz="1800" dirty="0" smtClean="0"/>
                        <a:t>(son) </a:t>
                      </a:r>
                      <a:r>
                        <a:rPr lang="en-GB" sz="1800" dirty="0" err="1" smtClean="0"/>
                        <a:t>útil</a:t>
                      </a:r>
                      <a:r>
                        <a:rPr lang="en-GB" sz="1800" dirty="0" smtClean="0"/>
                        <a:t>(</a:t>
                      </a:r>
                      <a:r>
                        <a:rPr lang="en-GB" sz="1800" dirty="0" err="1" smtClean="0"/>
                        <a:t>es</a:t>
                      </a:r>
                      <a:r>
                        <a:rPr lang="en-GB" sz="1800" dirty="0" smtClean="0"/>
                        <a:t>) e </a:t>
                      </a:r>
                      <a:r>
                        <a:rPr lang="en-GB" sz="1800" dirty="0" err="1" smtClean="0"/>
                        <a:t>importante</a:t>
                      </a:r>
                      <a:r>
                        <a:rPr lang="en-GB" sz="1800" dirty="0" smtClean="0"/>
                        <a:t>(s) </a:t>
                      </a:r>
                      <a:r>
                        <a:rPr lang="en-GB" sz="1800" dirty="0" err="1" smtClean="0"/>
                        <a:t>para</a:t>
                      </a:r>
                      <a:r>
                        <a:rPr lang="en-GB" sz="1800" dirty="0" smtClean="0"/>
                        <a:t> mi </a:t>
                      </a:r>
                      <a:r>
                        <a:rPr lang="en-GB" sz="1800" dirty="0" err="1" smtClean="0"/>
                        <a:t>futuro</a:t>
                      </a:r>
                      <a:r>
                        <a:rPr lang="en-GB" sz="1800" dirty="0" smtClean="0"/>
                        <a:t>.</a:t>
                      </a:r>
                      <a:endParaRPr lang="fr-FR" sz="1800" dirty="0"/>
                    </a:p>
                  </a:txBody>
                  <a:tcPr/>
                </a:tc>
              </a:tr>
              <a:tr h="370840">
                <a:tc>
                  <a:txBody>
                    <a:bodyPr/>
                    <a:lstStyle/>
                    <a:p>
                      <a:endParaRPr lang="en-GB" sz="1800" dirty="0" smtClean="0"/>
                    </a:p>
                    <a:p>
                      <a:endParaRPr lang="en-GB" sz="1800" dirty="0" smtClean="0"/>
                    </a:p>
                    <a:p>
                      <a:endParaRPr lang="fr-FR" sz="18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49532590"/>
              </p:ext>
            </p:extLst>
          </p:nvPr>
        </p:nvGraphicFramePr>
        <p:xfrm>
          <a:off x="4644008"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err="1" smtClean="0"/>
                        <a:t>Nunca</a:t>
                      </a:r>
                      <a:r>
                        <a:rPr lang="en-GB" sz="1800" dirty="0" smtClean="0"/>
                        <a:t> lo (la/los/</a:t>
                      </a:r>
                      <a:r>
                        <a:rPr lang="en-GB" sz="1800" dirty="0" err="1" smtClean="0"/>
                        <a:t>las</a:t>
                      </a:r>
                      <a:r>
                        <a:rPr lang="en-GB" sz="1800" dirty="0" smtClean="0"/>
                        <a:t>)</a:t>
                      </a:r>
                      <a:r>
                        <a:rPr lang="en-GB" sz="1800" baseline="0" dirty="0" smtClean="0"/>
                        <a:t> he </a:t>
                      </a:r>
                      <a:r>
                        <a:rPr lang="en-GB" sz="1800" baseline="0" dirty="0" err="1" smtClean="0"/>
                        <a:t>estudiado</a:t>
                      </a:r>
                      <a:r>
                        <a:rPr lang="en-GB" sz="1800" baseline="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64684620"/>
              </p:ext>
            </p:extLst>
          </p:nvPr>
        </p:nvGraphicFramePr>
        <p:xfrm>
          <a:off x="6876256" y="2287776"/>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Me </a:t>
                      </a:r>
                      <a:r>
                        <a:rPr lang="en-GB" sz="1800" dirty="0" err="1" smtClean="0"/>
                        <a:t>gusta</a:t>
                      </a:r>
                      <a:r>
                        <a:rPr lang="en-GB" sz="1800" dirty="0" smtClean="0"/>
                        <a:t> </a:t>
                      </a:r>
                      <a:r>
                        <a:rPr lang="en-GB" sz="1800" dirty="0" err="1" smtClean="0"/>
                        <a:t>porque</a:t>
                      </a:r>
                      <a:r>
                        <a:rPr lang="en-GB" sz="1800" dirty="0" smtClean="0"/>
                        <a:t> </a:t>
                      </a:r>
                      <a:r>
                        <a:rPr lang="en-GB" sz="1800" dirty="0" err="1" smtClean="0"/>
                        <a:t>es</a:t>
                      </a:r>
                      <a:r>
                        <a:rPr lang="en-GB" sz="1800" dirty="0" smtClean="0"/>
                        <a:t> </a:t>
                      </a:r>
                      <a:r>
                        <a:rPr lang="en-GB" sz="1800" dirty="0" err="1" smtClean="0"/>
                        <a:t>fácil</a:t>
                      </a:r>
                      <a:r>
                        <a:rPr lang="en-GB" sz="1800" dirty="0" smtClean="0"/>
                        <a:t> </a:t>
                      </a:r>
                      <a:r>
                        <a:rPr lang="en-GB" sz="1800" dirty="0" err="1" smtClean="0"/>
                        <a:t>sacar</a:t>
                      </a:r>
                      <a:r>
                        <a:rPr lang="en-GB" sz="1800" dirty="0" smtClean="0"/>
                        <a:t> </a:t>
                      </a:r>
                      <a:r>
                        <a:rPr lang="en-GB" sz="1800" dirty="0" err="1" smtClean="0"/>
                        <a:t>buenas</a:t>
                      </a:r>
                      <a:r>
                        <a:rPr lang="en-GB" sz="1800" dirty="0" smtClean="0"/>
                        <a:t> </a:t>
                      </a:r>
                      <a:r>
                        <a:rPr lang="en-GB" sz="1800" dirty="0" err="1" smtClean="0"/>
                        <a:t>notas</a:t>
                      </a:r>
                      <a:r>
                        <a:rPr lang="en-GB" sz="1800" dirty="0" smtClean="0"/>
                        <a:t>.</a:t>
                      </a:r>
                      <a:endParaRPr lang="fr-FR" sz="1800" dirty="0"/>
                    </a:p>
                  </a:txBody>
                  <a:tcPr/>
                </a:tc>
              </a:tr>
              <a:tr h="301352">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3474288"/>
              </p:ext>
            </p:extLst>
          </p:nvPr>
        </p:nvGraphicFramePr>
        <p:xfrm>
          <a:off x="179512"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No me </a:t>
                      </a:r>
                      <a:r>
                        <a:rPr lang="en-GB" sz="1800" dirty="0" err="1" smtClean="0"/>
                        <a:t>gusta</a:t>
                      </a:r>
                      <a:r>
                        <a:rPr lang="en-GB" sz="1800" dirty="0" smtClean="0"/>
                        <a:t> </a:t>
                      </a:r>
                      <a:r>
                        <a:rPr lang="en-GB" sz="1800" dirty="0" err="1" smtClean="0"/>
                        <a:t>porque</a:t>
                      </a:r>
                      <a:r>
                        <a:rPr lang="en-GB" sz="1800" dirty="0" smtClean="0"/>
                        <a:t> el </a:t>
                      </a:r>
                      <a:r>
                        <a:rPr lang="en-GB" sz="1800" dirty="0" err="1" smtClean="0"/>
                        <a:t>profesor</a:t>
                      </a:r>
                      <a:r>
                        <a:rPr lang="en-GB" sz="1800" dirty="0" smtClean="0"/>
                        <a:t> </a:t>
                      </a:r>
                      <a:r>
                        <a:rPr lang="en-GB" sz="1800" dirty="0" err="1" smtClean="0"/>
                        <a:t>es</a:t>
                      </a:r>
                      <a:r>
                        <a:rPr lang="en-GB" sz="1800" dirty="0" smtClean="0"/>
                        <a:t> </a:t>
                      </a:r>
                      <a:r>
                        <a:rPr lang="en-GB" sz="1800" dirty="0" err="1" smtClean="0"/>
                        <a:t>estricto</a:t>
                      </a:r>
                      <a:r>
                        <a:rPr lang="en-GB" sz="1800" dirty="0" smtClean="0"/>
                        <a:t> y me da </a:t>
                      </a:r>
                      <a:r>
                        <a:rPr lang="en-GB" sz="1800" dirty="0" err="1" smtClean="0"/>
                        <a:t>miedo</a:t>
                      </a:r>
                      <a:r>
                        <a:rPr lang="en-GB" sz="180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59625330"/>
              </p:ext>
            </p:extLst>
          </p:nvPr>
        </p:nvGraphicFramePr>
        <p:xfrm>
          <a:off x="2411760"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No me </a:t>
                      </a:r>
                      <a:r>
                        <a:rPr lang="en-GB" sz="1800" dirty="0" err="1" smtClean="0"/>
                        <a:t>gusta</a:t>
                      </a:r>
                      <a:r>
                        <a:rPr lang="en-GB" sz="1800" dirty="0" smtClean="0"/>
                        <a:t> </a:t>
                      </a:r>
                      <a:r>
                        <a:rPr lang="en-GB" sz="1800" dirty="0" err="1" smtClean="0"/>
                        <a:t>porque</a:t>
                      </a:r>
                      <a:r>
                        <a:rPr lang="en-GB" sz="1800" dirty="0" smtClean="0"/>
                        <a:t> el </a:t>
                      </a:r>
                      <a:r>
                        <a:rPr lang="en-GB" sz="1800" dirty="0" err="1" smtClean="0"/>
                        <a:t>profesor</a:t>
                      </a:r>
                      <a:r>
                        <a:rPr lang="en-GB" sz="1800" dirty="0" smtClean="0"/>
                        <a:t> me da </a:t>
                      </a:r>
                      <a:r>
                        <a:rPr lang="en-GB" sz="1800" dirty="0" err="1" smtClean="0"/>
                        <a:t>muchos</a:t>
                      </a:r>
                      <a:r>
                        <a:rPr lang="en-GB" sz="1800" dirty="0" smtClean="0"/>
                        <a:t> </a:t>
                      </a:r>
                      <a:r>
                        <a:rPr lang="en-GB" sz="1800" dirty="0" err="1" smtClean="0"/>
                        <a:t>deberes</a:t>
                      </a:r>
                      <a:r>
                        <a:rPr lang="en-GB" sz="180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03681382"/>
              </p:ext>
            </p:extLst>
          </p:nvPr>
        </p:nvGraphicFramePr>
        <p:xfrm>
          <a:off x="4644008"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No me </a:t>
                      </a:r>
                      <a:r>
                        <a:rPr lang="en-GB" sz="1800" dirty="0" err="1" smtClean="0"/>
                        <a:t>gusta</a:t>
                      </a:r>
                      <a:r>
                        <a:rPr lang="en-GB" sz="1800" dirty="0" smtClean="0"/>
                        <a:t> </a:t>
                      </a:r>
                      <a:r>
                        <a:rPr lang="en-GB" sz="1800" dirty="0" err="1" smtClean="0"/>
                        <a:t>porque</a:t>
                      </a:r>
                      <a:r>
                        <a:rPr lang="en-GB" sz="1800" dirty="0" smtClean="0"/>
                        <a:t> </a:t>
                      </a:r>
                      <a:r>
                        <a:rPr lang="en-GB" sz="1800" dirty="0" err="1" smtClean="0"/>
                        <a:t>es</a:t>
                      </a:r>
                      <a:r>
                        <a:rPr lang="en-GB" sz="1800" dirty="0" smtClean="0"/>
                        <a:t> (son) </a:t>
                      </a:r>
                      <a:r>
                        <a:rPr lang="en-GB" sz="1800" dirty="0" err="1" smtClean="0"/>
                        <a:t>difícil</a:t>
                      </a:r>
                      <a:r>
                        <a:rPr lang="en-GB" sz="1800" dirty="0" smtClean="0"/>
                        <a:t>(</a:t>
                      </a:r>
                      <a:r>
                        <a:rPr lang="en-GB" sz="1800" dirty="0" err="1" smtClean="0"/>
                        <a:t>es</a:t>
                      </a:r>
                      <a:r>
                        <a:rPr lang="en-GB" sz="1800" dirty="0" smtClean="0"/>
                        <a:t>)</a:t>
                      </a:r>
                      <a:r>
                        <a:rPr lang="en-GB" sz="1800" baseline="0" dirty="0" smtClean="0"/>
                        <a:t>.</a:t>
                      </a:r>
                      <a:endParaRPr lang="fr-FR" sz="1800" dirty="0"/>
                    </a:p>
                  </a:txBody>
                  <a:tcPr/>
                </a:tc>
              </a:tr>
              <a:tr h="370840">
                <a:tc>
                  <a:txBody>
                    <a:bodyPr/>
                    <a:lstStyle/>
                    <a:p>
                      <a:endParaRPr lang="en-GB" sz="1800" dirty="0" smtClean="0"/>
                    </a:p>
                    <a:p>
                      <a:endParaRPr lang="en-GB" sz="1800" dirty="0" smtClean="0"/>
                    </a:p>
                    <a:p>
                      <a:endParaRPr lang="en-GB" sz="1800" dirty="0" smtClean="0"/>
                    </a:p>
                    <a:p>
                      <a:endParaRPr lang="en-GB" sz="1800" dirty="0" smtClean="0"/>
                    </a:p>
                    <a:p>
                      <a:endParaRPr lang="fr-FR" sz="18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00772000"/>
              </p:ext>
            </p:extLst>
          </p:nvPr>
        </p:nvGraphicFramePr>
        <p:xfrm>
          <a:off x="6876256" y="4566240"/>
          <a:ext cx="2088232" cy="2103120"/>
        </p:xfrm>
        <a:graphic>
          <a:graphicData uri="http://schemas.openxmlformats.org/drawingml/2006/table">
            <a:tbl>
              <a:tblPr firstRow="1" bandRow="1">
                <a:tableStyleId>{5940675A-B579-460E-94D1-54222C63F5DA}</a:tableStyleId>
              </a:tblPr>
              <a:tblGrid>
                <a:gridCol w="2088232"/>
              </a:tblGrid>
              <a:tr h="370840">
                <a:tc>
                  <a:txBody>
                    <a:bodyPr/>
                    <a:lstStyle/>
                    <a:p>
                      <a:r>
                        <a:rPr lang="en-GB" sz="1800" dirty="0" smtClean="0"/>
                        <a:t>No me </a:t>
                      </a:r>
                      <a:r>
                        <a:rPr lang="en-GB" sz="1800" dirty="0" err="1" smtClean="0"/>
                        <a:t>gusta</a:t>
                      </a:r>
                      <a:r>
                        <a:rPr lang="en-GB" sz="1800" dirty="0" smtClean="0"/>
                        <a:t> </a:t>
                      </a:r>
                      <a:r>
                        <a:rPr lang="en-GB" sz="1800" dirty="0" err="1" smtClean="0"/>
                        <a:t>porque</a:t>
                      </a:r>
                      <a:r>
                        <a:rPr lang="en-GB" sz="1800" dirty="0" smtClean="0"/>
                        <a:t> soy </a:t>
                      </a:r>
                      <a:r>
                        <a:rPr lang="en-GB" sz="1800" dirty="0" err="1" smtClean="0"/>
                        <a:t>flojo</a:t>
                      </a:r>
                      <a:r>
                        <a:rPr lang="en-GB" sz="1800" dirty="0" smtClean="0"/>
                        <a:t>(a) en </a:t>
                      </a:r>
                      <a:r>
                        <a:rPr lang="en-GB" sz="1800" dirty="0" err="1" smtClean="0"/>
                        <a:t>esta</a:t>
                      </a:r>
                      <a:r>
                        <a:rPr lang="en-GB" sz="1800" dirty="0" smtClean="0"/>
                        <a:t> </a:t>
                      </a:r>
                      <a:r>
                        <a:rPr lang="en-GB" sz="1800" dirty="0" err="1" smtClean="0"/>
                        <a:t>asignatura</a:t>
                      </a:r>
                      <a:r>
                        <a:rPr lang="en-GB" sz="1800" dirty="0" smtClean="0"/>
                        <a:t>.</a:t>
                      </a:r>
                      <a:endParaRPr lang="fr-FR" sz="1800" dirty="0"/>
                    </a:p>
                  </a:txBody>
                  <a:tcPr/>
                </a:tc>
              </a:tr>
              <a:tr h="301352">
                <a:tc>
                  <a:txBody>
                    <a:bodyPr/>
                    <a:lstStyle/>
                    <a:p>
                      <a:endParaRPr lang="en-GB" sz="1800" dirty="0" smtClean="0"/>
                    </a:p>
                    <a:p>
                      <a:endParaRPr lang="en-GB" sz="1800" dirty="0" smtClean="0"/>
                    </a:p>
                    <a:p>
                      <a:endParaRPr lang="en-GB" sz="1800" dirty="0" smtClean="0"/>
                    </a:p>
                    <a:p>
                      <a:endParaRPr lang="fr-FR" sz="1800" dirty="0"/>
                    </a:p>
                  </a:txBody>
                  <a:tcPr/>
                </a:tc>
              </a:tr>
            </a:tbl>
          </a:graphicData>
        </a:graphic>
      </p:graphicFrame>
    </p:spTree>
    <p:extLst>
      <p:ext uri="{BB962C8B-B14F-4D97-AF65-F5344CB8AC3E}">
        <p14:creationId xmlns:p14="http://schemas.microsoft.com/office/powerpoint/2010/main" val="14536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65" t="19531" r="1855" b="21875"/>
          <a:stretch>
            <a:fillRect/>
          </a:stretch>
        </p:blipFill>
        <p:spPr bwMode="auto">
          <a:xfrm>
            <a:off x="251520" y="1052736"/>
            <a:ext cx="8636178" cy="39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p:cNvSpPr txBox="1">
            <a:spLocks noChangeArrowheads="1"/>
          </p:cNvSpPr>
          <p:nvPr/>
        </p:nvSpPr>
        <p:spPr bwMode="auto">
          <a:xfrm>
            <a:off x="7059590" y="6370638"/>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a:latin typeface="Calibri" pitchFamily="34" charset="0"/>
                <a:hlinkClick r:id="rId4"/>
              </a:rPr>
              <a:t>www.wordle.net</a:t>
            </a:r>
            <a:r>
              <a:rPr lang="en-GB" dirty="0">
                <a:latin typeface="Calibri" pitchFamily="34" charset="0"/>
              </a:rPr>
              <a:t> </a:t>
            </a:r>
            <a:endParaRPr lang="en-US" dirty="0">
              <a:latin typeface="Calibri" pitchFamily="34" charset="0"/>
            </a:endParaRPr>
          </a:p>
        </p:txBody>
      </p:sp>
    </p:spTree>
    <p:extLst>
      <p:ext uri="{BB962C8B-B14F-4D97-AF65-F5344CB8AC3E}">
        <p14:creationId xmlns:p14="http://schemas.microsoft.com/office/powerpoint/2010/main" val="21675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62880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04864"/>
            <a:ext cx="504056" cy="504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780928"/>
            <a:ext cx="504056" cy="5040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429000"/>
            <a:ext cx="504056" cy="504056"/>
          </a:xfrm>
          <a:prstGeom prst="rect">
            <a:avLst/>
          </a:prstGeom>
        </p:spPr>
      </p:pic>
    </p:spTree>
    <p:extLst>
      <p:ext uri="{BB962C8B-B14F-4D97-AF65-F5344CB8AC3E}">
        <p14:creationId xmlns:p14="http://schemas.microsoft.com/office/powerpoint/2010/main" val="41733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en-US">
              <a:latin typeface="Calibri" pitchFamily="34" charset="0"/>
            </a:endParaRPr>
          </a:p>
        </p:txBody>
      </p:sp>
      <p:pic>
        <p:nvPicPr>
          <p:cNvPr id="46083" name="Picture 2" descr="C:\Documents and Settings\Administrator\Local Settings\Temporary Internet Files\Content.IE5\HIOXUBAN\MC9002865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2500313"/>
            <a:ext cx="18002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Line 9"/>
          <p:cNvSpPr>
            <a:spLocks noChangeShapeType="1"/>
          </p:cNvSpPr>
          <p:nvPr/>
        </p:nvSpPr>
        <p:spPr bwMode="auto">
          <a:xfrm flipV="1">
            <a:off x="4859338" y="1557338"/>
            <a:ext cx="122555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85" name="Text Box 46"/>
          <p:cNvSpPr txBox="1">
            <a:spLocks noChangeArrowheads="1"/>
          </p:cNvSpPr>
          <p:nvPr/>
        </p:nvSpPr>
        <p:spPr bwMode="auto">
          <a:xfrm rot="-1982134">
            <a:off x="4572000" y="14065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fui(mos)</a:t>
            </a:r>
          </a:p>
        </p:txBody>
      </p:sp>
      <p:sp>
        <p:nvSpPr>
          <p:cNvPr id="46086" name="Text Box 47"/>
          <p:cNvSpPr txBox="1">
            <a:spLocks noChangeArrowheads="1"/>
          </p:cNvSpPr>
          <p:nvPr/>
        </p:nvSpPr>
        <p:spPr bwMode="auto">
          <a:xfrm rot="-1982134">
            <a:off x="5045075" y="189706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viajamos</a:t>
            </a:r>
          </a:p>
        </p:txBody>
      </p:sp>
      <p:sp>
        <p:nvSpPr>
          <p:cNvPr id="46087" name="Text Box 47"/>
          <p:cNvSpPr txBox="1">
            <a:spLocks noChangeArrowheads="1"/>
          </p:cNvSpPr>
          <p:nvPr/>
        </p:nvSpPr>
        <p:spPr bwMode="auto">
          <a:xfrm rot="-1982134">
            <a:off x="5403850" y="21621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hicimos</a:t>
            </a:r>
          </a:p>
        </p:txBody>
      </p:sp>
      <p:sp>
        <p:nvSpPr>
          <p:cNvPr id="46088" name="Line 9"/>
          <p:cNvSpPr>
            <a:spLocks noChangeShapeType="1"/>
          </p:cNvSpPr>
          <p:nvPr/>
        </p:nvSpPr>
        <p:spPr bwMode="auto">
          <a:xfrm>
            <a:off x="5502275" y="4119563"/>
            <a:ext cx="1355725" cy="7381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89" name="Text Box 46"/>
          <p:cNvSpPr txBox="1">
            <a:spLocks noChangeArrowheads="1"/>
          </p:cNvSpPr>
          <p:nvPr/>
        </p:nvSpPr>
        <p:spPr bwMode="auto">
          <a:xfrm rot="1693486">
            <a:off x="5735638" y="401161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iba</a:t>
            </a:r>
          </a:p>
        </p:txBody>
      </p:sp>
      <p:sp>
        <p:nvSpPr>
          <p:cNvPr id="46090" name="Text Box 47"/>
          <p:cNvSpPr txBox="1">
            <a:spLocks noChangeArrowheads="1"/>
          </p:cNvSpPr>
          <p:nvPr/>
        </p:nvSpPr>
        <p:spPr bwMode="auto">
          <a:xfrm rot="1746378">
            <a:off x="5175250" y="4495800"/>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latin typeface="Calibri" pitchFamily="34" charset="0"/>
              </a:rPr>
              <a:t>era</a:t>
            </a:r>
          </a:p>
        </p:txBody>
      </p:sp>
      <p:sp>
        <p:nvSpPr>
          <p:cNvPr id="46091" name="Text Box 47"/>
          <p:cNvSpPr txBox="1">
            <a:spLocks noChangeArrowheads="1"/>
          </p:cNvSpPr>
          <p:nvPr/>
        </p:nvSpPr>
        <p:spPr bwMode="auto">
          <a:xfrm rot="1839143">
            <a:off x="5594350" y="4725988"/>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tenía</a:t>
            </a:r>
          </a:p>
        </p:txBody>
      </p:sp>
      <p:sp>
        <p:nvSpPr>
          <p:cNvPr id="46092" name="Text Box 47"/>
          <p:cNvSpPr txBox="1">
            <a:spLocks noChangeArrowheads="1"/>
          </p:cNvSpPr>
          <p:nvPr/>
        </p:nvSpPr>
        <p:spPr bwMode="auto">
          <a:xfrm rot="1746378">
            <a:off x="5032375" y="47720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había</a:t>
            </a:r>
          </a:p>
        </p:txBody>
      </p:sp>
      <p:sp>
        <p:nvSpPr>
          <p:cNvPr id="46093" name="Line 9"/>
          <p:cNvSpPr>
            <a:spLocks noChangeShapeType="1"/>
          </p:cNvSpPr>
          <p:nvPr/>
        </p:nvSpPr>
        <p:spPr bwMode="auto">
          <a:xfrm flipH="1" flipV="1">
            <a:off x="2643188" y="1785938"/>
            <a:ext cx="10001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4" name="Text Box 46"/>
          <p:cNvSpPr txBox="1">
            <a:spLocks noChangeArrowheads="1"/>
          </p:cNvSpPr>
          <p:nvPr/>
        </p:nvSpPr>
        <p:spPr bwMode="auto">
          <a:xfrm rot="1943417">
            <a:off x="1481138" y="1230313"/>
            <a:ext cx="256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(no)ne gusta(n)</a:t>
            </a:r>
          </a:p>
        </p:txBody>
      </p:sp>
      <p:sp>
        <p:nvSpPr>
          <p:cNvPr id="46095" name="Text Box 46"/>
          <p:cNvSpPr txBox="1">
            <a:spLocks noChangeArrowheads="1"/>
          </p:cNvSpPr>
          <p:nvPr/>
        </p:nvSpPr>
        <p:spPr bwMode="auto">
          <a:xfrm rot="1977434">
            <a:off x="1011238" y="1781175"/>
            <a:ext cx="257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Lo que más me gusta</a:t>
            </a:r>
          </a:p>
        </p:txBody>
      </p:sp>
      <p:sp>
        <p:nvSpPr>
          <p:cNvPr id="46096" name="Text Box 46"/>
          <p:cNvSpPr txBox="1">
            <a:spLocks noChangeArrowheads="1"/>
          </p:cNvSpPr>
          <p:nvPr/>
        </p:nvSpPr>
        <p:spPr bwMode="auto">
          <a:xfrm rot="1977434">
            <a:off x="758825" y="207645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Lo mejor/lo peor</a:t>
            </a:r>
          </a:p>
        </p:txBody>
      </p:sp>
      <p:sp>
        <p:nvSpPr>
          <p:cNvPr id="46097" name="Text Box 46"/>
          <p:cNvSpPr txBox="1">
            <a:spLocks noChangeArrowheads="1"/>
          </p:cNvSpPr>
          <p:nvPr/>
        </p:nvSpPr>
        <p:spPr bwMode="auto">
          <a:xfrm>
            <a:off x="5572125" y="639603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Cuando era más joven…</a:t>
            </a:r>
          </a:p>
        </p:txBody>
      </p:sp>
      <p:sp>
        <p:nvSpPr>
          <p:cNvPr id="46098" name="Text Box 46"/>
          <p:cNvSpPr txBox="1">
            <a:spLocks noChangeArrowheads="1"/>
          </p:cNvSpPr>
          <p:nvPr/>
        </p:nvSpPr>
        <p:spPr bwMode="auto">
          <a:xfrm>
            <a:off x="4857750" y="71438"/>
            <a:ext cx="421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El año pasado…/hace 2 años</a:t>
            </a:r>
          </a:p>
        </p:txBody>
      </p:sp>
      <p:sp>
        <p:nvSpPr>
          <p:cNvPr id="46099" name="Text Box 46"/>
          <p:cNvSpPr txBox="1">
            <a:spLocks noChangeArrowheads="1"/>
          </p:cNvSpPr>
          <p:nvPr/>
        </p:nvSpPr>
        <p:spPr bwMode="auto">
          <a:xfrm>
            <a:off x="0" y="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Opiniones y preferencias</a:t>
            </a:r>
          </a:p>
        </p:txBody>
      </p:sp>
      <p:sp>
        <p:nvSpPr>
          <p:cNvPr id="46100" name="Text Box 46"/>
          <p:cNvSpPr txBox="1">
            <a:spLocks noChangeArrowheads="1"/>
          </p:cNvSpPr>
          <p:nvPr/>
        </p:nvSpPr>
        <p:spPr bwMode="auto">
          <a:xfrm rot="1977434">
            <a:off x="615950" y="245268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Suelo preferir….</a:t>
            </a:r>
          </a:p>
        </p:txBody>
      </p:sp>
      <p:sp>
        <p:nvSpPr>
          <p:cNvPr id="46101" name="Text Box 46"/>
          <p:cNvSpPr txBox="1">
            <a:spLocks noChangeArrowheads="1"/>
          </p:cNvSpPr>
          <p:nvPr/>
        </p:nvSpPr>
        <p:spPr bwMode="auto">
          <a:xfrm rot="2104113">
            <a:off x="1643063" y="1062038"/>
            <a:ext cx="314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Mis vacaciones ideales son..</a:t>
            </a:r>
          </a:p>
        </p:txBody>
      </p:sp>
      <p:sp>
        <p:nvSpPr>
          <p:cNvPr id="46102" name="Text Box 46"/>
          <p:cNvSpPr txBox="1">
            <a:spLocks noChangeArrowheads="1"/>
          </p:cNvSpPr>
          <p:nvPr/>
        </p:nvSpPr>
        <p:spPr bwMode="auto">
          <a:xfrm rot="1977434">
            <a:off x="-103188" y="2668588"/>
            <a:ext cx="335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Siempre me ha interesado…</a:t>
            </a:r>
          </a:p>
        </p:txBody>
      </p:sp>
      <p:sp>
        <p:nvSpPr>
          <p:cNvPr id="46103" name="Line 9"/>
          <p:cNvSpPr>
            <a:spLocks noChangeShapeType="1"/>
          </p:cNvSpPr>
          <p:nvPr/>
        </p:nvSpPr>
        <p:spPr bwMode="auto">
          <a:xfrm flipH="1">
            <a:off x="2500313" y="4286250"/>
            <a:ext cx="1214437"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104" name="Text Box 46"/>
          <p:cNvSpPr txBox="1">
            <a:spLocks noChangeArrowheads="1"/>
          </p:cNvSpPr>
          <p:nvPr/>
        </p:nvSpPr>
        <p:spPr bwMode="auto">
          <a:xfrm rot="-2188840">
            <a:off x="107950" y="499110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Cuando sea mayor, me gustaría</a:t>
            </a:r>
          </a:p>
        </p:txBody>
      </p:sp>
      <p:sp>
        <p:nvSpPr>
          <p:cNvPr id="46105" name="Text Box 46"/>
          <p:cNvSpPr txBox="1">
            <a:spLocks noChangeArrowheads="1"/>
          </p:cNvSpPr>
          <p:nvPr/>
        </p:nvSpPr>
        <p:spPr bwMode="auto">
          <a:xfrm rot="-2188840">
            <a:off x="-211138" y="470535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Todavía no sé qué quiero hacer..</a:t>
            </a:r>
          </a:p>
        </p:txBody>
      </p:sp>
      <p:sp>
        <p:nvSpPr>
          <p:cNvPr id="46106" name="Text Box 46"/>
          <p:cNvSpPr txBox="1">
            <a:spLocks noChangeArrowheads="1"/>
          </p:cNvSpPr>
          <p:nvPr/>
        </p:nvSpPr>
        <p:spPr bwMode="auto">
          <a:xfrm rot="-2309762">
            <a:off x="1003300" y="4805363"/>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A lo mejor, iré a …</a:t>
            </a:r>
          </a:p>
        </p:txBody>
      </p:sp>
      <p:sp>
        <p:nvSpPr>
          <p:cNvPr id="46107" name="Text Box 46"/>
          <p:cNvSpPr txBox="1">
            <a:spLocks noChangeArrowheads="1"/>
          </p:cNvSpPr>
          <p:nvPr/>
        </p:nvSpPr>
        <p:spPr bwMode="auto">
          <a:xfrm rot="-2309762">
            <a:off x="1789113" y="4510088"/>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Voy a…</a:t>
            </a:r>
          </a:p>
        </p:txBody>
      </p:sp>
      <p:sp>
        <p:nvSpPr>
          <p:cNvPr id="46108" name="Text Box 46"/>
          <p:cNvSpPr txBox="1">
            <a:spLocks noChangeArrowheads="1"/>
          </p:cNvSpPr>
          <p:nvPr/>
        </p:nvSpPr>
        <p:spPr bwMode="auto">
          <a:xfrm>
            <a:off x="-214313"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En el futuro………..</a:t>
            </a:r>
          </a:p>
        </p:txBody>
      </p:sp>
    </p:spTree>
    <p:extLst>
      <p:ext uri="{BB962C8B-B14F-4D97-AF65-F5344CB8AC3E}">
        <p14:creationId xmlns:p14="http://schemas.microsoft.com/office/powerpoint/2010/main" val="19108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en-US">
              <a:latin typeface="Calibri" pitchFamily="34" charset="0"/>
            </a:endParaRPr>
          </a:p>
        </p:txBody>
      </p:sp>
      <p:sp>
        <p:nvSpPr>
          <p:cNvPr id="47107" name="Line 9"/>
          <p:cNvSpPr>
            <a:spLocks noChangeShapeType="1"/>
          </p:cNvSpPr>
          <p:nvPr/>
        </p:nvSpPr>
        <p:spPr bwMode="auto">
          <a:xfrm flipV="1">
            <a:off x="4859338" y="1557338"/>
            <a:ext cx="122555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08" name="Text Box 46"/>
          <p:cNvSpPr txBox="1">
            <a:spLocks noChangeArrowheads="1"/>
          </p:cNvSpPr>
          <p:nvPr/>
        </p:nvSpPr>
        <p:spPr bwMode="auto">
          <a:xfrm rot="-1982134">
            <a:off x="4572000" y="14065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fui(mos)</a:t>
            </a:r>
          </a:p>
        </p:txBody>
      </p:sp>
      <p:sp>
        <p:nvSpPr>
          <p:cNvPr id="47109" name="Text Box 47"/>
          <p:cNvSpPr txBox="1">
            <a:spLocks noChangeArrowheads="1"/>
          </p:cNvSpPr>
          <p:nvPr/>
        </p:nvSpPr>
        <p:spPr bwMode="auto">
          <a:xfrm rot="-1982134">
            <a:off x="5045075" y="189706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viajamos</a:t>
            </a:r>
          </a:p>
        </p:txBody>
      </p:sp>
      <p:sp>
        <p:nvSpPr>
          <p:cNvPr id="47110" name="Text Box 47"/>
          <p:cNvSpPr txBox="1">
            <a:spLocks noChangeArrowheads="1"/>
          </p:cNvSpPr>
          <p:nvPr/>
        </p:nvSpPr>
        <p:spPr bwMode="auto">
          <a:xfrm rot="-1982134">
            <a:off x="5403850" y="21621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hicimos</a:t>
            </a:r>
          </a:p>
        </p:txBody>
      </p:sp>
      <p:sp>
        <p:nvSpPr>
          <p:cNvPr id="47111" name="Line 9"/>
          <p:cNvSpPr>
            <a:spLocks noChangeShapeType="1"/>
          </p:cNvSpPr>
          <p:nvPr/>
        </p:nvSpPr>
        <p:spPr bwMode="auto">
          <a:xfrm>
            <a:off x="5502275" y="4119563"/>
            <a:ext cx="1355725" cy="7381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12" name="Text Box 46"/>
          <p:cNvSpPr txBox="1">
            <a:spLocks noChangeArrowheads="1"/>
          </p:cNvSpPr>
          <p:nvPr/>
        </p:nvSpPr>
        <p:spPr bwMode="auto">
          <a:xfrm rot="1693486">
            <a:off x="5735638" y="401161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iba</a:t>
            </a:r>
          </a:p>
        </p:txBody>
      </p:sp>
      <p:sp>
        <p:nvSpPr>
          <p:cNvPr id="47113" name="Text Box 47"/>
          <p:cNvSpPr txBox="1">
            <a:spLocks noChangeArrowheads="1"/>
          </p:cNvSpPr>
          <p:nvPr/>
        </p:nvSpPr>
        <p:spPr bwMode="auto">
          <a:xfrm rot="1746378">
            <a:off x="5175250" y="4495800"/>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latin typeface="Calibri" pitchFamily="34" charset="0"/>
              </a:rPr>
              <a:t>era</a:t>
            </a:r>
          </a:p>
        </p:txBody>
      </p:sp>
      <p:sp>
        <p:nvSpPr>
          <p:cNvPr id="47114" name="Text Box 47"/>
          <p:cNvSpPr txBox="1">
            <a:spLocks noChangeArrowheads="1"/>
          </p:cNvSpPr>
          <p:nvPr/>
        </p:nvSpPr>
        <p:spPr bwMode="auto">
          <a:xfrm rot="1839143">
            <a:off x="5594350" y="4725988"/>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tenía</a:t>
            </a:r>
          </a:p>
        </p:txBody>
      </p:sp>
      <p:sp>
        <p:nvSpPr>
          <p:cNvPr id="47115" name="Text Box 47"/>
          <p:cNvSpPr txBox="1">
            <a:spLocks noChangeArrowheads="1"/>
          </p:cNvSpPr>
          <p:nvPr/>
        </p:nvSpPr>
        <p:spPr bwMode="auto">
          <a:xfrm rot="1746378">
            <a:off x="5032375" y="47720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había</a:t>
            </a:r>
          </a:p>
        </p:txBody>
      </p:sp>
      <p:sp>
        <p:nvSpPr>
          <p:cNvPr id="47116" name="Line 9"/>
          <p:cNvSpPr>
            <a:spLocks noChangeShapeType="1"/>
          </p:cNvSpPr>
          <p:nvPr/>
        </p:nvSpPr>
        <p:spPr bwMode="auto">
          <a:xfrm flipH="1" flipV="1">
            <a:off x="2643188" y="1785938"/>
            <a:ext cx="10001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17" name="Text Box 46"/>
          <p:cNvSpPr txBox="1">
            <a:spLocks noChangeArrowheads="1"/>
          </p:cNvSpPr>
          <p:nvPr/>
        </p:nvSpPr>
        <p:spPr bwMode="auto">
          <a:xfrm rot="1943417">
            <a:off x="1481138" y="1230313"/>
            <a:ext cx="256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latin typeface="Calibri" pitchFamily="34" charset="0"/>
              </a:rPr>
              <a:t>(no)ne gusta(n)</a:t>
            </a:r>
          </a:p>
        </p:txBody>
      </p:sp>
      <p:sp>
        <p:nvSpPr>
          <p:cNvPr id="47118" name="Text Box 46"/>
          <p:cNvSpPr txBox="1">
            <a:spLocks noChangeArrowheads="1"/>
          </p:cNvSpPr>
          <p:nvPr/>
        </p:nvSpPr>
        <p:spPr bwMode="auto">
          <a:xfrm rot="1977434">
            <a:off x="1011238" y="1781175"/>
            <a:ext cx="257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Lo que más me gusta</a:t>
            </a:r>
          </a:p>
        </p:txBody>
      </p:sp>
      <p:sp>
        <p:nvSpPr>
          <p:cNvPr id="47119" name="Text Box 46"/>
          <p:cNvSpPr txBox="1">
            <a:spLocks noChangeArrowheads="1"/>
          </p:cNvSpPr>
          <p:nvPr/>
        </p:nvSpPr>
        <p:spPr bwMode="auto">
          <a:xfrm rot="1977434">
            <a:off x="758825" y="207645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Lo mejor/lo peor</a:t>
            </a:r>
          </a:p>
        </p:txBody>
      </p:sp>
      <p:sp>
        <p:nvSpPr>
          <p:cNvPr id="47120" name="Text Box 46"/>
          <p:cNvSpPr txBox="1">
            <a:spLocks noChangeArrowheads="1"/>
          </p:cNvSpPr>
          <p:nvPr/>
        </p:nvSpPr>
        <p:spPr bwMode="auto">
          <a:xfrm>
            <a:off x="5572125" y="639603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Cuando era más joven…</a:t>
            </a:r>
          </a:p>
        </p:txBody>
      </p:sp>
      <p:sp>
        <p:nvSpPr>
          <p:cNvPr id="47121" name="Text Box 46"/>
          <p:cNvSpPr txBox="1">
            <a:spLocks noChangeArrowheads="1"/>
          </p:cNvSpPr>
          <p:nvPr/>
        </p:nvSpPr>
        <p:spPr bwMode="auto">
          <a:xfrm>
            <a:off x="4857750" y="71438"/>
            <a:ext cx="421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El año pasado…/hace 2 años</a:t>
            </a:r>
          </a:p>
        </p:txBody>
      </p:sp>
      <p:sp>
        <p:nvSpPr>
          <p:cNvPr id="47122" name="Text Box 46"/>
          <p:cNvSpPr txBox="1">
            <a:spLocks noChangeArrowheads="1"/>
          </p:cNvSpPr>
          <p:nvPr/>
        </p:nvSpPr>
        <p:spPr bwMode="auto">
          <a:xfrm>
            <a:off x="0" y="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Opiniones y preferencias</a:t>
            </a:r>
          </a:p>
        </p:txBody>
      </p:sp>
      <p:sp>
        <p:nvSpPr>
          <p:cNvPr id="47123" name="Text Box 46"/>
          <p:cNvSpPr txBox="1">
            <a:spLocks noChangeArrowheads="1"/>
          </p:cNvSpPr>
          <p:nvPr/>
        </p:nvSpPr>
        <p:spPr bwMode="auto">
          <a:xfrm rot="1977434">
            <a:off x="615950" y="245268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Suelo preferir….</a:t>
            </a:r>
          </a:p>
        </p:txBody>
      </p:sp>
      <p:sp>
        <p:nvSpPr>
          <p:cNvPr id="47124" name="Text Box 46"/>
          <p:cNvSpPr txBox="1">
            <a:spLocks noChangeArrowheads="1"/>
          </p:cNvSpPr>
          <p:nvPr/>
        </p:nvSpPr>
        <p:spPr bwMode="auto">
          <a:xfrm rot="2104113">
            <a:off x="1643063" y="1062038"/>
            <a:ext cx="314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Mis vacaciones ideales son..</a:t>
            </a:r>
          </a:p>
        </p:txBody>
      </p:sp>
      <p:sp>
        <p:nvSpPr>
          <p:cNvPr id="47125" name="Text Box 46"/>
          <p:cNvSpPr txBox="1">
            <a:spLocks noChangeArrowheads="1"/>
          </p:cNvSpPr>
          <p:nvPr/>
        </p:nvSpPr>
        <p:spPr bwMode="auto">
          <a:xfrm rot="1977434">
            <a:off x="-103188" y="2668588"/>
            <a:ext cx="335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Siempre me ha interesado…</a:t>
            </a:r>
          </a:p>
        </p:txBody>
      </p:sp>
      <p:sp>
        <p:nvSpPr>
          <p:cNvPr id="47126" name="Line 9"/>
          <p:cNvSpPr>
            <a:spLocks noChangeShapeType="1"/>
          </p:cNvSpPr>
          <p:nvPr/>
        </p:nvSpPr>
        <p:spPr bwMode="auto">
          <a:xfrm flipH="1">
            <a:off x="2500313" y="4286250"/>
            <a:ext cx="1214437"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7" name="Text Box 46"/>
          <p:cNvSpPr txBox="1">
            <a:spLocks noChangeArrowheads="1"/>
          </p:cNvSpPr>
          <p:nvPr/>
        </p:nvSpPr>
        <p:spPr bwMode="auto">
          <a:xfrm rot="-2188840">
            <a:off x="107950" y="499110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Cuando sea mayor, me gustaría</a:t>
            </a:r>
          </a:p>
        </p:txBody>
      </p:sp>
      <p:sp>
        <p:nvSpPr>
          <p:cNvPr id="47128" name="Text Box 46"/>
          <p:cNvSpPr txBox="1">
            <a:spLocks noChangeArrowheads="1"/>
          </p:cNvSpPr>
          <p:nvPr/>
        </p:nvSpPr>
        <p:spPr bwMode="auto">
          <a:xfrm rot="-2188840">
            <a:off x="-211138" y="470535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Todavía no sé qué quiero hacer..</a:t>
            </a:r>
          </a:p>
        </p:txBody>
      </p:sp>
      <p:sp>
        <p:nvSpPr>
          <p:cNvPr id="47129" name="Text Box 46"/>
          <p:cNvSpPr txBox="1">
            <a:spLocks noChangeArrowheads="1"/>
          </p:cNvSpPr>
          <p:nvPr/>
        </p:nvSpPr>
        <p:spPr bwMode="auto">
          <a:xfrm rot="-2309762">
            <a:off x="1003300" y="4805363"/>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A lo mejor, iré a …</a:t>
            </a:r>
          </a:p>
        </p:txBody>
      </p:sp>
      <p:sp>
        <p:nvSpPr>
          <p:cNvPr id="47130" name="Text Box 46"/>
          <p:cNvSpPr txBox="1">
            <a:spLocks noChangeArrowheads="1"/>
          </p:cNvSpPr>
          <p:nvPr/>
        </p:nvSpPr>
        <p:spPr bwMode="auto">
          <a:xfrm rot="-2309762">
            <a:off x="1789113" y="4510088"/>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a:latin typeface="Calibri" pitchFamily="34" charset="0"/>
              </a:rPr>
              <a:t>Voy a…</a:t>
            </a:r>
          </a:p>
        </p:txBody>
      </p:sp>
      <p:sp>
        <p:nvSpPr>
          <p:cNvPr id="47131" name="Text Box 46"/>
          <p:cNvSpPr txBox="1">
            <a:spLocks noChangeArrowheads="1"/>
          </p:cNvSpPr>
          <p:nvPr/>
        </p:nvSpPr>
        <p:spPr bwMode="auto">
          <a:xfrm>
            <a:off x="-214313"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latin typeface="Calibri" pitchFamily="34" charset="0"/>
              </a:rPr>
              <a:t>En el futuro………..</a:t>
            </a:r>
          </a:p>
        </p:txBody>
      </p:sp>
      <p:pic>
        <p:nvPicPr>
          <p:cNvPr id="47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38425"/>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7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latin typeface="Calibri" pitchFamily="34" charset="0"/>
            </a:endParaRPr>
          </a:p>
        </p:txBody>
      </p:sp>
      <p:pic>
        <p:nvPicPr>
          <p:cNvPr id="51203"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26" y="2662949"/>
            <a:ext cx="1503610" cy="14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9"/>
          <p:cNvSpPr>
            <a:spLocks noChangeShapeType="1"/>
          </p:cNvSpPr>
          <p:nvPr/>
        </p:nvSpPr>
        <p:spPr bwMode="auto">
          <a:xfrm flipV="1">
            <a:off x="5357813" y="1643063"/>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5" name="Line 9"/>
          <p:cNvSpPr>
            <a:spLocks noChangeShapeType="1"/>
          </p:cNvSpPr>
          <p:nvPr/>
        </p:nvSpPr>
        <p:spPr bwMode="auto">
          <a:xfrm>
            <a:off x="5357813" y="4143375"/>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6" name="Text Box 46"/>
          <p:cNvSpPr txBox="1">
            <a:spLocks noChangeArrowheads="1"/>
          </p:cNvSpPr>
          <p:nvPr/>
        </p:nvSpPr>
        <p:spPr bwMode="auto">
          <a:xfrm>
            <a:off x="5572125" y="5715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Quand j’étais plus jeune..</a:t>
            </a:r>
          </a:p>
        </p:txBody>
      </p:sp>
      <p:sp>
        <p:nvSpPr>
          <p:cNvPr id="51207" name="Text Box 46"/>
          <p:cNvSpPr txBox="1">
            <a:spLocks noChangeArrowheads="1"/>
          </p:cNvSpPr>
          <p:nvPr/>
        </p:nvSpPr>
        <p:spPr bwMode="auto">
          <a:xfrm>
            <a:off x="5357813" y="-71438"/>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vacances dernières</a:t>
            </a:r>
          </a:p>
        </p:txBody>
      </p:sp>
      <p:sp>
        <p:nvSpPr>
          <p:cNvPr id="51208" name="Line 9"/>
          <p:cNvSpPr>
            <a:spLocks noChangeShapeType="1"/>
          </p:cNvSpPr>
          <p:nvPr/>
        </p:nvSpPr>
        <p:spPr bwMode="auto">
          <a:xfrm flipH="1">
            <a:off x="2571750"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Text Box 46"/>
          <p:cNvSpPr txBox="1">
            <a:spLocks noChangeArrowheads="1"/>
          </p:cNvSpPr>
          <p:nvPr/>
        </p:nvSpPr>
        <p:spPr bwMode="auto">
          <a:xfrm>
            <a:off x="-71438"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L’année prochaine………..</a:t>
            </a:r>
          </a:p>
        </p:txBody>
      </p:sp>
      <p:sp>
        <p:nvSpPr>
          <p:cNvPr id="51210" name="Line 9"/>
          <p:cNvSpPr>
            <a:spLocks noChangeShapeType="1"/>
          </p:cNvSpPr>
          <p:nvPr/>
        </p:nvSpPr>
        <p:spPr bwMode="auto">
          <a:xfrm flipH="1" flipV="1">
            <a:off x="2643188" y="1643063"/>
            <a:ext cx="85725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Text Box 46"/>
          <p:cNvSpPr txBox="1">
            <a:spLocks noChangeArrowheads="1"/>
          </p:cNvSpPr>
          <p:nvPr/>
        </p:nvSpPr>
        <p:spPr bwMode="auto">
          <a:xfrm>
            <a:off x="-928688" y="-71438"/>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préférences</a:t>
            </a:r>
          </a:p>
        </p:txBody>
      </p:sp>
      <p:sp>
        <p:nvSpPr>
          <p:cNvPr id="51212" name="TextBox 35"/>
          <p:cNvSpPr txBox="1">
            <a:spLocks noChangeArrowheads="1"/>
          </p:cNvSpPr>
          <p:nvPr/>
        </p:nvSpPr>
        <p:spPr bwMode="auto">
          <a:xfrm>
            <a:off x="6357938" y="500063"/>
            <a:ext cx="3000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suis allé(e) à  ….</a:t>
            </a:r>
          </a:p>
          <a:p>
            <a:pPr eaLnBrk="1"/>
            <a:r>
              <a:rPr lang="fr-FR">
                <a:latin typeface="Calibri" pitchFamily="34" charset="0"/>
              </a:rPr>
              <a:t>pour…semaines</a:t>
            </a:r>
            <a:endParaRPr lang="en-US">
              <a:latin typeface="Calibri" pitchFamily="34" charset="0"/>
            </a:endParaRPr>
          </a:p>
          <a:p>
            <a:pPr eaLnBrk="1"/>
            <a:r>
              <a:rPr lang="fr-FR">
                <a:latin typeface="Calibri" pitchFamily="34" charset="0"/>
              </a:rPr>
              <a:t>Après être arrivé</a:t>
            </a:r>
            <a:endParaRPr lang="en-US">
              <a:latin typeface="Calibri" pitchFamily="34" charset="0"/>
            </a:endParaRPr>
          </a:p>
          <a:p>
            <a:pPr eaLnBrk="1"/>
            <a:r>
              <a:rPr lang="fr-FR">
                <a:latin typeface="Calibri" pitchFamily="34" charset="0"/>
              </a:rPr>
              <a:t>Avant de partir</a:t>
            </a:r>
            <a:endParaRPr lang="en-US">
              <a:latin typeface="Calibri" pitchFamily="34" charset="0"/>
            </a:endParaRPr>
          </a:p>
          <a:p>
            <a:pPr eaLnBrk="1"/>
            <a:r>
              <a:rPr lang="fr-FR">
                <a:latin typeface="Calibri" pitchFamily="34" charset="0"/>
              </a:rPr>
              <a:t>J’ai joué au golf</a:t>
            </a:r>
            <a:br>
              <a:rPr lang="fr-FR">
                <a:latin typeface="Calibri" pitchFamily="34" charset="0"/>
              </a:rPr>
            </a:br>
            <a:r>
              <a:rPr lang="fr-FR">
                <a:latin typeface="Calibri" pitchFamily="34" charset="0"/>
              </a:rPr>
              <a:t>Je joue au golf </a:t>
            </a:r>
            <a:r>
              <a:rPr lang="fr-FR" u="sng">
                <a:latin typeface="Calibri" pitchFamily="34" charset="0"/>
              </a:rPr>
              <a:t>depuis</a:t>
            </a:r>
            <a:r>
              <a:rPr lang="fr-FR">
                <a:latin typeface="Calibri" pitchFamily="34" charset="0"/>
              </a:rPr>
              <a:t> 3 ans Après avoir (fini)</a:t>
            </a:r>
            <a:endParaRPr lang="en-US">
              <a:latin typeface="Calibri" pitchFamily="34" charset="0"/>
            </a:endParaRPr>
          </a:p>
          <a:p>
            <a:pPr eaLnBrk="1"/>
            <a:r>
              <a:rPr lang="fr-FR">
                <a:latin typeface="Calibri" pitchFamily="34" charset="0"/>
              </a:rPr>
              <a:t>Je me suis bien amusée</a:t>
            </a:r>
            <a:endParaRPr lang="en-US">
              <a:latin typeface="Calibri" pitchFamily="34" charset="0"/>
            </a:endParaRPr>
          </a:p>
        </p:txBody>
      </p:sp>
      <p:sp>
        <p:nvSpPr>
          <p:cNvPr id="51213" name="TextBox 36"/>
          <p:cNvSpPr txBox="1">
            <a:spLocks noChangeArrowheads="1"/>
          </p:cNvSpPr>
          <p:nvPr/>
        </p:nvSpPr>
        <p:spPr bwMode="auto">
          <a:xfrm>
            <a:off x="214313" y="4254500"/>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rPr>
              <a:t>A </a:t>
            </a:r>
            <a:r>
              <a:rPr lang="en-GB" dirty="0" err="1">
                <a:latin typeface="Calibri" pitchFamily="34" charset="0"/>
              </a:rPr>
              <a:t>l’avenir</a:t>
            </a:r>
            <a:r>
              <a:rPr lang="en-GB" dirty="0">
                <a:latin typeface="Calibri" pitchFamily="34" charset="0"/>
              </a:rPr>
              <a:t/>
            </a:r>
            <a:br>
              <a:rPr lang="en-GB" dirty="0">
                <a:latin typeface="Calibri" pitchFamily="34" charset="0"/>
              </a:rPr>
            </a:br>
            <a:r>
              <a:rPr lang="en-GB" dirty="0" err="1">
                <a:latin typeface="Calibri" pitchFamily="34" charset="0"/>
              </a:rPr>
              <a:t>J’ai</a:t>
            </a:r>
            <a:r>
              <a:rPr lang="en-GB" dirty="0">
                <a:latin typeface="Calibri" pitchFamily="34" charset="0"/>
              </a:rPr>
              <a:t> </a:t>
            </a:r>
            <a:r>
              <a:rPr lang="en-GB" dirty="0" err="1">
                <a:latin typeface="Calibri" pitchFamily="34" charset="0"/>
              </a:rPr>
              <a:t>envie</a:t>
            </a:r>
            <a:r>
              <a:rPr lang="en-GB" dirty="0">
                <a:latin typeface="Calibri" pitchFamily="34" charset="0"/>
              </a:rPr>
              <a:t> de…</a:t>
            </a:r>
            <a:br>
              <a:rPr lang="en-GB" dirty="0">
                <a:latin typeface="Calibri" pitchFamily="34" charset="0"/>
              </a:rPr>
            </a:br>
            <a:r>
              <a:rPr lang="en-GB" dirty="0" err="1">
                <a:latin typeface="Calibri" pitchFamily="34" charset="0"/>
              </a:rPr>
              <a:t>J’ai</a:t>
            </a:r>
            <a:r>
              <a:rPr lang="en-GB" dirty="0">
                <a:latin typeface="Calibri" pitchFamily="34" charset="0"/>
              </a:rPr>
              <a:t> </a:t>
            </a:r>
            <a:r>
              <a:rPr lang="en-GB" dirty="0" err="1">
                <a:latin typeface="Calibri" pitchFamily="34" charset="0"/>
              </a:rPr>
              <a:t>l’intention</a:t>
            </a:r>
            <a:r>
              <a:rPr lang="en-GB" dirty="0">
                <a:latin typeface="Calibri" pitchFamily="34" charset="0"/>
              </a:rPr>
              <a:t> de..</a:t>
            </a:r>
            <a:br>
              <a:rPr lang="en-GB" dirty="0">
                <a:latin typeface="Calibri" pitchFamily="34" charset="0"/>
              </a:rPr>
            </a:br>
            <a:r>
              <a:rPr lang="en-GB" dirty="0">
                <a:latin typeface="Calibri" pitchFamily="34" charset="0"/>
              </a:rPr>
              <a:t>Je </a:t>
            </a:r>
            <a:r>
              <a:rPr lang="en-GB" dirty="0" err="1">
                <a:latin typeface="Calibri" pitchFamily="34" charset="0"/>
              </a:rPr>
              <a:t>voudrais</a:t>
            </a:r>
            <a:r>
              <a:rPr lang="en-GB" dirty="0">
                <a:latin typeface="Calibri" pitchFamily="34" charset="0"/>
              </a:rPr>
              <a:t>..</a:t>
            </a:r>
            <a:br>
              <a:rPr lang="en-GB" dirty="0">
                <a:latin typeface="Calibri" pitchFamily="34" charset="0"/>
              </a:rPr>
            </a:br>
            <a:r>
              <a:rPr lang="en-GB" dirty="0" err="1">
                <a:latin typeface="Calibri" pitchFamily="34" charset="0"/>
              </a:rPr>
              <a:t>J’amerais</a:t>
            </a:r>
            <a:r>
              <a:rPr lang="en-GB" dirty="0">
                <a:latin typeface="Calibri" pitchFamily="34" charset="0"/>
              </a:rPr>
              <a:t>…</a:t>
            </a:r>
            <a:br>
              <a:rPr lang="en-GB" dirty="0">
                <a:latin typeface="Calibri" pitchFamily="34" charset="0"/>
              </a:rPr>
            </a:br>
            <a:r>
              <a:rPr lang="en-GB" dirty="0" err="1" smtClean="0">
                <a:latin typeface="Calibri" pitchFamily="34" charset="0"/>
              </a:rPr>
              <a:t>J’irais</a:t>
            </a:r>
            <a:r>
              <a:rPr lang="en-GB" dirty="0" smtClean="0">
                <a:latin typeface="Calibri" pitchFamily="34" charset="0"/>
              </a:rPr>
              <a:t>…..</a:t>
            </a:r>
            <a:r>
              <a:rPr lang="en-GB" dirty="0">
                <a:latin typeface="Calibri" pitchFamily="34" charset="0"/>
              </a:rPr>
              <a:t/>
            </a:r>
            <a:br>
              <a:rPr lang="en-GB" dirty="0">
                <a:latin typeface="Calibri" pitchFamily="34" charset="0"/>
              </a:rPr>
            </a:br>
            <a:r>
              <a:rPr lang="en-GB" dirty="0">
                <a:latin typeface="Calibri" pitchFamily="34" charset="0"/>
              </a:rPr>
              <a:t>Si </a:t>
            </a:r>
            <a:r>
              <a:rPr lang="en-GB" dirty="0" err="1">
                <a:latin typeface="Calibri" pitchFamily="34" charset="0"/>
              </a:rPr>
              <a:t>j’avais</a:t>
            </a:r>
            <a:r>
              <a:rPr lang="en-GB" dirty="0">
                <a:latin typeface="Calibri" pitchFamily="34" charset="0"/>
              </a:rPr>
              <a:t> le </a:t>
            </a:r>
            <a:r>
              <a:rPr lang="en-GB" dirty="0" err="1">
                <a:latin typeface="Calibri" pitchFamily="34" charset="0"/>
              </a:rPr>
              <a:t>choix</a:t>
            </a:r>
            <a:r>
              <a:rPr lang="en-GB" dirty="0">
                <a:latin typeface="Calibri" pitchFamily="34" charset="0"/>
              </a:rPr>
              <a:t>, </a:t>
            </a:r>
            <a:r>
              <a:rPr lang="en-GB" dirty="0" err="1" smtClean="0">
                <a:latin typeface="Calibri" pitchFamily="34" charset="0"/>
              </a:rPr>
              <a:t>j’irais</a:t>
            </a:r>
            <a:r>
              <a:rPr lang="en-GB" dirty="0" smtClean="0">
                <a:latin typeface="Calibri" pitchFamily="34" charset="0"/>
              </a:rPr>
              <a:t>…</a:t>
            </a:r>
            <a:endParaRPr lang="en-US" dirty="0">
              <a:latin typeface="Calibri" pitchFamily="34" charset="0"/>
            </a:endParaRPr>
          </a:p>
        </p:txBody>
      </p:sp>
      <p:sp>
        <p:nvSpPr>
          <p:cNvPr id="51214" name="TextBox 37"/>
          <p:cNvSpPr txBox="1">
            <a:spLocks noChangeArrowheads="1"/>
          </p:cNvSpPr>
          <p:nvPr/>
        </p:nvSpPr>
        <p:spPr bwMode="auto">
          <a:xfrm>
            <a:off x="1857375" y="4429125"/>
            <a:ext cx="49291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latin typeface="Calibri" pitchFamily="34" charset="0"/>
              </a:rPr>
              <a:t>mais = but</a:t>
            </a:r>
            <a:r>
              <a:rPr lang="en-GB" sz="1200" u="sng">
                <a:latin typeface="Calibri" pitchFamily="34" charset="0"/>
              </a:rPr>
              <a:t> </a:t>
            </a:r>
            <a:endParaRPr lang="en-US" sz="1200">
              <a:latin typeface="Calibri" pitchFamily="34" charset="0"/>
            </a:endParaRPr>
          </a:p>
          <a:p>
            <a:pPr algn="ctr" eaLnBrk="1"/>
            <a:r>
              <a:rPr lang="en-GB" sz="1200">
                <a:latin typeface="Calibri" pitchFamily="34" charset="0"/>
              </a:rPr>
              <a:t>parce que = because</a:t>
            </a:r>
            <a:endParaRPr lang="en-US" sz="1200">
              <a:latin typeface="Calibri" pitchFamily="34" charset="0"/>
            </a:endParaRPr>
          </a:p>
          <a:p>
            <a:pPr algn="ctr" eaLnBrk="1"/>
            <a:r>
              <a:rPr lang="en-GB" sz="1200">
                <a:latin typeface="Calibri" pitchFamily="34" charset="0"/>
              </a:rPr>
              <a:t>aussi = also/as well</a:t>
            </a:r>
            <a:endParaRPr lang="en-US" sz="1200">
              <a:latin typeface="Calibri" pitchFamily="34" charset="0"/>
            </a:endParaRPr>
          </a:p>
          <a:p>
            <a:pPr algn="ctr" eaLnBrk="1"/>
            <a:r>
              <a:rPr lang="en-GB" sz="1200">
                <a:latin typeface="Calibri" pitchFamily="34" charset="0"/>
              </a:rPr>
              <a:t>par exemple = for example</a:t>
            </a:r>
            <a:endParaRPr lang="en-US" sz="1200">
              <a:latin typeface="Calibri" pitchFamily="34" charset="0"/>
            </a:endParaRPr>
          </a:p>
          <a:p>
            <a:pPr algn="ctr" eaLnBrk="1"/>
            <a:r>
              <a:rPr lang="en-GB" sz="1200">
                <a:latin typeface="Calibri" pitchFamily="34" charset="0"/>
              </a:rPr>
              <a:t>pendant = during/whilst</a:t>
            </a:r>
            <a:endParaRPr lang="en-US" sz="1200">
              <a:latin typeface="Calibri" pitchFamily="34" charset="0"/>
            </a:endParaRPr>
          </a:p>
          <a:p>
            <a:pPr algn="ctr" eaLnBrk="1"/>
            <a:r>
              <a:rPr lang="en-GB" sz="1200">
                <a:latin typeface="Calibri" pitchFamily="34" charset="0"/>
              </a:rPr>
              <a:t>peut-etre = perhaps</a:t>
            </a:r>
            <a:endParaRPr lang="en-US" sz="1200">
              <a:latin typeface="Calibri" pitchFamily="34" charset="0"/>
            </a:endParaRPr>
          </a:p>
          <a:p>
            <a:pPr algn="ctr" eaLnBrk="1"/>
            <a:r>
              <a:rPr lang="en-GB" sz="1200">
                <a:latin typeface="Calibri" pitchFamily="34" charset="0"/>
              </a:rPr>
              <a:t>qui = who</a:t>
            </a:r>
            <a:endParaRPr lang="en-US" sz="1200">
              <a:latin typeface="Calibri" pitchFamily="34" charset="0"/>
            </a:endParaRPr>
          </a:p>
          <a:p>
            <a:pPr algn="ctr" eaLnBrk="1"/>
            <a:r>
              <a:rPr lang="en-GB" sz="1200">
                <a:latin typeface="Calibri" pitchFamily="34" charset="0"/>
              </a:rPr>
              <a:t>si = if</a:t>
            </a:r>
            <a:endParaRPr lang="en-US" sz="1200">
              <a:latin typeface="Calibri" pitchFamily="34" charset="0"/>
            </a:endParaRPr>
          </a:p>
          <a:p>
            <a:pPr algn="ctr" eaLnBrk="1"/>
            <a:r>
              <a:rPr lang="en-GB" sz="1200">
                <a:latin typeface="Calibri" pitchFamily="34" charset="0"/>
              </a:rPr>
              <a:t>quand = when</a:t>
            </a:r>
            <a:endParaRPr lang="en-US" sz="1200">
              <a:latin typeface="Calibri" pitchFamily="34" charset="0"/>
            </a:endParaRPr>
          </a:p>
          <a:p>
            <a:pPr algn="ctr" eaLnBrk="1"/>
            <a:r>
              <a:rPr lang="en-GB" sz="1200">
                <a:latin typeface="Calibri" pitchFamily="34" charset="0"/>
              </a:rPr>
              <a:t>et = and</a:t>
            </a:r>
            <a:br>
              <a:rPr lang="en-GB" sz="1200">
                <a:latin typeface="Calibri" pitchFamily="34" charset="0"/>
              </a:rPr>
            </a:br>
            <a:r>
              <a:rPr lang="en-GB" sz="1200">
                <a:latin typeface="Calibri" pitchFamily="34" charset="0"/>
              </a:rPr>
              <a:t> probablement = probably</a:t>
            </a:r>
            <a:endParaRPr lang="en-US" sz="1200">
              <a:latin typeface="Calibri" pitchFamily="34" charset="0"/>
            </a:endParaRPr>
          </a:p>
          <a:p>
            <a:pPr algn="ctr" eaLnBrk="1"/>
            <a:r>
              <a:rPr lang="en-GB" sz="1200">
                <a:latin typeface="Calibri" pitchFamily="34" charset="0"/>
              </a:rPr>
              <a:t>seulement = only</a:t>
            </a:r>
            <a:endParaRPr lang="en-US" sz="1200">
              <a:latin typeface="Calibri" pitchFamily="34" charset="0"/>
            </a:endParaRPr>
          </a:p>
          <a:p>
            <a:pPr algn="ctr" eaLnBrk="1"/>
            <a:endParaRPr lang="en-US" sz="1200">
              <a:latin typeface="Calibri" pitchFamily="34" charset="0"/>
            </a:endParaRPr>
          </a:p>
        </p:txBody>
      </p:sp>
      <p:sp>
        <p:nvSpPr>
          <p:cNvPr id="51215" name="TextBox 38"/>
          <p:cNvSpPr txBox="1">
            <a:spLocks noChangeArrowheads="1"/>
          </p:cNvSpPr>
          <p:nvPr/>
        </p:nvSpPr>
        <p:spPr bwMode="auto">
          <a:xfrm>
            <a:off x="285750" y="571500"/>
            <a:ext cx="400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m’intéresse à …</a:t>
            </a:r>
            <a:br>
              <a:rPr lang="fr-FR">
                <a:latin typeface="Calibri" pitchFamily="34" charset="0"/>
              </a:rPr>
            </a:br>
            <a:r>
              <a:rPr lang="fr-FR">
                <a:latin typeface="Calibri" pitchFamily="34" charset="0"/>
              </a:rPr>
              <a:t>Ce que m’intéresse le plus c’est..</a:t>
            </a:r>
            <a:br>
              <a:rPr lang="fr-FR">
                <a:latin typeface="Calibri" pitchFamily="34" charset="0"/>
              </a:rPr>
            </a:br>
            <a:r>
              <a:rPr lang="fr-FR">
                <a:latin typeface="Calibri" pitchFamily="34" charset="0"/>
              </a:rPr>
              <a:t>Mes vacances idéales sont…</a:t>
            </a:r>
            <a:br>
              <a:rPr lang="fr-FR">
                <a:latin typeface="Calibri" pitchFamily="34" charset="0"/>
              </a:rPr>
            </a:br>
            <a:r>
              <a:rPr lang="fr-FR">
                <a:latin typeface="Calibri" pitchFamily="34" charset="0"/>
              </a:rPr>
              <a:t>Ma destination préférée, c’est…</a:t>
            </a:r>
            <a:br>
              <a:rPr lang="fr-FR">
                <a:latin typeface="Calibri" pitchFamily="34" charset="0"/>
              </a:rPr>
            </a:br>
            <a:r>
              <a:rPr lang="en-GB">
                <a:latin typeface="Calibri" pitchFamily="34" charset="0"/>
              </a:rPr>
              <a:t> A mon avis</a:t>
            </a:r>
            <a:endParaRPr lang="en-US">
              <a:latin typeface="Calibri" pitchFamily="34" charset="0"/>
            </a:endParaRPr>
          </a:p>
          <a:p>
            <a:pPr eaLnBrk="1"/>
            <a:r>
              <a:rPr lang="en-GB">
                <a:latin typeface="Calibri" pitchFamily="34" charset="0"/>
              </a:rPr>
              <a:t>Je pense que</a:t>
            </a:r>
            <a:endParaRPr lang="en-US">
              <a:latin typeface="Calibri" pitchFamily="34" charset="0"/>
            </a:endParaRPr>
          </a:p>
          <a:p>
            <a:pPr eaLnBrk="1"/>
            <a:r>
              <a:rPr lang="en-GB">
                <a:latin typeface="Calibri" pitchFamily="34" charset="0"/>
              </a:rPr>
              <a:t>Je trouve que</a:t>
            </a:r>
            <a:endParaRPr lang="en-US">
              <a:latin typeface="Calibri" pitchFamily="34" charset="0"/>
            </a:endParaRPr>
          </a:p>
        </p:txBody>
      </p:sp>
      <p:sp>
        <p:nvSpPr>
          <p:cNvPr id="51216" name="TextBox 39"/>
          <p:cNvSpPr txBox="1">
            <a:spLocks noChangeArrowheads="1"/>
          </p:cNvSpPr>
          <p:nvPr/>
        </p:nvSpPr>
        <p:spPr bwMode="auto">
          <a:xfrm>
            <a:off x="3143250" y="192563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atin typeface="Calibri" pitchFamily="34" charset="0"/>
              </a:rPr>
              <a:t>Je viens de lire ta lettre…..</a:t>
            </a:r>
            <a:endParaRPr lang="en-US">
              <a:latin typeface="Calibri" pitchFamily="34" charset="0"/>
            </a:endParaRPr>
          </a:p>
          <a:p>
            <a:pPr algn="ctr" eaLnBrk="1" hangingPunct="1"/>
            <a:endParaRPr lang="en-US">
              <a:latin typeface="Calibri" pitchFamily="34" charset="0"/>
            </a:endParaRPr>
          </a:p>
        </p:txBody>
      </p:sp>
      <p:sp>
        <p:nvSpPr>
          <p:cNvPr id="51217" name="TextBox 40"/>
          <p:cNvSpPr txBox="1">
            <a:spLocks noChangeArrowheads="1"/>
          </p:cNvSpPr>
          <p:nvPr/>
        </p:nvSpPr>
        <p:spPr bwMode="auto">
          <a:xfrm>
            <a:off x="6572250" y="364331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J’allais à….</a:t>
            </a:r>
          </a:p>
          <a:p>
            <a:pPr eaLnBrk="1"/>
            <a:r>
              <a:rPr lang="fr-FR">
                <a:latin typeface="Calibri" pitchFamily="34" charset="0"/>
              </a:rPr>
              <a:t>avec ma famille</a:t>
            </a:r>
            <a:br>
              <a:rPr lang="fr-FR">
                <a:latin typeface="Calibri" pitchFamily="34" charset="0"/>
              </a:rPr>
            </a:br>
            <a:r>
              <a:rPr lang="fr-FR">
                <a:latin typeface="Calibri" pitchFamily="34" charset="0"/>
              </a:rPr>
              <a:t>Quand il faisait beau je sortais…</a:t>
            </a:r>
            <a:br>
              <a:rPr lang="fr-FR">
                <a:latin typeface="Calibri" pitchFamily="34" charset="0"/>
              </a:rPr>
            </a:br>
            <a:r>
              <a:rPr lang="fr-FR">
                <a:latin typeface="Calibri" pitchFamily="34" charset="0"/>
              </a:rPr>
              <a:t>Quand il faisait mauvais je restais…</a:t>
            </a:r>
            <a:br>
              <a:rPr lang="fr-FR">
                <a:latin typeface="Calibri" pitchFamily="34" charset="0"/>
              </a:rPr>
            </a:br>
            <a:r>
              <a:rPr lang="fr-FR">
                <a:latin typeface="Calibri" pitchFamily="34" charset="0"/>
              </a:rPr>
              <a:t>j’aimais beaucoup….</a:t>
            </a:r>
            <a:endParaRPr lang="en-US">
              <a:latin typeface="Calibri" pitchFamily="34"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670742"/>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7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6156540"/>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Funciones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Temas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Preguntas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Planes para el futuro</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Opiniones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prácticas laborales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Sugerencias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El uniforme</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Lo que otros dicen</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 escuela primaria</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Gustos y Preferencias (no se permite ‘gustar’)</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Asignaturas y profesores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Costumbres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Actividades extraescolares y responsabilidades</a:t>
                      </a:r>
                      <a:endParaRPr kumimoji="0" lang="en-US" sz="20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Comparaciones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Problemas en 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Acontecimientos pasados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normas del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00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49" y="395288"/>
            <a:ext cx="7150100" cy="5759450"/>
          </a:xfrm>
          <a:prstGeom prst="rect">
            <a:avLst/>
          </a:prstGeom>
          <a:noFill/>
          <a:ln>
            <a:noFill/>
          </a:ln>
        </p:spPr>
      </p:pic>
      <p:sp>
        <p:nvSpPr>
          <p:cNvPr id="3075" name="Rectangle 3"/>
          <p:cNvSpPr>
            <a:spLocks noChangeArrowheads="1"/>
          </p:cNvSpPr>
          <p:nvPr/>
        </p:nvSpPr>
        <p:spPr bwMode="auto">
          <a:xfrm>
            <a:off x="781099" y="0"/>
            <a:ext cx="9144000" cy="6858000"/>
          </a:xfrm>
          <a:prstGeom prst="rect">
            <a:avLst/>
          </a:prstGeom>
          <a:no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en-US"/>
          </a:p>
        </p:txBody>
      </p:sp>
      <p:sp>
        <p:nvSpPr>
          <p:cNvPr id="3076" name="Text Box 4"/>
          <p:cNvSpPr txBox="1">
            <a:spLocks noChangeArrowheads="1"/>
          </p:cNvSpPr>
          <p:nvPr/>
        </p:nvSpPr>
        <p:spPr bwMode="auto">
          <a:xfrm>
            <a:off x="888603" y="5229200"/>
            <a:ext cx="8943975"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300" dirty="0" err="1" smtClean="0"/>
              <a:t>recordar</a:t>
            </a:r>
            <a:endParaRPr lang="en-US" altLang="en-US" sz="4300" dirty="0"/>
          </a:p>
        </p:txBody>
      </p:sp>
      <p:sp>
        <p:nvSpPr>
          <p:cNvPr id="3077" name="Text Box 5"/>
          <p:cNvSpPr txBox="1">
            <a:spLocks noChangeArrowheads="1"/>
          </p:cNvSpPr>
          <p:nvPr/>
        </p:nvSpPr>
        <p:spPr bwMode="auto">
          <a:xfrm>
            <a:off x="672579" y="4293096"/>
            <a:ext cx="8229600"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300" dirty="0">
                <a:solidFill>
                  <a:schemeClr val="bg1"/>
                </a:solidFill>
              </a:rPr>
              <a:t>        </a:t>
            </a:r>
            <a:r>
              <a:rPr lang="en-GB" altLang="en-US" sz="4300" dirty="0" err="1" smtClean="0">
                <a:solidFill>
                  <a:schemeClr val="bg1"/>
                </a:solidFill>
              </a:rPr>
              <a:t>comprender</a:t>
            </a:r>
            <a:endParaRPr lang="en-US" altLang="en-US" sz="2300" dirty="0">
              <a:solidFill>
                <a:schemeClr val="bg1"/>
              </a:solidFill>
            </a:endParaRPr>
          </a:p>
        </p:txBody>
      </p:sp>
      <p:sp>
        <p:nvSpPr>
          <p:cNvPr id="3078" name="Text Box 6"/>
          <p:cNvSpPr txBox="1">
            <a:spLocks noChangeArrowheads="1"/>
          </p:cNvSpPr>
          <p:nvPr/>
        </p:nvSpPr>
        <p:spPr bwMode="auto">
          <a:xfrm>
            <a:off x="1373881" y="3356992"/>
            <a:ext cx="7867650"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300" dirty="0" err="1" smtClean="0">
                <a:solidFill>
                  <a:schemeClr val="bg1"/>
                </a:solidFill>
              </a:rPr>
              <a:t>adaptar</a:t>
            </a:r>
            <a:endParaRPr lang="en-US" altLang="en-US" sz="4300" dirty="0">
              <a:solidFill>
                <a:schemeClr val="bg1"/>
              </a:solidFill>
            </a:endParaRPr>
          </a:p>
        </p:txBody>
      </p:sp>
      <p:sp>
        <p:nvSpPr>
          <p:cNvPr id="3079" name="Text Box 7"/>
          <p:cNvSpPr txBox="1">
            <a:spLocks noChangeArrowheads="1"/>
          </p:cNvSpPr>
          <p:nvPr/>
        </p:nvSpPr>
        <p:spPr bwMode="auto">
          <a:xfrm>
            <a:off x="1176635" y="2420888"/>
            <a:ext cx="8383588"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300" dirty="0" err="1" smtClean="0"/>
              <a:t>analizar</a:t>
            </a:r>
            <a:endParaRPr lang="en-US" altLang="en-US" sz="4300" dirty="0"/>
          </a:p>
        </p:txBody>
      </p:sp>
      <p:sp>
        <p:nvSpPr>
          <p:cNvPr id="3080" name="Text Box 8"/>
          <p:cNvSpPr txBox="1">
            <a:spLocks noChangeArrowheads="1"/>
          </p:cNvSpPr>
          <p:nvPr/>
        </p:nvSpPr>
        <p:spPr bwMode="auto">
          <a:xfrm>
            <a:off x="903211" y="1474788"/>
            <a:ext cx="8842376"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300" dirty="0" err="1" smtClean="0">
                <a:solidFill>
                  <a:schemeClr val="bg1"/>
                </a:solidFill>
              </a:rPr>
              <a:t>crear</a:t>
            </a:r>
            <a:endParaRPr lang="en-US" altLang="en-US" sz="4300" dirty="0">
              <a:solidFill>
                <a:schemeClr val="bg1"/>
              </a:solidFill>
            </a:endParaRPr>
          </a:p>
        </p:txBody>
      </p:sp>
      <p:sp>
        <p:nvSpPr>
          <p:cNvPr id="3081" name="Text Box 9"/>
          <p:cNvSpPr txBox="1">
            <a:spLocks noChangeArrowheads="1"/>
          </p:cNvSpPr>
          <p:nvPr/>
        </p:nvSpPr>
        <p:spPr bwMode="auto">
          <a:xfrm>
            <a:off x="1701849" y="498475"/>
            <a:ext cx="84867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300"/>
              <a:t>          </a:t>
            </a:r>
            <a:endParaRPr lang="en-US" altLang="en-US" sz="4300"/>
          </a:p>
        </p:txBody>
      </p:sp>
      <p:sp>
        <p:nvSpPr>
          <p:cNvPr id="3082" name="Text Box 10"/>
          <p:cNvSpPr txBox="1">
            <a:spLocks noChangeArrowheads="1"/>
          </p:cNvSpPr>
          <p:nvPr/>
        </p:nvSpPr>
        <p:spPr bwMode="auto">
          <a:xfrm>
            <a:off x="1432743" y="549275"/>
            <a:ext cx="8024812" cy="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294" tIns="32648" rIns="65294" bIns="326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300" dirty="0" err="1" smtClean="0"/>
              <a:t>evaluar</a:t>
            </a:r>
            <a:r>
              <a:rPr lang="en-US" altLang="en-US" sz="4300" dirty="0" smtClean="0"/>
              <a:t>  </a:t>
            </a:r>
            <a:endParaRPr lang="en-GB" altLang="en-US" sz="43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6562"/>
            <a:ext cx="3420321" cy="305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3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62880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04864"/>
            <a:ext cx="504056" cy="504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780928"/>
            <a:ext cx="504056" cy="5040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429000"/>
            <a:ext cx="504056" cy="5040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005064"/>
            <a:ext cx="504056" cy="504056"/>
          </a:xfrm>
          <a:prstGeom prst="rect">
            <a:avLst/>
          </a:prstGeom>
        </p:spPr>
      </p:pic>
    </p:spTree>
    <p:extLst>
      <p:ext uri="{BB962C8B-B14F-4D97-AF65-F5344CB8AC3E}">
        <p14:creationId xmlns:p14="http://schemas.microsoft.com/office/powerpoint/2010/main" val="38920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69215" y="2497649"/>
            <a:ext cx="2160240" cy="1152128"/>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solidFill>
              </a:rPr>
              <a:t>Wo</a:t>
            </a:r>
            <a:r>
              <a:rPr lang="en-GB" sz="5400" b="1" dirty="0" smtClean="0">
                <a:solidFill>
                  <a:schemeClr val="tx1"/>
                </a:solidFill>
              </a:rPr>
              <a:t>?</a:t>
            </a:r>
            <a:endParaRPr lang="en-GB" sz="5400" b="1" dirty="0">
              <a:solidFill>
                <a:schemeClr val="tx1"/>
              </a:solidFill>
            </a:endParaRPr>
          </a:p>
        </p:txBody>
      </p:sp>
      <p:sp>
        <p:nvSpPr>
          <p:cNvPr id="5" name="Oval Callout 4"/>
          <p:cNvSpPr/>
          <p:nvPr/>
        </p:nvSpPr>
        <p:spPr>
          <a:xfrm>
            <a:off x="2853644" y="4903507"/>
            <a:ext cx="3096344"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solidFill>
              </a:rPr>
              <a:t>Wann</a:t>
            </a:r>
            <a:r>
              <a:rPr lang="en-GB" sz="5400" b="1" dirty="0" smtClean="0">
                <a:solidFill>
                  <a:schemeClr val="tx1"/>
                </a:solidFill>
              </a:rPr>
              <a:t>?</a:t>
            </a:r>
            <a:endParaRPr lang="en-GB" sz="5400" b="1" dirty="0">
              <a:solidFill>
                <a:schemeClr val="tx1"/>
              </a:solidFill>
            </a:endParaRPr>
          </a:p>
        </p:txBody>
      </p:sp>
      <p:sp>
        <p:nvSpPr>
          <p:cNvPr id="6" name="Oval Callout 5"/>
          <p:cNvSpPr/>
          <p:nvPr/>
        </p:nvSpPr>
        <p:spPr>
          <a:xfrm>
            <a:off x="5638889" y="404664"/>
            <a:ext cx="3312368"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smtClean="0">
                <a:solidFill>
                  <a:schemeClr val="bg1"/>
                </a:solidFill>
              </a:rPr>
              <a:t>Warum</a:t>
            </a:r>
            <a:r>
              <a:rPr lang="en-GB" sz="4800" b="1" dirty="0" smtClean="0">
                <a:solidFill>
                  <a:schemeClr val="bg1"/>
                </a:solidFill>
              </a:rPr>
              <a:t>?</a:t>
            </a:r>
            <a:endParaRPr lang="en-GB" sz="4800" b="1" dirty="0">
              <a:solidFill>
                <a:schemeClr val="bg1"/>
              </a:solidFill>
            </a:endParaRPr>
          </a:p>
        </p:txBody>
      </p:sp>
      <p:sp>
        <p:nvSpPr>
          <p:cNvPr id="7" name="Oval Callout 6"/>
          <p:cNvSpPr/>
          <p:nvPr/>
        </p:nvSpPr>
        <p:spPr>
          <a:xfrm>
            <a:off x="6228184" y="2451577"/>
            <a:ext cx="2858536"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solidFill>
                  <a:schemeClr val="tx1"/>
                </a:solidFill>
              </a:rPr>
              <a:t>Mit</a:t>
            </a:r>
            <a:r>
              <a:rPr lang="en-GB" sz="4400" b="1" dirty="0" smtClean="0">
                <a:solidFill>
                  <a:schemeClr val="tx1"/>
                </a:solidFill>
              </a:rPr>
              <a:t> </a:t>
            </a:r>
            <a:r>
              <a:rPr lang="en-GB" sz="4400" b="1" dirty="0" err="1" smtClean="0">
                <a:solidFill>
                  <a:schemeClr val="tx1"/>
                </a:solidFill>
              </a:rPr>
              <a:t>wem</a:t>
            </a:r>
            <a:r>
              <a:rPr lang="en-GB" sz="4400" b="1" dirty="0" smtClean="0">
                <a:solidFill>
                  <a:schemeClr val="tx1"/>
                </a:solidFill>
              </a:rPr>
              <a:t>?</a:t>
            </a:r>
            <a:endParaRPr lang="en-GB" sz="4400" b="1" dirty="0">
              <a:solidFill>
                <a:schemeClr val="tx1"/>
              </a:solidFill>
            </a:endParaRPr>
          </a:p>
        </p:txBody>
      </p:sp>
      <p:sp>
        <p:nvSpPr>
          <p:cNvPr id="8" name="Oval Callout 7"/>
          <p:cNvSpPr/>
          <p:nvPr/>
        </p:nvSpPr>
        <p:spPr>
          <a:xfrm>
            <a:off x="251520" y="620689"/>
            <a:ext cx="3456384"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smtClean="0">
                <a:solidFill>
                  <a:schemeClr val="tx1"/>
                </a:solidFill>
              </a:rPr>
              <a:t>Wie,bitte</a:t>
            </a:r>
            <a:r>
              <a:rPr lang="en-GB" sz="4000" b="1" dirty="0" smtClean="0">
                <a:solidFill>
                  <a:schemeClr val="tx1"/>
                </a:solidFill>
              </a:rPr>
              <a:t>?</a:t>
            </a:r>
            <a:endParaRPr lang="en-GB" sz="4000" b="1" dirty="0">
              <a:solidFill>
                <a:schemeClr val="tx1"/>
              </a:solidFill>
            </a:endParaRPr>
          </a:p>
        </p:txBody>
      </p:sp>
      <p:sp>
        <p:nvSpPr>
          <p:cNvPr id="9" name="Oval Callout 8"/>
          <p:cNvSpPr/>
          <p:nvPr/>
        </p:nvSpPr>
        <p:spPr>
          <a:xfrm>
            <a:off x="6430977" y="4653136"/>
            <a:ext cx="2520280" cy="1152128"/>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bg1"/>
                </a:solidFill>
              </a:rPr>
              <a:t>Wer</a:t>
            </a:r>
            <a:r>
              <a:rPr lang="en-GB" sz="5400" b="1" dirty="0" smtClean="0">
                <a:solidFill>
                  <a:schemeClr val="bg1"/>
                </a:solidFill>
              </a:rPr>
              <a:t>?</a:t>
            </a:r>
            <a:endParaRPr lang="en-GB" sz="5400" b="1" dirty="0">
              <a:solidFill>
                <a:schemeClr val="bg1"/>
              </a:solidFill>
            </a:endParaRPr>
          </a:p>
        </p:txBody>
      </p:sp>
      <p:sp>
        <p:nvSpPr>
          <p:cNvPr id="10" name="TextBox 9"/>
          <p:cNvSpPr txBox="1"/>
          <p:nvPr/>
        </p:nvSpPr>
        <p:spPr>
          <a:xfrm>
            <a:off x="2853965" y="2459212"/>
            <a:ext cx="3371145" cy="1323439"/>
          </a:xfrm>
          <a:prstGeom prst="rect">
            <a:avLst/>
          </a:prstGeom>
          <a:noFill/>
        </p:spPr>
        <p:txBody>
          <a:bodyPr wrap="square" rtlCol="0">
            <a:spAutoFit/>
          </a:bodyPr>
          <a:lstStyle/>
          <a:p>
            <a:r>
              <a:rPr lang="en-GB" sz="4000" b="1" dirty="0" smtClean="0"/>
              <a:t>“</a:t>
            </a:r>
            <a:r>
              <a:rPr lang="en-GB" sz="4000" b="1" dirty="0" err="1" smtClean="0"/>
              <a:t>Ich</a:t>
            </a:r>
            <a:r>
              <a:rPr lang="en-GB" sz="4000" b="1" dirty="0" smtClean="0"/>
              <a:t> </a:t>
            </a:r>
            <a:r>
              <a:rPr lang="en-GB" sz="4000" b="1" dirty="0" err="1" smtClean="0"/>
              <a:t>spiele</a:t>
            </a:r>
            <a:r>
              <a:rPr lang="en-GB" sz="4000" b="1" dirty="0" smtClean="0"/>
              <a:t> </a:t>
            </a:r>
            <a:r>
              <a:rPr lang="en-GB" sz="4000" b="1" dirty="0" err="1" smtClean="0"/>
              <a:t>gern</a:t>
            </a:r>
            <a:r>
              <a:rPr lang="en-GB" sz="4000" b="1" dirty="0" smtClean="0"/>
              <a:t> </a:t>
            </a:r>
            <a:r>
              <a:rPr lang="en-GB" sz="4000" b="1" dirty="0" err="1" smtClean="0"/>
              <a:t>Fussball</a:t>
            </a:r>
            <a:r>
              <a:rPr lang="en-GB" sz="4000" b="1" dirty="0" smtClean="0"/>
              <a:t>.”</a:t>
            </a:r>
            <a:endParaRPr lang="en-GB" sz="40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644" y="1991413"/>
            <a:ext cx="3360454" cy="2259035"/>
          </a:xfrm>
          <a:prstGeom prst="rect">
            <a:avLst/>
          </a:prstGeom>
          <a:solidFill>
            <a:schemeClr val="bg1"/>
          </a:solidFill>
        </p:spPr>
      </p:pic>
      <p:sp>
        <p:nvSpPr>
          <p:cNvPr id="12" name="Oval Callout 11"/>
          <p:cNvSpPr/>
          <p:nvPr/>
        </p:nvSpPr>
        <p:spPr>
          <a:xfrm>
            <a:off x="236926" y="4077072"/>
            <a:ext cx="2718609"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rPr>
              <a:t>Was?</a:t>
            </a:r>
            <a:endParaRPr lang="en-GB" sz="5400" b="1" dirty="0">
              <a:solidFill>
                <a:schemeClr val="bg1"/>
              </a:solidFill>
            </a:endParaRPr>
          </a:p>
        </p:txBody>
      </p:sp>
    </p:spTree>
    <p:extLst>
      <p:ext uri="{BB962C8B-B14F-4D97-AF65-F5344CB8AC3E}">
        <p14:creationId xmlns:p14="http://schemas.microsoft.com/office/powerpoint/2010/main" val="6739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69215" y="2497649"/>
            <a:ext cx="2160240" cy="1152128"/>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solidFill>
              </a:rPr>
              <a:t>Où</a:t>
            </a:r>
            <a:r>
              <a:rPr lang="en-GB" sz="5400" b="1" dirty="0" smtClean="0">
                <a:solidFill>
                  <a:schemeClr val="tx1"/>
                </a:solidFill>
              </a:rPr>
              <a:t>?</a:t>
            </a:r>
            <a:endParaRPr lang="en-GB" sz="5400" b="1" dirty="0">
              <a:solidFill>
                <a:schemeClr val="tx1"/>
              </a:solidFill>
            </a:endParaRPr>
          </a:p>
        </p:txBody>
      </p:sp>
      <p:sp>
        <p:nvSpPr>
          <p:cNvPr id="5" name="Oval Callout 4"/>
          <p:cNvSpPr/>
          <p:nvPr/>
        </p:nvSpPr>
        <p:spPr>
          <a:xfrm>
            <a:off x="2429455" y="5287884"/>
            <a:ext cx="3438690" cy="1169590"/>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solidFill>
              </a:rPr>
              <a:t>Quand</a:t>
            </a:r>
            <a:r>
              <a:rPr lang="en-GB" sz="5400" b="1" dirty="0" smtClean="0">
                <a:solidFill>
                  <a:schemeClr val="tx1"/>
                </a:solidFill>
              </a:rPr>
              <a:t>?</a:t>
            </a:r>
            <a:endParaRPr lang="en-GB" sz="5400" b="1" dirty="0">
              <a:solidFill>
                <a:schemeClr val="tx1"/>
              </a:solidFill>
            </a:endParaRPr>
          </a:p>
        </p:txBody>
      </p:sp>
      <p:sp>
        <p:nvSpPr>
          <p:cNvPr id="6" name="Oval Callout 5"/>
          <p:cNvSpPr/>
          <p:nvPr/>
        </p:nvSpPr>
        <p:spPr>
          <a:xfrm>
            <a:off x="5004048" y="260648"/>
            <a:ext cx="3947209" cy="1369466"/>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smtClean="0">
                <a:solidFill>
                  <a:schemeClr val="bg1"/>
                </a:solidFill>
              </a:rPr>
              <a:t>Pourquoi</a:t>
            </a:r>
            <a:r>
              <a:rPr lang="en-GB" sz="4800" b="1" dirty="0" smtClean="0">
                <a:solidFill>
                  <a:schemeClr val="bg1"/>
                </a:solidFill>
              </a:rPr>
              <a:t>?</a:t>
            </a:r>
            <a:endParaRPr lang="en-GB" sz="4800" b="1" dirty="0">
              <a:solidFill>
                <a:schemeClr val="bg1"/>
              </a:solidFill>
            </a:endParaRPr>
          </a:p>
        </p:txBody>
      </p:sp>
      <p:sp>
        <p:nvSpPr>
          <p:cNvPr id="7" name="Oval Callout 6"/>
          <p:cNvSpPr/>
          <p:nvPr/>
        </p:nvSpPr>
        <p:spPr>
          <a:xfrm>
            <a:off x="6228184" y="2451577"/>
            <a:ext cx="2858536"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Avec qui?</a:t>
            </a:r>
            <a:endParaRPr lang="en-GB" sz="4400" b="1" dirty="0">
              <a:solidFill>
                <a:schemeClr val="tx1"/>
              </a:solidFill>
            </a:endParaRPr>
          </a:p>
        </p:txBody>
      </p:sp>
      <p:sp>
        <p:nvSpPr>
          <p:cNvPr id="8" name="Oval Callout 7"/>
          <p:cNvSpPr/>
          <p:nvPr/>
        </p:nvSpPr>
        <p:spPr>
          <a:xfrm>
            <a:off x="251520" y="620689"/>
            <a:ext cx="3456384"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Pardon?</a:t>
            </a:r>
            <a:endParaRPr lang="en-GB" sz="4000" b="1" dirty="0">
              <a:solidFill>
                <a:schemeClr val="tx1"/>
              </a:solidFill>
            </a:endParaRPr>
          </a:p>
        </p:txBody>
      </p:sp>
      <p:sp>
        <p:nvSpPr>
          <p:cNvPr id="9" name="Oval Callout 8"/>
          <p:cNvSpPr/>
          <p:nvPr/>
        </p:nvSpPr>
        <p:spPr>
          <a:xfrm>
            <a:off x="6430977" y="4653136"/>
            <a:ext cx="2520280" cy="1152128"/>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rPr>
              <a:t>Qui?</a:t>
            </a:r>
            <a:endParaRPr lang="en-GB" sz="5400" b="1" dirty="0">
              <a:solidFill>
                <a:schemeClr val="bg1"/>
              </a:solidFill>
            </a:endParaRPr>
          </a:p>
        </p:txBody>
      </p:sp>
      <p:sp>
        <p:nvSpPr>
          <p:cNvPr id="10" name="TextBox 9"/>
          <p:cNvSpPr txBox="1"/>
          <p:nvPr/>
        </p:nvSpPr>
        <p:spPr>
          <a:xfrm>
            <a:off x="2853965" y="2459212"/>
            <a:ext cx="3371145" cy="1323439"/>
          </a:xfrm>
          <a:prstGeom prst="rect">
            <a:avLst/>
          </a:prstGeom>
          <a:noFill/>
        </p:spPr>
        <p:txBody>
          <a:bodyPr wrap="square" rtlCol="0">
            <a:spAutoFit/>
          </a:bodyPr>
          <a:lstStyle/>
          <a:p>
            <a:r>
              <a:rPr lang="en-GB" sz="4000" b="1" dirty="0" smtClean="0"/>
              <a:t>“Je </a:t>
            </a:r>
            <a:r>
              <a:rPr lang="en-GB" sz="4000" b="1" dirty="0" err="1" smtClean="0"/>
              <a:t>voudrais</a:t>
            </a:r>
            <a:r>
              <a:rPr lang="en-GB" sz="4000" b="1" dirty="0" smtClean="0"/>
              <a:t> faire X-factor.”</a:t>
            </a:r>
            <a:endParaRPr lang="en-GB" sz="40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965" y="2042139"/>
            <a:ext cx="3360454" cy="2259035"/>
          </a:xfrm>
          <a:prstGeom prst="rect">
            <a:avLst/>
          </a:prstGeom>
          <a:solidFill>
            <a:schemeClr val="bg1"/>
          </a:solidFill>
        </p:spPr>
      </p:pic>
      <p:sp>
        <p:nvSpPr>
          <p:cNvPr id="12" name="Oval Callout 11"/>
          <p:cNvSpPr/>
          <p:nvPr/>
        </p:nvSpPr>
        <p:spPr>
          <a:xfrm>
            <a:off x="236926" y="4077072"/>
            <a:ext cx="2718609"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rPr>
              <a:t>Quoi?</a:t>
            </a:r>
            <a:endParaRPr lang="en-GB" sz="5400" b="1" dirty="0">
              <a:solidFill>
                <a:schemeClr val="bg1"/>
              </a:solidFill>
            </a:endParaRPr>
          </a:p>
        </p:txBody>
      </p:sp>
    </p:spTree>
    <p:extLst>
      <p:ext uri="{BB962C8B-B14F-4D97-AF65-F5344CB8AC3E}">
        <p14:creationId xmlns:p14="http://schemas.microsoft.com/office/powerpoint/2010/main" val="17447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520" y="620688"/>
            <a:ext cx="6461468" cy="403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47985" y="4775034"/>
            <a:ext cx="7621427" cy="1872208"/>
            <a:chOff x="847985" y="4775034"/>
            <a:chExt cx="7621427" cy="1872208"/>
          </a:xfrm>
        </p:grpSpPr>
        <p:sp>
          <p:nvSpPr>
            <p:cNvPr id="6" name="Oval Callout 5"/>
            <p:cNvSpPr/>
            <p:nvPr/>
          </p:nvSpPr>
          <p:spPr>
            <a:xfrm>
              <a:off x="1043608" y="5550296"/>
              <a:ext cx="1953197" cy="936104"/>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a:t>
              </a:r>
              <a:r>
                <a:rPr lang="en-GB" sz="2800" b="1" dirty="0" err="1" smtClean="0">
                  <a:solidFill>
                    <a:schemeClr val="bg1"/>
                  </a:solidFill>
                </a:rPr>
                <a:t>Qué</a:t>
              </a:r>
              <a:r>
                <a:rPr lang="en-GB" sz="2800" b="1" dirty="0" smtClean="0">
                  <a:solidFill>
                    <a:schemeClr val="bg1"/>
                  </a:solidFill>
                </a:rPr>
                <a:t>?</a:t>
              </a:r>
              <a:endParaRPr lang="en-GB" sz="2800" b="1" dirty="0">
                <a:solidFill>
                  <a:schemeClr val="bg1"/>
                </a:solidFill>
              </a:endParaRPr>
            </a:p>
          </p:txBody>
        </p:sp>
        <p:sp>
          <p:nvSpPr>
            <p:cNvPr id="11" name="Oval Callout 10"/>
            <p:cNvSpPr/>
            <p:nvPr/>
          </p:nvSpPr>
          <p:spPr>
            <a:xfrm>
              <a:off x="4782684" y="5589147"/>
              <a:ext cx="2088232" cy="936104"/>
            </a:xfrm>
            <a:prstGeom prst="wedgeEllipseCallout">
              <a:avLst>
                <a:gd name="adj1" fmla="val 31501"/>
                <a:gd name="adj2" fmla="val 5528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a:t>
              </a:r>
              <a:r>
                <a:rPr lang="en-GB" sz="2800" b="1" dirty="0" err="1" smtClean="0">
                  <a:solidFill>
                    <a:schemeClr val="bg1"/>
                  </a:solidFill>
                </a:rPr>
                <a:t>Quién</a:t>
              </a:r>
              <a:r>
                <a:rPr lang="en-GB" sz="2800" b="1" dirty="0" smtClean="0">
                  <a:solidFill>
                    <a:schemeClr val="bg1"/>
                  </a:solidFill>
                </a:rPr>
                <a:t>?</a:t>
              </a:r>
              <a:endParaRPr lang="en-GB" sz="2800" b="1" dirty="0">
                <a:solidFill>
                  <a:schemeClr val="bg1"/>
                </a:solidFill>
              </a:endParaRPr>
            </a:p>
          </p:txBody>
        </p:sp>
        <p:sp>
          <p:nvSpPr>
            <p:cNvPr id="5" name="Oval Callout 4"/>
            <p:cNvSpPr/>
            <p:nvPr/>
          </p:nvSpPr>
          <p:spPr>
            <a:xfrm>
              <a:off x="847985" y="4775034"/>
              <a:ext cx="1953197" cy="936104"/>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a:t>
              </a:r>
              <a:r>
                <a:rPr lang="en-GB" sz="2800" b="1" dirty="0" err="1" smtClean="0">
                  <a:solidFill>
                    <a:schemeClr val="tx1"/>
                  </a:solidFill>
                </a:rPr>
                <a:t>Cómo</a:t>
              </a:r>
              <a:r>
                <a:rPr lang="en-GB" sz="2800" b="1" dirty="0" smtClean="0">
                  <a:solidFill>
                    <a:schemeClr val="tx1"/>
                  </a:solidFill>
                </a:rPr>
                <a:t>?</a:t>
              </a:r>
              <a:endParaRPr lang="en-GB" sz="2800" b="1" dirty="0">
                <a:solidFill>
                  <a:schemeClr val="tx1"/>
                </a:solidFill>
              </a:endParaRPr>
            </a:p>
          </p:txBody>
        </p:sp>
        <p:sp>
          <p:nvSpPr>
            <p:cNvPr id="8" name="Oval Callout 7"/>
            <p:cNvSpPr/>
            <p:nvPr/>
          </p:nvSpPr>
          <p:spPr>
            <a:xfrm>
              <a:off x="2768252" y="5711138"/>
              <a:ext cx="2360494" cy="936104"/>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a:t>
              </a:r>
              <a:r>
                <a:rPr lang="en-GB" sz="2800" b="1" dirty="0" err="1" smtClean="0">
                  <a:solidFill>
                    <a:schemeClr val="tx1"/>
                  </a:solidFill>
                </a:rPr>
                <a:t>Cuándo</a:t>
              </a:r>
              <a:r>
                <a:rPr lang="en-GB" sz="2800" b="1" dirty="0" smtClean="0">
                  <a:solidFill>
                    <a:schemeClr val="tx1"/>
                  </a:solidFill>
                </a:rPr>
                <a:t>?</a:t>
              </a:r>
              <a:endParaRPr lang="en-GB" sz="2800" b="1" dirty="0">
                <a:solidFill>
                  <a:schemeClr val="tx1"/>
                </a:solidFill>
              </a:endParaRPr>
            </a:p>
          </p:txBody>
        </p:sp>
        <p:sp>
          <p:nvSpPr>
            <p:cNvPr id="9" name="Oval Callout 8"/>
            <p:cNvSpPr/>
            <p:nvPr/>
          </p:nvSpPr>
          <p:spPr>
            <a:xfrm>
              <a:off x="4354113" y="4896522"/>
              <a:ext cx="2478105" cy="936104"/>
            </a:xfrm>
            <a:prstGeom prst="wedgeEllipseCallout">
              <a:avLst>
                <a:gd name="adj1" fmla="val 31501"/>
                <a:gd name="adj2" fmla="val 55285"/>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a:t>
              </a:r>
              <a:r>
                <a:rPr lang="en-GB" sz="2800" b="1" dirty="0" err="1" smtClean="0">
                  <a:solidFill>
                    <a:schemeClr val="bg1"/>
                  </a:solidFill>
                </a:rPr>
                <a:t>Por</a:t>
              </a:r>
              <a:r>
                <a:rPr lang="en-GB" sz="2800" b="1" dirty="0" smtClean="0">
                  <a:solidFill>
                    <a:schemeClr val="bg1"/>
                  </a:solidFill>
                </a:rPr>
                <a:t> </a:t>
              </a:r>
              <a:r>
                <a:rPr lang="en-GB" sz="2800" b="1" dirty="0" err="1" smtClean="0">
                  <a:solidFill>
                    <a:schemeClr val="bg1"/>
                  </a:solidFill>
                </a:rPr>
                <a:t>qué</a:t>
              </a:r>
              <a:r>
                <a:rPr lang="en-GB" sz="2800" b="1" dirty="0" smtClean="0">
                  <a:solidFill>
                    <a:schemeClr val="bg1"/>
                  </a:solidFill>
                </a:rPr>
                <a:t>?</a:t>
              </a:r>
              <a:endParaRPr lang="en-GB" sz="2800" b="1" dirty="0">
                <a:solidFill>
                  <a:schemeClr val="bg1"/>
                </a:solidFill>
              </a:endParaRPr>
            </a:p>
          </p:txBody>
        </p:sp>
        <p:sp>
          <p:nvSpPr>
            <p:cNvPr id="10" name="Oval Callout 9"/>
            <p:cNvSpPr/>
            <p:nvPr/>
          </p:nvSpPr>
          <p:spPr>
            <a:xfrm>
              <a:off x="6516215" y="5121095"/>
              <a:ext cx="1953197" cy="936104"/>
            </a:xfrm>
            <a:prstGeom prst="wedgeEllipseCallout">
              <a:avLst>
                <a:gd name="adj1" fmla="val 31501"/>
                <a:gd name="adj2" fmla="val 5528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¿Con </a:t>
              </a:r>
              <a:r>
                <a:rPr lang="en-GB" sz="2800" b="1" dirty="0" err="1" smtClean="0">
                  <a:solidFill>
                    <a:schemeClr val="tx1"/>
                  </a:solidFill>
                </a:rPr>
                <a:t>quién</a:t>
              </a:r>
              <a:r>
                <a:rPr lang="en-GB" sz="2800" b="1" dirty="0" smtClean="0">
                  <a:solidFill>
                    <a:schemeClr val="tx1"/>
                  </a:solidFill>
                </a:rPr>
                <a:t>?</a:t>
              </a:r>
              <a:endParaRPr lang="en-GB" sz="2800" b="1" dirty="0">
                <a:solidFill>
                  <a:schemeClr val="tx1"/>
                </a:solidFill>
              </a:endParaRPr>
            </a:p>
          </p:txBody>
        </p:sp>
        <p:sp>
          <p:nvSpPr>
            <p:cNvPr id="7" name="Oval Callout 6"/>
            <p:cNvSpPr/>
            <p:nvPr/>
          </p:nvSpPr>
          <p:spPr>
            <a:xfrm>
              <a:off x="2513151" y="4896522"/>
              <a:ext cx="2244971" cy="936104"/>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a:t>
              </a:r>
              <a:r>
                <a:rPr lang="en-GB" sz="2800" b="1" dirty="0" err="1" smtClean="0">
                  <a:solidFill>
                    <a:schemeClr val="tx1"/>
                  </a:solidFill>
                </a:rPr>
                <a:t>Dónde</a:t>
              </a:r>
              <a:r>
                <a:rPr lang="en-GB" sz="2800" b="1" dirty="0" smtClean="0">
                  <a:solidFill>
                    <a:schemeClr val="tx1"/>
                  </a:solidFill>
                </a:rPr>
                <a:t>?</a:t>
              </a:r>
              <a:endParaRPr lang="en-GB" sz="2800" b="1" dirty="0">
                <a:solidFill>
                  <a:schemeClr val="tx1"/>
                </a:solidFill>
              </a:endParaRPr>
            </a:p>
          </p:txBody>
        </p:sp>
      </p:grpSp>
    </p:spTree>
    <p:extLst>
      <p:ext uri="{BB962C8B-B14F-4D97-AF65-F5344CB8AC3E}">
        <p14:creationId xmlns:p14="http://schemas.microsoft.com/office/powerpoint/2010/main" val="55951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200" y="419672"/>
            <a:ext cx="70008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47985" y="4775034"/>
            <a:ext cx="7621427" cy="1872208"/>
            <a:chOff x="847985" y="4775034"/>
            <a:chExt cx="7621427" cy="1872208"/>
          </a:xfrm>
        </p:grpSpPr>
        <p:sp>
          <p:nvSpPr>
            <p:cNvPr id="6" name="Oval Callout 5"/>
            <p:cNvSpPr/>
            <p:nvPr/>
          </p:nvSpPr>
          <p:spPr>
            <a:xfrm>
              <a:off x="1043608" y="5550296"/>
              <a:ext cx="1953197" cy="936104"/>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¿Q__?</a:t>
              </a:r>
              <a:endParaRPr lang="en-GB" sz="2800" b="1" dirty="0">
                <a:solidFill>
                  <a:schemeClr val="bg1"/>
                </a:solidFill>
              </a:endParaRPr>
            </a:p>
          </p:txBody>
        </p:sp>
        <p:sp>
          <p:nvSpPr>
            <p:cNvPr id="7" name="Oval Callout 6"/>
            <p:cNvSpPr/>
            <p:nvPr/>
          </p:nvSpPr>
          <p:spPr>
            <a:xfrm>
              <a:off x="4782684" y="5589147"/>
              <a:ext cx="2088232" cy="936104"/>
            </a:xfrm>
            <a:prstGeom prst="wedgeEllipseCallout">
              <a:avLst>
                <a:gd name="adj1" fmla="val 31501"/>
                <a:gd name="adj2" fmla="val 5528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¿Q____?</a:t>
              </a:r>
              <a:endParaRPr lang="en-GB" sz="2800" b="1" dirty="0">
                <a:solidFill>
                  <a:schemeClr val="bg1"/>
                </a:solidFill>
              </a:endParaRPr>
            </a:p>
          </p:txBody>
        </p:sp>
        <p:sp>
          <p:nvSpPr>
            <p:cNvPr id="8" name="Oval Callout 7"/>
            <p:cNvSpPr/>
            <p:nvPr/>
          </p:nvSpPr>
          <p:spPr>
            <a:xfrm>
              <a:off x="847985" y="4775034"/>
              <a:ext cx="1953197" cy="936104"/>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¿C___?</a:t>
              </a:r>
              <a:endParaRPr lang="en-GB" sz="2800" b="1" dirty="0">
                <a:solidFill>
                  <a:schemeClr val="tx1"/>
                </a:solidFill>
              </a:endParaRPr>
            </a:p>
          </p:txBody>
        </p:sp>
        <p:sp>
          <p:nvSpPr>
            <p:cNvPr id="9" name="Oval Callout 8"/>
            <p:cNvSpPr/>
            <p:nvPr/>
          </p:nvSpPr>
          <p:spPr>
            <a:xfrm>
              <a:off x="2768252" y="5711138"/>
              <a:ext cx="2360494" cy="936104"/>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¿C_____?</a:t>
              </a:r>
              <a:endParaRPr lang="en-GB" sz="2800" b="1" dirty="0">
                <a:solidFill>
                  <a:schemeClr val="tx1"/>
                </a:solidFill>
              </a:endParaRPr>
            </a:p>
          </p:txBody>
        </p:sp>
        <p:sp>
          <p:nvSpPr>
            <p:cNvPr id="10" name="Oval Callout 9"/>
            <p:cNvSpPr/>
            <p:nvPr/>
          </p:nvSpPr>
          <p:spPr>
            <a:xfrm>
              <a:off x="4354113" y="4896522"/>
              <a:ext cx="2478105" cy="936104"/>
            </a:xfrm>
            <a:prstGeom prst="wedgeEllipseCallout">
              <a:avLst>
                <a:gd name="adj1" fmla="val 31501"/>
                <a:gd name="adj2" fmla="val 55285"/>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¿P__ ___?</a:t>
              </a:r>
              <a:endParaRPr lang="en-GB" sz="2800" b="1" dirty="0">
                <a:solidFill>
                  <a:schemeClr val="bg1"/>
                </a:solidFill>
              </a:endParaRPr>
            </a:p>
          </p:txBody>
        </p:sp>
        <p:sp>
          <p:nvSpPr>
            <p:cNvPr id="11" name="Oval Callout 10"/>
            <p:cNvSpPr/>
            <p:nvPr/>
          </p:nvSpPr>
          <p:spPr>
            <a:xfrm>
              <a:off x="6516215" y="4896522"/>
              <a:ext cx="1953197" cy="1160677"/>
            </a:xfrm>
            <a:prstGeom prst="wedgeEllipseCallout">
              <a:avLst>
                <a:gd name="adj1" fmla="val 31501"/>
                <a:gd name="adj2" fmla="val 5528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¿C__ _____?</a:t>
              </a:r>
              <a:endParaRPr lang="en-GB" sz="2800" b="1" dirty="0">
                <a:solidFill>
                  <a:schemeClr val="tx1"/>
                </a:solidFill>
              </a:endParaRPr>
            </a:p>
          </p:txBody>
        </p:sp>
        <p:sp>
          <p:nvSpPr>
            <p:cNvPr id="12" name="Oval Callout 11"/>
            <p:cNvSpPr/>
            <p:nvPr/>
          </p:nvSpPr>
          <p:spPr>
            <a:xfrm>
              <a:off x="2513151" y="4896522"/>
              <a:ext cx="2244971" cy="936104"/>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¿D____?</a:t>
              </a:r>
              <a:endParaRPr lang="en-GB" sz="2800" b="1" dirty="0">
                <a:solidFill>
                  <a:schemeClr val="tx1"/>
                </a:solidFill>
              </a:endParaRPr>
            </a:p>
          </p:txBody>
        </p:sp>
      </p:grpSp>
    </p:spTree>
    <p:extLst>
      <p:ext uri="{BB962C8B-B14F-4D97-AF65-F5344CB8AC3E}">
        <p14:creationId xmlns:p14="http://schemas.microsoft.com/office/powerpoint/2010/main" val="366361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7985" y="4775034"/>
            <a:ext cx="7621427" cy="1872208"/>
            <a:chOff x="847985" y="4775034"/>
            <a:chExt cx="7621427" cy="1872208"/>
          </a:xfrm>
        </p:grpSpPr>
        <p:sp>
          <p:nvSpPr>
            <p:cNvPr id="5" name="Oval Callout 4"/>
            <p:cNvSpPr/>
            <p:nvPr/>
          </p:nvSpPr>
          <p:spPr>
            <a:xfrm>
              <a:off x="1043608" y="5550296"/>
              <a:ext cx="1953197" cy="936104"/>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bg1"/>
                </a:solidFill>
              </a:endParaRPr>
            </a:p>
          </p:txBody>
        </p:sp>
        <p:sp>
          <p:nvSpPr>
            <p:cNvPr id="6" name="Oval Callout 5"/>
            <p:cNvSpPr/>
            <p:nvPr/>
          </p:nvSpPr>
          <p:spPr>
            <a:xfrm>
              <a:off x="4782684" y="5589147"/>
              <a:ext cx="2088232" cy="936104"/>
            </a:xfrm>
            <a:prstGeom prst="wedgeEllipseCallout">
              <a:avLst>
                <a:gd name="adj1" fmla="val 31501"/>
                <a:gd name="adj2" fmla="val 5528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bg1"/>
                </a:solidFill>
              </a:endParaRPr>
            </a:p>
          </p:txBody>
        </p:sp>
        <p:sp>
          <p:nvSpPr>
            <p:cNvPr id="7" name="Oval Callout 6"/>
            <p:cNvSpPr/>
            <p:nvPr/>
          </p:nvSpPr>
          <p:spPr>
            <a:xfrm>
              <a:off x="847985" y="4775034"/>
              <a:ext cx="1953197" cy="936104"/>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p:txBody>
        </p:sp>
        <p:sp>
          <p:nvSpPr>
            <p:cNvPr id="8" name="Oval Callout 7"/>
            <p:cNvSpPr/>
            <p:nvPr/>
          </p:nvSpPr>
          <p:spPr>
            <a:xfrm>
              <a:off x="2768252" y="5711138"/>
              <a:ext cx="2360494" cy="936104"/>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p:txBody>
        </p:sp>
        <p:sp>
          <p:nvSpPr>
            <p:cNvPr id="9" name="Oval Callout 8"/>
            <p:cNvSpPr/>
            <p:nvPr/>
          </p:nvSpPr>
          <p:spPr>
            <a:xfrm>
              <a:off x="4354113" y="4896522"/>
              <a:ext cx="2478105" cy="936104"/>
            </a:xfrm>
            <a:prstGeom prst="wedgeEllipseCallout">
              <a:avLst>
                <a:gd name="adj1" fmla="val 31501"/>
                <a:gd name="adj2" fmla="val 55285"/>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bg1"/>
                </a:solidFill>
              </a:endParaRPr>
            </a:p>
          </p:txBody>
        </p:sp>
        <p:sp>
          <p:nvSpPr>
            <p:cNvPr id="10" name="Oval Callout 9"/>
            <p:cNvSpPr/>
            <p:nvPr/>
          </p:nvSpPr>
          <p:spPr>
            <a:xfrm>
              <a:off x="6516215" y="4896522"/>
              <a:ext cx="1953197" cy="1160677"/>
            </a:xfrm>
            <a:prstGeom prst="wedgeEllipseCallout">
              <a:avLst>
                <a:gd name="adj1" fmla="val 31501"/>
                <a:gd name="adj2" fmla="val 5528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p:txBody>
        </p:sp>
        <p:sp>
          <p:nvSpPr>
            <p:cNvPr id="11" name="Oval Callout 10"/>
            <p:cNvSpPr/>
            <p:nvPr/>
          </p:nvSpPr>
          <p:spPr>
            <a:xfrm>
              <a:off x="2513151" y="4896522"/>
              <a:ext cx="2244971" cy="936104"/>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54163"/>
            <a:ext cx="7116656" cy="401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0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81128"/>
            <a:ext cx="2512269" cy="1833955"/>
          </a:xfrm>
          <a:prstGeom prst="rect">
            <a:avLst/>
          </a:prstGeom>
        </p:spPr>
      </p:pic>
      <p:sp>
        <p:nvSpPr>
          <p:cNvPr id="2" name="Title 1"/>
          <p:cNvSpPr>
            <a:spLocks noGrp="1"/>
          </p:cNvSpPr>
          <p:nvPr>
            <p:ph type="title"/>
          </p:nvPr>
        </p:nvSpPr>
        <p:spPr/>
        <p:txBody>
          <a:bodyPr/>
          <a:lstStyle/>
          <a:p>
            <a:r>
              <a:rPr lang="en-GB" b="1" dirty="0" smtClean="0"/>
              <a:t>Alternative approaches</a:t>
            </a:r>
            <a:endParaRPr lang="en-GB" b="1" dirty="0"/>
          </a:p>
        </p:txBody>
      </p:sp>
      <p:sp>
        <p:nvSpPr>
          <p:cNvPr id="3" name="Content Placeholder 2"/>
          <p:cNvSpPr>
            <a:spLocks noGrp="1"/>
          </p:cNvSpPr>
          <p:nvPr>
            <p:ph idx="1"/>
          </p:nvPr>
        </p:nvSpPr>
        <p:spPr/>
        <p:txBody>
          <a:bodyPr/>
          <a:lstStyle/>
          <a:p>
            <a:r>
              <a:rPr lang="en-GB" dirty="0" smtClean="0"/>
              <a:t>Starting with a written / spoken text </a:t>
            </a:r>
          </a:p>
          <a:p>
            <a:r>
              <a:rPr lang="en-GB" dirty="0" smtClean="0"/>
              <a:t>Flipped classroom</a:t>
            </a:r>
          </a:p>
          <a:p>
            <a:r>
              <a:rPr lang="en-GB" dirty="0" smtClean="0"/>
              <a:t>Translation </a:t>
            </a:r>
          </a:p>
          <a:p>
            <a:r>
              <a:rPr lang="en-GB" dirty="0" smtClean="0"/>
              <a:t>Categorisation</a:t>
            </a:r>
          </a:p>
          <a:p>
            <a:r>
              <a:rPr lang="en-GB" dirty="0" smtClean="0"/>
              <a:t>Harvesting / transfer from a previous topic</a:t>
            </a:r>
          </a:p>
          <a:p>
            <a:r>
              <a:rPr lang="en-GB" dirty="0" smtClean="0"/>
              <a:t>Questions</a:t>
            </a:r>
            <a:endParaRPr lang="en-GB" dirty="0" smtClean="0">
              <a:solidFill>
                <a:schemeClr val="tx1">
                  <a:lumMod val="95000"/>
                  <a:lumOff val="5000"/>
                </a:schemeClr>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628800"/>
            <a:ext cx="504056"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04864"/>
            <a:ext cx="504056" cy="504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780928"/>
            <a:ext cx="504056" cy="5040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429000"/>
            <a:ext cx="504056" cy="5040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005064"/>
            <a:ext cx="504056" cy="5040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568249"/>
            <a:ext cx="504056" cy="504056"/>
          </a:xfrm>
          <a:prstGeom prst="rect">
            <a:avLst/>
          </a:prstGeom>
        </p:spPr>
      </p:pic>
    </p:spTree>
    <p:extLst>
      <p:ext uri="{BB962C8B-B14F-4D97-AF65-F5344CB8AC3E}">
        <p14:creationId xmlns:p14="http://schemas.microsoft.com/office/powerpoint/2010/main" val="16209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rmAutofit fontScale="90000"/>
          </a:bodyPr>
          <a:lstStyle/>
          <a:p>
            <a:r>
              <a:rPr lang="en-GB" b="1" dirty="0"/>
              <a:t>Alternative approaches to teaching key language at KS3/KS4</a:t>
            </a:r>
            <a:r>
              <a:rPr lang="en-GB" dirty="0"/>
              <a:t> </a:t>
            </a:r>
          </a:p>
        </p:txBody>
      </p:sp>
      <p:sp>
        <p:nvSpPr>
          <p:cNvPr id="3" name="Subtitle 2"/>
          <p:cNvSpPr>
            <a:spLocks noGrp="1"/>
          </p:cNvSpPr>
          <p:nvPr>
            <p:ph type="subTitle" idx="1"/>
          </p:nvPr>
        </p:nvSpPr>
        <p:spPr/>
        <p:txBody>
          <a:bodyPr/>
          <a:lstStyle/>
          <a:p>
            <a:r>
              <a:rPr lang="en-GB" dirty="0" smtClean="0">
                <a:solidFill>
                  <a:schemeClr val="tx1">
                    <a:lumMod val="95000"/>
                    <a:lumOff val="5000"/>
                  </a:schemeClr>
                </a:solidFill>
              </a:rPr>
              <a:t>November 2013</a:t>
            </a:r>
            <a:endParaRPr lang="en-GB" dirty="0">
              <a:solidFill>
                <a:schemeClr val="tx1">
                  <a:lumMod val="95000"/>
                  <a:lumOff val="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501008"/>
            <a:ext cx="2512269" cy="1833955"/>
          </a:xfrm>
          <a:prstGeom prst="rect">
            <a:avLst/>
          </a:prstGeom>
        </p:spPr>
      </p:pic>
      <p:sp>
        <p:nvSpPr>
          <p:cNvPr id="6" name="TextBox 5"/>
          <p:cNvSpPr txBox="1"/>
          <p:nvPr/>
        </p:nvSpPr>
        <p:spPr>
          <a:xfrm>
            <a:off x="2226123" y="4671383"/>
            <a:ext cx="4506117" cy="584775"/>
          </a:xfrm>
          <a:prstGeom prst="rect">
            <a:avLst/>
          </a:prstGeom>
          <a:noFill/>
        </p:spPr>
        <p:txBody>
          <a:bodyPr wrap="square" rtlCol="0">
            <a:spAutoFit/>
          </a:bodyPr>
          <a:lstStyle/>
          <a:p>
            <a:pPr algn="ctr"/>
            <a:r>
              <a:rPr lang="en-GB" sz="3200" b="1" dirty="0" smtClean="0">
                <a:hlinkClick r:id="rId4"/>
              </a:rPr>
              <a:t>www.rachelhawkes.com</a:t>
            </a:r>
            <a:r>
              <a:rPr lang="en-GB" sz="3200" b="1" dirty="0" smtClean="0"/>
              <a:t> </a:t>
            </a:r>
            <a:endParaRPr lang="en-GB" sz="3200" b="1" dirty="0"/>
          </a:p>
        </p:txBody>
      </p:sp>
    </p:spTree>
    <p:extLst>
      <p:ext uri="{BB962C8B-B14F-4D97-AF65-F5344CB8AC3E}">
        <p14:creationId xmlns:p14="http://schemas.microsoft.com/office/powerpoint/2010/main" val="10914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hool13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260350"/>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4500563" y="1196975"/>
            <a:ext cx="4321175" cy="53276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a:p>
            <a:pPr eaLnBrk="1" fontAlgn="base" hangingPunct="1">
              <a:spcBef>
                <a:spcPct val="50000"/>
              </a:spcBef>
              <a:spcAft>
                <a:spcPct val="0"/>
              </a:spcAft>
            </a:pPr>
            <a:endParaRPr lang="en-US" altLang="en-US" sz="2600">
              <a:solidFill>
                <a:srgbClr val="000000"/>
              </a:solidFill>
              <a:latin typeface="Arial" charset="0"/>
              <a:cs typeface="Arial" charset="0"/>
            </a:endParaRPr>
          </a:p>
        </p:txBody>
      </p:sp>
      <p:sp>
        <p:nvSpPr>
          <p:cNvPr id="6148" name="Text Box 4"/>
          <p:cNvSpPr txBox="1">
            <a:spLocks noChangeArrowheads="1"/>
          </p:cNvSpPr>
          <p:nvPr/>
        </p:nvSpPr>
        <p:spPr bwMode="auto">
          <a:xfrm>
            <a:off x="179388" y="260350"/>
            <a:ext cx="7848600" cy="495300"/>
          </a:xfrm>
          <a:prstGeom prst="rect">
            <a:avLst/>
          </a:prstGeom>
          <a:solidFill>
            <a:schemeClr val="accent2"/>
          </a:solidFill>
          <a:ln w="38100">
            <a:solidFill>
              <a:srgbClr val="FF0000"/>
            </a:solidFill>
            <a:miter lim="800000"/>
            <a:headEnd/>
            <a:tailEnd/>
          </a:ln>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fontAlgn="base" hangingPunct="1">
              <a:spcBef>
                <a:spcPct val="50000"/>
              </a:spcBef>
              <a:spcAft>
                <a:spcPct val="0"/>
              </a:spcAft>
            </a:pPr>
            <a:r>
              <a:rPr lang="en-GB" altLang="en-US" sz="2400">
                <a:solidFill>
                  <a:srgbClr val="FFFFFF"/>
                </a:solidFill>
                <a:latin typeface="Arial" charset="0"/>
              </a:rPr>
              <a:t>Escribe unas frases sobre t</a:t>
            </a:r>
            <a:r>
              <a:rPr lang="en-US" altLang="en-US" sz="2400">
                <a:solidFill>
                  <a:srgbClr val="FFFFFF"/>
                </a:solidFill>
                <a:latin typeface="Arial" charset="0"/>
                <a:cs typeface="Arial" charset="0"/>
              </a:rPr>
              <a:t>í.</a:t>
            </a:r>
          </a:p>
        </p:txBody>
      </p:sp>
      <p:sp>
        <p:nvSpPr>
          <p:cNvPr id="11269" name="Text Box 5"/>
          <p:cNvSpPr txBox="1">
            <a:spLocks noChangeArrowheads="1"/>
          </p:cNvSpPr>
          <p:nvPr/>
        </p:nvSpPr>
        <p:spPr bwMode="auto">
          <a:xfrm>
            <a:off x="179388" y="1196975"/>
            <a:ext cx="4321175" cy="53276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fontAlgn="base" hangingPunct="1">
              <a:spcBef>
                <a:spcPct val="50000"/>
              </a:spcBef>
              <a:spcAft>
                <a:spcPct val="0"/>
              </a:spcAft>
            </a:pPr>
            <a:r>
              <a:rPr lang="en-US" altLang="en-US" sz="2600" dirty="0" err="1">
                <a:solidFill>
                  <a:srgbClr val="000000"/>
                </a:solidFill>
                <a:latin typeface="Arial" charset="0"/>
                <a:cs typeface="Arial" charset="0"/>
              </a:rPr>
              <a:t>Mi</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nombre</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es</a:t>
            </a:r>
            <a:r>
              <a:rPr lang="en-US" altLang="en-US" sz="2600" dirty="0">
                <a:solidFill>
                  <a:srgbClr val="000000"/>
                </a:solidFill>
                <a:latin typeface="Arial" charset="0"/>
                <a:cs typeface="Arial" charset="0"/>
              </a:rPr>
              <a:t> Carlos Vicente.  Soy de </a:t>
            </a:r>
            <a:r>
              <a:rPr lang="en-US" altLang="en-US" sz="2600" dirty="0" err="1">
                <a:solidFill>
                  <a:srgbClr val="000000"/>
                </a:solidFill>
                <a:latin typeface="Arial" charset="0"/>
                <a:cs typeface="Arial" charset="0"/>
              </a:rPr>
              <a:t>España</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pero</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mis</a:t>
            </a:r>
            <a:r>
              <a:rPr lang="en-US" altLang="en-US" sz="2600" dirty="0">
                <a:solidFill>
                  <a:srgbClr val="000000"/>
                </a:solidFill>
                <a:latin typeface="Arial" charset="0"/>
                <a:cs typeface="Arial" charset="0"/>
              </a:rPr>
              <a:t> padres son de Argentina </a:t>
            </a:r>
            <a:r>
              <a:rPr lang="en-US" altLang="en-US" sz="2600" dirty="0" err="1">
                <a:solidFill>
                  <a:srgbClr val="000000"/>
                </a:solidFill>
                <a:latin typeface="Arial" charset="0"/>
                <a:cs typeface="Arial" charset="0"/>
              </a:rPr>
              <a:t>así</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que</a:t>
            </a:r>
            <a:r>
              <a:rPr lang="en-US" altLang="en-US" sz="2600" dirty="0">
                <a:solidFill>
                  <a:srgbClr val="000000"/>
                </a:solidFill>
                <a:latin typeface="Arial" charset="0"/>
                <a:cs typeface="Arial" charset="0"/>
              </a:rPr>
              <a:t> soy </a:t>
            </a:r>
            <a:r>
              <a:rPr lang="en-US" altLang="en-US" sz="2600" dirty="0" err="1">
                <a:solidFill>
                  <a:srgbClr val="000000"/>
                </a:solidFill>
                <a:latin typeface="Arial" charset="0"/>
                <a:cs typeface="Arial" charset="0"/>
              </a:rPr>
              <a:t>argentino</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Hablo</a:t>
            </a:r>
            <a:r>
              <a:rPr lang="en-US" altLang="en-US" sz="2600" dirty="0">
                <a:solidFill>
                  <a:srgbClr val="000000"/>
                </a:solidFill>
                <a:latin typeface="Arial" charset="0"/>
                <a:cs typeface="Arial" charset="0"/>
              </a:rPr>
              <a:t> el </a:t>
            </a:r>
            <a:r>
              <a:rPr lang="en-US" altLang="en-US" sz="2600" dirty="0" err="1">
                <a:solidFill>
                  <a:srgbClr val="000000"/>
                </a:solidFill>
                <a:latin typeface="Arial" charset="0"/>
                <a:cs typeface="Arial" charset="0"/>
              </a:rPr>
              <a:t>español</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por</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supuesto</a:t>
            </a:r>
            <a:r>
              <a:rPr lang="en-US" altLang="en-US" sz="2600" dirty="0">
                <a:solidFill>
                  <a:srgbClr val="000000"/>
                </a:solidFill>
                <a:latin typeface="Arial" charset="0"/>
                <a:cs typeface="Arial" charset="0"/>
              </a:rPr>
              <a:t>,  el </a:t>
            </a:r>
            <a:r>
              <a:rPr lang="en-US" altLang="en-US" sz="2600" dirty="0" err="1">
                <a:solidFill>
                  <a:srgbClr val="000000"/>
                </a:solidFill>
                <a:latin typeface="Arial" charset="0"/>
                <a:cs typeface="Arial" charset="0"/>
              </a:rPr>
              <a:t>inglés</a:t>
            </a:r>
            <a:r>
              <a:rPr lang="en-US" altLang="en-US" sz="2600" dirty="0">
                <a:solidFill>
                  <a:srgbClr val="000000"/>
                </a:solidFill>
                <a:latin typeface="Arial" charset="0"/>
                <a:cs typeface="Arial" charset="0"/>
              </a:rPr>
              <a:t> y un </a:t>
            </a:r>
            <a:r>
              <a:rPr lang="en-US" altLang="en-US" sz="2600" dirty="0" err="1">
                <a:solidFill>
                  <a:srgbClr val="000000"/>
                </a:solidFill>
                <a:latin typeface="Arial" charset="0"/>
                <a:cs typeface="Arial" charset="0"/>
              </a:rPr>
              <a:t>poco</a:t>
            </a:r>
            <a:r>
              <a:rPr lang="en-US" altLang="en-US" sz="2600" dirty="0">
                <a:solidFill>
                  <a:srgbClr val="000000"/>
                </a:solidFill>
                <a:latin typeface="Arial" charset="0"/>
                <a:cs typeface="Arial" charset="0"/>
              </a:rPr>
              <a:t> de </a:t>
            </a:r>
            <a:r>
              <a:rPr lang="en-US" altLang="en-US" sz="2600" dirty="0" err="1">
                <a:solidFill>
                  <a:srgbClr val="000000"/>
                </a:solidFill>
                <a:latin typeface="Arial" charset="0"/>
                <a:cs typeface="Arial" charset="0"/>
              </a:rPr>
              <a:t>francés</a:t>
            </a:r>
            <a:r>
              <a:rPr lang="en-US" altLang="en-US" sz="2600" dirty="0">
                <a:solidFill>
                  <a:srgbClr val="000000"/>
                </a:solidFill>
                <a:latin typeface="Arial" charset="0"/>
                <a:cs typeface="Arial" charset="0"/>
              </a:rPr>
              <a:t>.  Vivo </a:t>
            </a:r>
            <a:r>
              <a:rPr lang="en-US" altLang="en-US" sz="2600" dirty="0" err="1">
                <a:solidFill>
                  <a:srgbClr val="000000"/>
                </a:solidFill>
                <a:latin typeface="Arial" charset="0"/>
                <a:cs typeface="Arial" charset="0"/>
              </a:rPr>
              <a:t>ahora</a:t>
            </a:r>
            <a:r>
              <a:rPr lang="en-US" altLang="en-US" sz="2600" dirty="0">
                <a:solidFill>
                  <a:srgbClr val="000000"/>
                </a:solidFill>
                <a:latin typeface="Arial" charset="0"/>
                <a:cs typeface="Arial" charset="0"/>
              </a:rPr>
              <a:t> con </a:t>
            </a:r>
            <a:r>
              <a:rPr lang="en-US" altLang="en-US" sz="2600" dirty="0" err="1">
                <a:solidFill>
                  <a:srgbClr val="000000"/>
                </a:solidFill>
                <a:latin typeface="Arial" charset="0"/>
                <a:cs typeface="Arial" charset="0"/>
              </a:rPr>
              <a:t>mis</a:t>
            </a:r>
            <a:r>
              <a:rPr lang="en-US" altLang="en-US" sz="2600" dirty="0">
                <a:solidFill>
                  <a:srgbClr val="000000"/>
                </a:solidFill>
                <a:latin typeface="Arial" charset="0"/>
                <a:cs typeface="Arial" charset="0"/>
              </a:rPr>
              <a:t> padres; </a:t>
            </a:r>
            <a:r>
              <a:rPr lang="en-US" altLang="en-US" sz="2600" dirty="0" err="1">
                <a:solidFill>
                  <a:srgbClr val="000000"/>
                </a:solidFill>
                <a:latin typeface="Arial" charset="0"/>
                <a:cs typeface="Arial" charset="0"/>
              </a:rPr>
              <a:t>vivimos</a:t>
            </a:r>
            <a:r>
              <a:rPr lang="en-US" altLang="en-US" sz="2600" dirty="0">
                <a:solidFill>
                  <a:srgbClr val="000000"/>
                </a:solidFill>
                <a:latin typeface="Arial" charset="0"/>
                <a:cs typeface="Arial" charset="0"/>
              </a:rPr>
              <a:t> en Valencia, en el </a:t>
            </a:r>
            <a:r>
              <a:rPr lang="en-US" altLang="en-US" sz="2600" dirty="0" err="1">
                <a:solidFill>
                  <a:srgbClr val="000000"/>
                </a:solidFill>
                <a:latin typeface="Arial" charset="0"/>
                <a:cs typeface="Arial" charset="0"/>
              </a:rPr>
              <a:t>este</a:t>
            </a:r>
            <a:r>
              <a:rPr lang="en-US" altLang="en-US" sz="2600" dirty="0">
                <a:solidFill>
                  <a:srgbClr val="000000"/>
                </a:solidFill>
                <a:latin typeface="Arial" charset="0"/>
                <a:cs typeface="Arial" charset="0"/>
              </a:rPr>
              <a:t> del </a:t>
            </a:r>
            <a:r>
              <a:rPr lang="en-US" altLang="en-US" sz="2600" dirty="0" err="1">
                <a:solidFill>
                  <a:srgbClr val="000000"/>
                </a:solidFill>
                <a:latin typeface="Arial" charset="0"/>
                <a:cs typeface="Arial" charset="0"/>
              </a:rPr>
              <a:t>país</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Mi</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hermana</a:t>
            </a:r>
            <a:r>
              <a:rPr lang="en-US" altLang="en-US" sz="2600" dirty="0">
                <a:solidFill>
                  <a:srgbClr val="000000"/>
                </a:solidFill>
                <a:latin typeface="Arial" charset="0"/>
                <a:cs typeface="Arial" charset="0"/>
              </a:rPr>
              <a:t> no vive </a:t>
            </a:r>
            <a:r>
              <a:rPr lang="en-US" altLang="en-US" sz="2600" dirty="0" err="1">
                <a:solidFill>
                  <a:srgbClr val="000000"/>
                </a:solidFill>
                <a:latin typeface="Arial" charset="0"/>
                <a:cs typeface="Arial" charset="0"/>
              </a:rPr>
              <a:t>allí</a:t>
            </a:r>
            <a:r>
              <a:rPr lang="en-US" altLang="en-US" sz="2600" dirty="0">
                <a:solidFill>
                  <a:srgbClr val="000000"/>
                </a:solidFill>
                <a:latin typeface="Arial" charset="0"/>
                <a:cs typeface="Arial" charset="0"/>
              </a:rPr>
              <a:t>.  Ella y </a:t>
            </a:r>
            <a:r>
              <a:rPr lang="en-US" altLang="en-US" sz="2600" dirty="0" err="1">
                <a:solidFill>
                  <a:srgbClr val="000000"/>
                </a:solidFill>
                <a:latin typeface="Arial" charset="0"/>
                <a:cs typeface="Arial" charset="0"/>
              </a:rPr>
              <a:t>su</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amiga</a:t>
            </a:r>
            <a:r>
              <a:rPr lang="en-US" altLang="en-US" sz="2600" dirty="0">
                <a:solidFill>
                  <a:srgbClr val="000000"/>
                </a:solidFill>
                <a:latin typeface="Arial" charset="0"/>
                <a:cs typeface="Arial" charset="0"/>
              </a:rPr>
              <a:t> </a:t>
            </a:r>
            <a:r>
              <a:rPr lang="en-US" altLang="en-US" sz="2600" dirty="0" err="1">
                <a:solidFill>
                  <a:srgbClr val="000000"/>
                </a:solidFill>
                <a:latin typeface="Arial" charset="0"/>
                <a:cs typeface="Arial" charset="0"/>
              </a:rPr>
              <a:t>viven</a:t>
            </a:r>
            <a:r>
              <a:rPr lang="en-US" altLang="en-US" sz="2600" dirty="0">
                <a:solidFill>
                  <a:srgbClr val="000000"/>
                </a:solidFill>
                <a:latin typeface="Arial" charset="0"/>
                <a:cs typeface="Arial" charset="0"/>
              </a:rPr>
              <a:t> en Barcelona.</a:t>
            </a:r>
          </a:p>
        </p:txBody>
      </p:sp>
    </p:spTree>
    <p:extLst>
      <p:ext uri="{BB962C8B-B14F-4D97-AF65-F5344CB8AC3E}">
        <p14:creationId xmlns:p14="http://schemas.microsoft.com/office/powerpoint/2010/main" val="34987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0648"/>
            <a:ext cx="471514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3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70" y="476672"/>
            <a:ext cx="3794604" cy="2770059"/>
          </a:xfrm>
          <a:prstGeom prst="rect">
            <a:avLst/>
          </a:prstGeom>
        </p:spPr>
      </p:pic>
      <p:sp>
        <p:nvSpPr>
          <p:cNvPr id="5" name="Oval Callout 4"/>
          <p:cNvSpPr/>
          <p:nvPr/>
        </p:nvSpPr>
        <p:spPr>
          <a:xfrm>
            <a:off x="4716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solidFill>
                  <a:schemeClr val="bg1"/>
                </a:solidFill>
                <a:latin typeface="Arial Rounded MT Bold" pitchFamily="34" charset="0"/>
              </a:rPr>
              <a:t>Pienso</a:t>
            </a:r>
            <a:r>
              <a:rPr lang="fr-FR" sz="2800" dirty="0" smtClean="0">
                <a:solidFill>
                  <a:schemeClr val="bg1"/>
                </a:solidFill>
                <a:latin typeface="Arial Rounded MT Bold" pitchFamily="34" charset="0"/>
              </a:rPr>
              <a:t> que …es…</a:t>
            </a:r>
          </a:p>
        </p:txBody>
      </p:sp>
      <p:sp>
        <p:nvSpPr>
          <p:cNvPr id="6" name="Oval Callout 5"/>
          <p:cNvSpPr/>
          <p:nvPr/>
        </p:nvSpPr>
        <p:spPr>
          <a:xfrm>
            <a:off x="323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Cómo</a:t>
            </a:r>
            <a:r>
              <a:rPr lang="fr-FR" sz="2800" dirty="0" smtClean="0">
                <a:solidFill>
                  <a:schemeClr val="tx1"/>
                </a:solidFill>
                <a:latin typeface="Arial Rounded MT Bold" pitchFamily="34" charset="0"/>
              </a:rPr>
              <a:t> se </a:t>
            </a:r>
            <a:r>
              <a:rPr lang="fr-FR" sz="2800" dirty="0" err="1" smtClean="0">
                <a:solidFill>
                  <a:schemeClr val="tx1"/>
                </a:solidFill>
                <a:latin typeface="Arial Rounded MT Bold" pitchFamily="34" charset="0"/>
              </a:rPr>
              <a:t>dice</a:t>
            </a:r>
            <a:r>
              <a:rPr lang="fr-FR" sz="2800" dirty="0" smtClean="0">
                <a:solidFill>
                  <a:schemeClr val="tx1"/>
                </a:solidFill>
                <a:latin typeface="Arial Rounded MT Bold" pitchFamily="34" charset="0"/>
              </a:rPr>
              <a:t> … en </a:t>
            </a:r>
            <a:r>
              <a:rPr lang="fr-FR" sz="2800" dirty="0" err="1" smtClean="0">
                <a:solidFill>
                  <a:schemeClr val="tx1"/>
                </a:solidFill>
                <a:latin typeface="Arial Rounded MT Bold" pitchFamily="34" charset="0"/>
              </a:rPr>
              <a:t>inglés</a:t>
            </a:r>
            <a:r>
              <a:rPr lang="fr-FR" sz="2800" dirty="0" smtClean="0">
                <a:solidFill>
                  <a:schemeClr val="tx1"/>
                </a:solidFill>
                <a:latin typeface="Arial Rounded MT Bold" pitchFamily="34" charset="0"/>
              </a:rPr>
              <a:t> / </a:t>
            </a:r>
            <a:r>
              <a:rPr lang="fr-FR" sz="2800" dirty="0" err="1" smtClean="0">
                <a:solidFill>
                  <a:schemeClr val="tx1"/>
                </a:solidFill>
                <a:latin typeface="Arial Rounded MT Bold" pitchFamily="34" charset="0"/>
              </a:rPr>
              <a:t>español</a:t>
            </a:r>
            <a:r>
              <a:rPr lang="fr-FR" sz="2800" dirty="0" smtClean="0">
                <a:solidFill>
                  <a:schemeClr val="tx1"/>
                </a:solidFill>
                <a:latin typeface="Arial Rounded MT Bold" pitchFamily="34" charset="0"/>
              </a:rPr>
              <a:t>?</a:t>
            </a:r>
          </a:p>
        </p:txBody>
      </p:sp>
      <p:sp>
        <p:nvSpPr>
          <p:cNvPr id="7" name="Oval Callout 6"/>
          <p:cNvSpPr/>
          <p:nvPr/>
        </p:nvSpPr>
        <p:spPr>
          <a:xfrm>
            <a:off x="5896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a:t>
            </a:r>
            <a:r>
              <a:rPr lang="fr-FR" sz="2800" dirty="0" err="1" smtClean="0">
                <a:solidFill>
                  <a:schemeClr val="bg1"/>
                </a:solidFill>
                <a:latin typeface="Arial Rounded MT Bold" pitchFamily="34" charset="0"/>
              </a:rPr>
              <a:t>Qué</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piensas</a:t>
            </a:r>
            <a:r>
              <a:rPr lang="fr-FR" sz="2800" dirty="0" smtClean="0">
                <a:solidFill>
                  <a:schemeClr val="bg1"/>
                </a:solidFill>
                <a:latin typeface="Arial Rounded MT Bold" pitchFamily="34" charset="0"/>
              </a:rPr>
              <a:t>?</a:t>
            </a:r>
          </a:p>
        </p:txBody>
      </p:sp>
      <p:sp>
        <p:nvSpPr>
          <p:cNvPr id="8" name="Oval Callout 7"/>
          <p:cNvSpPr/>
          <p:nvPr/>
        </p:nvSpPr>
        <p:spPr>
          <a:xfrm>
            <a:off x="2195736" y="3524087"/>
            <a:ext cx="1944216"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 </a:t>
            </a:r>
            <a:r>
              <a:rPr lang="fr-FR" sz="2800" dirty="0" err="1" smtClean="0">
                <a:solidFill>
                  <a:schemeClr val="bg1"/>
                </a:solidFill>
                <a:latin typeface="Arial Rounded MT Bold" pitchFamily="34" charset="0"/>
              </a:rPr>
              <a:t>lo</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sé</a:t>
            </a:r>
            <a:r>
              <a:rPr lang="fr-FR" sz="2800" dirty="0" smtClean="0">
                <a:solidFill>
                  <a:schemeClr val="bg1"/>
                </a:solidFill>
                <a:latin typeface="Arial Rounded MT Bold" pitchFamily="34" charset="0"/>
              </a:rPr>
              <a:t>!</a:t>
            </a:r>
          </a:p>
        </p:txBody>
      </p:sp>
      <p:sp>
        <p:nvSpPr>
          <p:cNvPr id="9" name="Oval Callout 8"/>
          <p:cNvSpPr/>
          <p:nvPr/>
        </p:nvSpPr>
        <p:spPr>
          <a:xfrm>
            <a:off x="3680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Sí</a:t>
            </a:r>
            <a:r>
              <a:rPr lang="fr-FR" sz="2800" dirty="0" smtClean="0">
                <a:solidFill>
                  <a:schemeClr val="tx1"/>
                </a:solidFill>
                <a:latin typeface="Arial Rounded MT Bold" pitchFamily="34" charset="0"/>
              </a:rPr>
              <a:t>!</a:t>
            </a:r>
          </a:p>
        </p:txBody>
      </p:sp>
      <p:sp>
        <p:nvSpPr>
          <p:cNvPr id="10" name="Oval Callout 9"/>
          <p:cNvSpPr/>
          <p:nvPr/>
        </p:nvSpPr>
        <p:spPr>
          <a:xfrm>
            <a:off x="5133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2" name="TextBox 11"/>
          <p:cNvSpPr txBox="1"/>
          <p:nvPr/>
        </p:nvSpPr>
        <p:spPr>
          <a:xfrm>
            <a:off x="251520" y="5880647"/>
            <a:ext cx="4536504" cy="769441"/>
          </a:xfrm>
          <a:prstGeom prst="rect">
            <a:avLst/>
          </a:prstGeom>
          <a:noFill/>
        </p:spPr>
        <p:txBody>
          <a:bodyPr wrap="square" rtlCol="0">
            <a:spAutoFit/>
          </a:bodyPr>
          <a:lstStyle/>
          <a:p>
            <a:r>
              <a:rPr lang="en-GB" sz="4400" b="1" dirty="0" smtClean="0"/>
              <a:t>Week 1 Year 7</a:t>
            </a:r>
            <a:endParaRPr lang="en-GB" sz="4400"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442" y="188639"/>
            <a:ext cx="868475" cy="1224137"/>
          </a:xfrm>
          <a:prstGeom prst="rect">
            <a:avLst/>
          </a:prstGeom>
        </p:spPr>
      </p:pic>
      <p:sp>
        <p:nvSpPr>
          <p:cNvPr id="14" name="TextBox 13"/>
          <p:cNvSpPr txBox="1"/>
          <p:nvPr/>
        </p:nvSpPr>
        <p:spPr>
          <a:xfrm>
            <a:off x="8316416" y="508610"/>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1</a:t>
            </a:r>
            <a:endParaRPr lang="en-GB" sz="2000" dirty="0">
              <a:latin typeface="AR DARLING" panose="02000000000000000000" pitchFamily="2" charset="0"/>
            </a:endParaRPr>
          </a:p>
        </p:txBody>
      </p:sp>
    </p:spTree>
    <p:extLst>
      <p:ext uri="{BB962C8B-B14F-4D97-AF65-F5344CB8AC3E}">
        <p14:creationId xmlns:p14="http://schemas.microsoft.com/office/powerpoint/2010/main" val="4128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a:latin typeface="AR DARLING" panose="02000000000000000000" pitchFamily="2" charset="0"/>
              </a:rPr>
              <a:t>2</a:t>
            </a:r>
          </a:p>
        </p:txBody>
      </p:sp>
    </p:spTree>
    <p:extLst>
      <p:ext uri="{BB962C8B-B14F-4D97-AF65-F5344CB8AC3E}">
        <p14:creationId xmlns:p14="http://schemas.microsoft.com/office/powerpoint/2010/main" val="24047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Me </a:t>
            </a:r>
            <a:r>
              <a:rPr lang="en-US" altLang="en-US" sz="2400" b="1" u="sng" dirty="0" err="1" smtClean="0">
                <a:solidFill>
                  <a:srgbClr val="000000"/>
                </a:solidFill>
                <a:latin typeface="Arial" charset="0"/>
                <a:cs typeface="Arial" charset="0"/>
              </a:rPr>
              <a:t>llamo</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err="1" smtClean="0">
                <a:solidFill>
                  <a:srgbClr val="000000"/>
                </a:solidFill>
                <a:latin typeface="Arial" charset="0"/>
                <a:cs typeface="Arial" charset="0"/>
              </a:rPr>
              <a:t>mis</a:t>
            </a:r>
            <a:r>
              <a:rPr lang="en-US" altLang="en-US" sz="2400" b="1" u="sng" dirty="0" smtClean="0">
                <a:solidFill>
                  <a:srgbClr val="000000"/>
                </a:solidFill>
                <a:latin typeface="Arial" charset="0"/>
                <a:cs typeface="Arial" charset="0"/>
              </a:rPr>
              <a:t> padres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del </a:t>
            </a:r>
            <a:r>
              <a:rPr lang="en-US" altLang="en-US" sz="2400" b="1" u="sng"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spTree>
    <p:extLst>
      <p:ext uri="{BB962C8B-B14F-4D97-AF65-F5344CB8AC3E}">
        <p14:creationId xmlns:p14="http://schemas.microsoft.com/office/powerpoint/2010/main" val="339694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4112</Words>
  <Application>Microsoft Office PowerPoint</Application>
  <PresentationFormat>On-screen Show (4:3)</PresentationFormat>
  <Paragraphs>575</Paragraphs>
  <Slides>47</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 CENA</vt:lpstr>
      <vt:lpstr>AR DARLING</vt:lpstr>
      <vt:lpstr>Arial</vt:lpstr>
      <vt:lpstr>Arial Rounded MT Bold</vt:lpstr>
      <vt:lpstr>Bodoni MT</vt:lpstr>
      <vt:lpstr>Calibri</vt:lpstr>
      <vt:lpstr>Segoe Print</vt:lpstr>
      <vt:lpstr>Times New Roman</vt:lpstr>
      <vt:lpstr>Wingdings</vt:lpstr>
      <vt:lpstr>Office Theme</vt:lpstr>
      <vt:lpstr>blank</vt:lpstr>
      <vt:lpstr>Alternative approaches to teaching key language at KS3/KS4 </vt:lpstr>
      <vt:lpstr>PowerPoint Presentation</vt:lpstr>
      <vt:lpstr>P - P - 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learning </vt:lpstr>
      <vt:lpstr>Alternative approaches</vt:lpstr>
      <vt:lpstr>PowerPoint Presentation</vt:lpstr>
      <vt:lpstr>PowerPoint Presentation</vt:lpstr>
      <vt:lpstr>Alternative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approaches</vt:lpstr>
      <vt:lpstr>PowerPoint Presentation</vt:lpstr>
      <vt:lpstr>PowerPoint Presentation</vt:lpstr>
      <vt:lpstr>PowerPoint Presentation</vt:lpstr>
      <vt:lpstr>PowerPoint Presentation</vt:lpstr>
      <vt:lpstr>Alternative approaches</vt:lpstr>
      <vt:lpstr>PowerPoint Presentation</vt:lpstr>
      <vt:lpstr>PowerPoint Presentation</vt:lpstr>
      <vt:lpstr>PowerPoint Presentation</vt:lpstr>
      <vt:lpstr>PowerPoint Presentation</vt:lpstr>
      <vt:lpstr>PowerPoint Presentation</vt:lpstr>
      <vt:lpstr>Alternative approaches</vt:lpstr>
      <vt:lpstr>PowerPoint Presentation</vt:lpstr>
      <vt:lpstr>PowerPoint Presentation</vt:lpstr>
      <vt:lpstr>PowerPoint Presentation</vt:lpstr>
      <vt:lpstr>PowerPoint Presentation</vt:lpstr>
      <vt:lpstr>PowerPoint Presentation</vt:lpstr>
      <vt:lpstr>Alternative approaches</vt:lpstr>
      <vt:lpstr>Alternative approaches to teaching key language at KS3/KS4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approaches to teaching key language at KS3/KS4</dc:title>
  <dc:creator>55WD</dc:creator>
  <cp:lastModifiedBy>55WD</cp:lastModifiedBy>
  <cp:revision>57</cp:revision>
  <dcterms:created xsi:type="dcterms:W3CDTF">2013-11-09T06:34:31Z</dcterms:created>
  <dcterms:modified xsi:type="dcterms:W3CDTF">2013-11-27T21:50:09Z</dcterms:modified>
</cp:coreProperties>
</file>